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9"/>
  </p:notesMasterIdLst>
  <p:sldIdLst>
    <p:sldId id="334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67" r:id="rId14"/>
    <p:sldId id="256" r:id="rId15"/>
    <p:sldId id="277" r:id="rId16"/>
    <p:sldId id="278" r:id="rId17"/>
    <p:sldId id="279" r:id="rId18"/>
    <p:sldId id="280" r:id="rId19"/>
    <p:sldId id="261" r:id="rId20"/>
    <p:sldId id="262" r:id="rId21"/>
    <p:sldId id="263" r:id="rId22"/>
    <p:sldId id="274" r:id="rId23"/>
    <p:sldId id="266" r:id="rId24"/>
    <p:sldId id="264" r:id="rId25"/>
    <p:sldId id="285" r:id="rId26"/>
    <p:sldId id="302" r:id="rId27"/>
    <p:sldId id="303" r:id="rId28"/>
    <p:sldId id="304" r:id="rId29"/>
    <p:sldId id="305" r:id="rId30"/>
    <p:sldId id="306" r:id="rId31"/>
    <p:sldId id="307" r:id="rId32"/>
    <p:sldId id="335" r:id="rId33"/>
    <p:sldId id="336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5" r:id="rId42"/>
    <p:sldId id="376" r:id="rId43"/>
    <p:sldId id="377" r:id="rId44"/>
    <p:sldId id="378" r:id="rId45"/>
    <p:sldId id="379" r:id="rId46"/>
    <p:sldId id="380" r:id="rId47"/>
    <p:sldId id="356" r:id="rId48"/>
  </p:sldIdLst>
  <p:sldSz cx="9144000" cy="6858000" type="screen4x3"/>
  <p:notesSz cx="7099300" cy="102362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8AC04"/>
    <a:srgbClr val="607B3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5" autoAdjust="0"/>
    <p:restoredTop sz="97887" autoAdjust="0"/>
  </p:normalViewPr>
  <p:slideViewPr>
    <p:cSldViewPr>
      <p:cViewPr>
        <p:scale>
          <a:sx n="70" d="100"/>
          <a:sy n="70" d="100"/>
        </p:scale>
        <p:origin x="-7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ationBooks2012\KOPUS\BookMarket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ationBooks2012\KOPUS\WhatkindofBook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ationBooks2012\KOPUS\DataReadingStatistic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ationBooks2012\KOPUS\DataReadingStatistic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ationBooks2012\KOPUS\DataReadingStatistic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ationBooks2012\KOPUS\DataReadingStatist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 sz="240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defRPr>
            </a:pPr>
            <a:r>
              <a:rPr lang="en-US" altLang="en-US" dirty="0"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시장규모 </a:t>
            </a:r>
            <a:r>
              <a:rPr lang="en-US" altLang="en-US" dirty="0" smtClean="0"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단위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: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미화 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백만 불</a:t>
            </a:r>
            <a:r>
              <a:rPr lang="en-US" altLang="en-US" dirty="0" smtClean="0"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en-US" altLang="en-US" dirty="0">
              <a:latin typeface="나눔고딕 ExtraBold" pitchFamily="50" charset="-127"/>
              <a:ea typeface="나눔고딕 ExtraBold" pitchFamily="50" charset="-127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Sheet2!$B$4</c:f>
              <c:strCache>
                <c:ptCount val="1"/>
                <c:pt idx="0">
                  <c:v> Market Value  (Million USD)</c:v>
                </c:pt>
              </c:strCache>
            </c:strRef>
          </c:tx>
          <c:dLbls>
            <c:txPr>
              <a:bodyPr/>
              <a:lstStyle/>
              <a:p>
                <a:pPr>
                  <a:defRPr sz="2400"/>
                </a:pPr>
                <a:endParaRPr lang="ko-KR"/>
              </a:p>
            </c:txPr>
            <c:showVal val="1"/>
          </c:dLbls>
          <c:cat>
            <c:numRef>
              <c:f>Sheet2!$A$5:$A$9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Sheet2!$B$5:$B$9</c:f>
              <c:numCache>
                <c:formatCode>0</c:formatCode>
                <c:ptCount val="5"/>
                <c:pt idx="0" formatCode="General">
                  <c:v>600</c:v>
                </c:pt>
                <c:pt idx="1">
                  <c:v>668.75</c:v>
                </c:pt>
                <c:pt idx="2">
                  <c:v>671.875</c:v>
                </c:pt>
                <c:pt idx="3">
                  <c:v>712.5</c:v>
                </c:pt>
                <c:pt idx="4">
                  <c:v>756.25</c:v>
                </c:pt>
              </c:numCache>
            </c:numRef>
          </c:val>
        </c:ser>
        <c:axId val="71138688"/>
        <c:axId val="71828608"/>
      </c:barChart>
      <c:catAx>
        <c:axId val="71138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800" b="1"/>
            </a:pPr>
            <a:endParaRPr lang="ko-KR"/>
          </a:p>
        </c:txPr>
        <c:crossAx val="71828608"/>
        <c:crosses val="autoZero"/>
        <c:auto val="1"/>
        <c:lblAlgn val="ctr"/>
        <c:lblOffset val="100"/>
      </c:catAx>
      <c:valAx>
        <c:axId val="718286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71138688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Newspaper</c:v>
                </c:pt>
                <c:pt idx="1">
                  <c:v>Reference books/ 
general knowledge books</c:v>
                </c:pt>
                <c:pt idx="2">
                  <c:v>Fiction / Comics</c:v>
                </c:pt>
                <c:pt idx="3">
                  <c:v>Magazines</c:v>
                </c:pt>
                <c:pt idx="4">
                  <c:v>Textbooks</c:v>
                </c:pt>
                <c:pt idx="5">
                  <c:v>Journal</c:v>
                </c:pt>
                <c:pt idx="6">
                  <c:v>Religion</c:v>
                </c:pt>
                <c:pt idx="7">
                  <c:v>Others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63.4</c:v>
                </c:pt>
                <c:pt idx="1">
                  <c:v>36.6</c:v>
                </c:pt>
                <c:pt idx="2">
                  <c:v>35.800000000000004</c:v>
                </c:pt>
                <c:pt idx="3">
                  <c:v>35.6</c:v>
                </c:pt>
                <c:pt idx="4">
                  <c:v>32.4</c:v>
                </c:pt>
                <c:pt idx="5">
                  <c:v>29.7</c:v>
                </c:pt>
                <c:pt idx="6">
                  <c:v>27.2</c:v>
                </c:pt>
                <c:pt idx="7" formatCode="0.0">
                  <c:v>2</c:v>
                </c:pt>
              </c:numCache>
            </c:numRef>
          </c:val>
        </c:ser>
        <c:axId val="71852800"/>
        <c:axId val="71854336"/>
      </c:barChart>
      <c:catAx>
        <c:axId val="71852800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71854336"/>
        <c:crosses val="autoZero"/>
        <c:auto val="1"/>
        <c:lblAlgn val="ctr"/>
        <c:lblOffset val="100"/>
      </c:catAx>
      <c:valAx>
        <c:axId val="718543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71852800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3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-0.20119543402991183"/>
                  <c:y val="0.19056528655864488"/>
                </c:manualLayout>
              </c:layout>
              <c:tx>
                <c:rich>
                  <a:bodyPr/>
                  <a:lstStyle/>
                  <a:p>
                    <a:pPr>
                      <a:defRPr sz="1800" b="1"/>
                    </a:pPr>
                    <a:r>
                      <a:rPr lang="ko-KR" altLang="en-US" sz="1800" b="1" dirty="0" smtClean="0"/>
                      <a:t>픽션</a:t>
                    </a:r>
                    <a:r>
                      <a:rPr lang="en-US" sz="1800" b="1" dirty="0" smtClean="0"/>
                      <a:t> 3,493</a:t>
                    </a:r>
                    <a:endParaRPr lang="en-US" sz="1800" b="1" dirty="0"/>
                  </a:p>
                </c:rich>
              </c:tx>
              <c:spPr/>
              <c:showVal val="1"/>
              <c:showCatName val="1"/>
            </c:dLbl>
            <c:dLbl>
              <c:idx val="1"/>
              <c:layout>
                <c:manualLayout>
                  <c:x val="-0.17382942229208931"/>
                  <c:y val="-0.24878957154126247"/>
                </c:manualLayout>
              </c:layout>
              <c:tx>
                <c:rich>
                  <a:bodyPr/>
                  <a:lstStyle/>
                  <a:p>
                    <a:pPr>
                      <a:defRPr sz="1800" b="1"/>
                    </a:pPr>
                    <a:r>
                      <a:rPr lang="ko-KR" altLang="en-US" sz="1800" b="1" dirty="0" smtClean="0"/>
                      <a:t>아동서</a:t>
                    </a:r>
                    <a:r>
                      <a:rPr lang="en-US" sz="1800" b="1" dirty="0" smtClean="0"/>
                      <a:t> </a:t>
                    </a:r>
                  </a:p>
                  <a:p>
                    <a:pPr>
                      <a:defRPr sz="1800" b="1"/>
                    </a:pPr>
                    <a:r>
                      <a:rPr lang="en-US" sz="1800" b="1" dirty="0" smtClean="0"/>
                      <a:t>3,068</a:t>
                    </a:r>
                    <a:endParaRPr lang="en-US" sz="1800" b="1" dirty="0"/>
                  </a:p>
                </c:rich>
              </c:tx>
              <c:spPr/>
              <c:showVal val="1"/>
              <c:showCatName val="1"/>
            </c:dLbl>
            <c:dLbl>
              <c:idx val="2"/>
              <c:layout>
                <c:manualLayout>
                  <c:x val="0.20943175722637655"/>
                  <c:y val="-0.16470719982609361"/>
                </c:manualLayout>
              </c:layout>
              <c:tx>
                <c:rich>
                  <a:bodyPr/>
                  <a:lstStyle/>
                  <a:p>
                    <a:pPr>
                      <a:defRPr sz="1800" b="1"/>
                    </a:pPr>
                    <a:r>
                      <a:rPr lang="ko-KR" altLang="en-US" sz="1800" b="1" dirty="0" smtClean="0"/>
                      <a:t>만화</a:t>
                    </a:r>
                    <a:r>
                      <a:rPr lang="en-US" sz="1800" b="1" dirty="0" smtClean="0"/>
                      <a:t> </a:t>
                    </a:r>
                  </a:p>
                  <a:p>
                    <a:pPr>
                      <a:defRPr sz="1800" b="1"/>
                    </a:pPr>
                    <a:r>
                      <a:rPr lang="en-US" sz="1800" b="1" dirty="0" smtClean="0"/>
                      <a:t>3,000</a:t>
                    </a:r>
                    <a:endParaRPr lang="en-US" sz="1800" b="1" dirty="0"/>
                  </a:p>
                </c:rich>
              </c:tx>
              <c:spPr/>
              <c:showVal val="1"/>
              <c:showCatName val="1"/>
            </c:dLbl>
            <c:dLbl>
              <c:idx val="3"/>
              <c:layout>
                <c:manualLayout>
                  <c:x val="0.17382538137773756"/>
                  <c:y val="0.14887199595535738"/>
                </c:manualLayout>
              </c:layout>
              <c:tx>
                <c:rich>
                  <a:bodyPr/>
                  <a:lstStyle/>
                  <a:p>
                    <a:pPr>
                      <a:defRPr sz="1800" b="1"/>
                    </a:pPr>
                    <a:r>
                      <a:rPr lang="ko-KR" altLang="en-US" sz="1800" b="1" dirty="0" smtClean="0"/>
                      <a:t>교재</a:t>
                    </a:r>
                    <a:r>
                      <a:rPr lang="en-US" sz="1800" b="1" dirty="0" smtClean="0"/>
                      <a:t> </a:t>
                    </a:r>
                  </a:p>
                  <a:p>
                    <a:pPr>
                      <a:defRPr sz="1800" b="1"/>
                    </a:pPr>
                    <a:r>
                      <a:rPr lang="en-US" sz="1800" b="1" dirty="0" smtClean="0"/>
                      <a:t>1,735</a:t>
                    </a:r>
                    <a:endParaRPr lang="en-US" sz="1800" b="1" dirty="0"/>
                  </a:p>
                </c:rich>
              </c:tx>
              <c:spPr/>
              <c:showVal val="1"/>
              <c:showCatName val="1"/>
            </c:dLbl>
            <c:dLbl>
              <c:idx val="4"/>
              <c:layout>
                <c:manualLayout>
                  <c:x val="8.127011764511298E-2"/>
                  <c:y val="0.11731871981133785"/>
                </c:manualLayout>
              </c:layout>
              <c:tx>
                <c:rich>
                  <a:bodyPr/>
                  <a:lstStyle/>
                  <a:p>
                    <a:pPr>
                      <a:defRPr sz="1800" b="1"/>
                    </a:pPr>
                    <a:r>
                      <a:rPr lang="ko-KR" altLang="en-US" sz="1800" b="1" dirty="0" smtClean="0"/>
                      <a:t>종교</a:t>
                    </a:r>
                    <a:r>
                      <a:rPr lang="en-US" sz="1800" b="1" dirty="0" smtClean="0"/>
                      <a:t> </a:t>
                    </a:r>
                  </a:p>
                  <a:p>
                    <a:pPr>
                      <a:defRPr sz="1800" b="1"/>
                    </a:pPr>
                    <a:r>
                      <a:rPr lang="en-US" sz="1800" b="1" dirty="0" smtClean="0"/>
                      <a:t>990</a:t>
                    </a:r>
                    <a:endParaRPr lang="en-US" sz="1800" b="1" dirty="0"/>
                  </a:p>
                </c:rich>
              </c:tx>
              <c:spPr/>
              <c:showVal val="1"/>
              <c:showCatName val="1"/>
            </c:dLbl>
            <c:txPr>
              <a:bodyPr/>
              <a:lstStyle/>
              <a:p>
                <a:pPr>
                  <a:defRPr sz="1800"/>
                </a:pPr>
                <a:endParaRPr lang="ko-KR"/>
              </a:p>
            </c:txPr>
            <c:showVal val="1"/>
            <c:showCatName val="1"/>
            <c:showLeaderLines val="1"/>
          </c:dLbls>
          <c:cat>
            <c:strRef>
              <c:f>Sheet2!$A$3:$A$7</c:f>
              <c:strCache>
                <c:ptCount val="5"/>
                <c:pt idx="0">
                  <c:v>Fiction </c:v>
                </c:pt>
                <c:pt idx="1">
                  <c:v>Children Books</c:v>
                </c:pt>
                <c:pt idx="2">
                  <c:v>Comics</c:v>
                </c:pt>
                <c:pt idx="3">
                  <c:v>Text Books</c:v>
                </c:pt>
                <c:pt idx="4">
                  <c:v>Religion</c:v>
                </c:pt>
              </c:strCache>
            </c:strRef>
          </c:cat>
          <c:val>
            <c:numRef>
              <c:f>Sheet2!$B$3:$B$7</c:f>
              <c:numCache>
                <c:formatCode>General</c:formatCode>
                <c:ptCount val="5"/>
                <c:pt idx="0">
                  <c:v>3493</c:v>
                </c:pt>
                <c:pt idx="1">
                  <c:v>3068</c:v>
                </c:pt>
                <c:pt idx="2">
                  <c:v>3000</c:v>
                </c:pt>
                <c:pt idx="3">
                  <c:v>1735</c:v>
                </c:pt>
                <c:pt idx="4">
                  <c:v>990</c:v>
                </c:pt>
              </c:numCache>
            </c:numRef>
          </c:val>
        </c:ser>
        <c:firstSliceAng val="0"/>
      </c:pieChart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 sz="2800">
                <a:latin typeface="나눔고딕 ExtraBold" pitchFamily="50" charset="-127"/>
                <a:ea typeface="나눔고딕 ExtraBold" pitchFamily="50" charset="-127"/>
              </a:defRPr>
            </a:pPr>
            <a:r>
              <a:rPr lang="ko-KR" altLang="en-US" sz="2800" dirty="0" smtClean="0">
                <a:latin typeface="나눔고딕 ExtraBold" pitchFamily="50" charset="-127"/>
                <a:ea typeface="나눔고딕 ExtraBold" pitchFamily="50" charset="-127"/>
              </a:rPr>
              <a:t>베스트셀러 상위 </a:t>
            </a:r>
            <a:r>
              <a:rPr lang="en-US" altLang="ko-KR" sz="2800" dirty="0" smtClean="0">
                <a:latin typeface="나눔고딕 ExtraBold" pitchFamily="50" charset="-127"/>
                <a:ea typeface="나눔고딕 ExtraBold" pitchFamily="50" charset="-127"/>
              </a:rPr>
              <a:t>50</a:t>
            </a:r>
            <a:r>
              <a:rPr lang="ko-KR" altLang="en-US" sz="2800" dirty="0" smtClean="0">
                <a:latin typeface="나눔고딕 ExtraBold" pitchFamily="50" charset="-127"/>
                <a:ea typeface="나눔고딕 ExtraBold" pitchFamily="50" charset="-127"/>
              </a:rPr>
              <a:t>위</a:t>
            </a:r>
            <a:r>
              <a:rPr lang="en-US" sz="2800" dirty="0" smtClean="0">
                <a:latin typeface="나눔고딕 ExtraBold" pitchFamily="50" charset="-127"/>
                <a:ea typeface="나눔고딕 ExtraBold" pitchFamily="50" charset="-127"/>
              </a:rPr>
              <a:t>, 2013</a:t>
            </a:r>
            <a:r>
              <a:rPr lang="ko-KR" altLang="en-US" sz="2800" dirty="0" smtClean="0">
                <a:latin typeface="나눔고딕 ExtraBold" pitchFamily="50" charset="-127"/>
                <a:ea typeface="나눔고딕 ExtraBold" pitchFamily="50" charset="-127"/>
              </a:rPr>
              <a:t>년 </a:t>
            </a:r>
            <a:r>
              <a:rPr lang="en-US" altLang="ko-KR" sz="2800" dirty="0" smtClean="0">
                <a:latin typeface="나눔고딕 ExtraBold" pitchFamily="50" charset="-127"/>
                <a:ea typeface="나눔고딕 ExtraBold" pitchFamily="50" charset="-127"/>
              </a:rPr>
              <a:t>8</a:t>
            </a:r>
            <a:r>
              <a:rPr lang="ko-KR" altLang="en-US" sz="2800" dirty="0" smtClean="0">
                <a:latin typeface="나눔고딕 ExtraBold" pitchFamily="50" charset="-127"/>
                <a:ea typeface="나눔고딕 ExtraBold" pitchFamily="50" charset="-127"/>
              </a:rPr>
              <a:t>월 </a:t>
            </a:r>
            <a:r>
              <a:rPr lang="en-US" altLang="ko-KR" sz="2800" dirty="0" smtClean="0">
                <a:latin typeface="나눔고딕 ExtraBold" pitchFamily="50" charset="-127"/>
                <a:ea typeface="나눔고딕 ExtraBold" pitchFamily="50" charset="-127"/>
              </a:rPr>
              <a:t>1</a:t>
            </a:r>
            <a:r>
              <a:rPr lang="ko-KR" altLang="en-US" sz="2800" dirty="0" smtClean="0">
                <a:latin typeface="나눔고딕 ExtraBold" pitchFamily="50" charset="-127"/>
                <a:ea typeface="나눔고딕 ExtraBold" pitchFamily="50" charset="-127"/>
              </a:rPr>
              <a:t>주</a:t>
            </a:r>
            <a:endParaRPr lang="en-US" sz="2800" dirty="0">
              <a:latin typeface="나눔고딕 ExtraBold" pitchFamily="50" charset="-127"/>
              <a:ea typeface="나눔고딕 ExtraBold" pitchFamily="50" charset="-127"/>
            </a:endParaRPr>
          </a:p>
        </c:rich>
      </c:tx>
      <c:layout>
        <c:manualLayout>
          <c:xMode val="edge"/>
          <c:yMode val="edge"/>
          <c:x val="0.15402175679177962"/>
          <c:y val="2.1333184019709399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'1stAugust'!$C$2</c:f>
              <c:strCache>
                <c:ptCount val="1"/>
                <c:pt idx="0">
                  <c:v>Top 50 Best Seller</c:v>
                </c:pt>
              </c:strCache>
            </c:strRef>
          </c:tx>
          <c:cat>
            <c:strRef>
              <c:f>'1stAugust'!$B$3:$B$16</c:f>
              <c:strCache>
                <c:ptCount val="14"/>
                <c:pt idx="0">
                  <c:v>Fiction</c:v>
                </c:pt>
                <c:pt idx="1">
                  <c:v>Self-Help</c:v>
                </c:pt>
                <c:pt idx="2">
                  <c:v>Business/Investing</c:v>
                </c:pt>
                <c:pt idx="3">
                  <c:v>Religion/Spirituality</c:v>
                </c:pt>
                <c:pt idx="4">
                  <c:v>Languages</c:v>
                </c:pt>
                <c:pt idx="5">
                  <c:v>Arts</c:v>
                </c:pt>
                <c:pt idx="6">
                  <c:v>Health</c:v>
                </c:pt>
                <c:pt idx="7">
                  <c:v>General Knowledge</c:v>
                </c:pt>
                <c:pt idx="8">
                  <c:v>Biographies</c:v>
                </c:pt>
                <c:pt idx="9">
                  <c:v>Home/Decorating</c:v>
                </c:pt>
                <c:pt idx="10">
                  <c:v>Food</c:v>
                </c:pt>
                <c:pt idx="11">
                  <c:v>Knowledge comics</c:v>
                </c:pt>
                <c:pt idx="12">
                  <c:v>Hobbies</c:v>
                </c:pt>
                <c:pt idx="13">
                  <c:v>Travel</c:v>
                </c:pt>
              </c:strCache>
            </c:strRef>
          </c:cat>
          <c:val>
            <c:numRef>
              <c:f>'1stAugust'!$C$3:$C$16</c:f>
              <c:numCache>
                <c:formatCode>General</c:formatCode>
                <c:ptCount val="14"/>
                <c:pt idx="0">
                  <c:v>4</c:v>
                </c:pt>
                <c:pt idx="1">
                  <c:v>5</c:v>
                </c:pt>
                <c:pt idx="2">
                  <c:v>12</c:v>
                </c:pt>
                <c:pt idx="3">
                  <c:v>3</c:v>
                </c:pt>
                <c:pt idx="4">
                  <c:v>12</c:v>
                </c:pt>
                <c:pt idx="5">
                  <c:v>1</c:v>
                </c:pt>
                <c:pt idx="6">
                  <c:v>6</c:v>
                </c:pt>
                <c:pt idx="7">
                  <c:v>3</c:v>
                </c:pt>
                <c:pt idx="8">
                  <c:v>1</c:v>
                </c:pt>
                <c:pt idx="9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axId val="72333952"/>
        <c:axId val="72356224"/>
      </c:barChart>
      <c:catAx>
        <c:axId val="72333952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/>
            </a:pPr>
            <a:endParaRPr lang="ko-KR"/>
          </a:p>
        </c:txPr>
        <c:crossAx val="72356224"/>
        <c:crosses val="autoZero"/>
        <c:auto val="1"/>
        <c:lblAlgn val="ctr"/>
        <c:lblOffset val="100"/>
      </c:catAx>
      <c:valAx>
        <c:axId val="72356224"/>
        <c:scaling>
          <c:orientation val="minMax"/>
        </c:scaling>
        <c:axPos val="l"/>
        <c:majorGridlines/>
        <c:numFmt formatCode="General" sourceLinked="1"/>
        <c:tickLblPos val="nextTo"/>
        <c:crossAx val="72333952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 sz="2800"/>
            </a:pPr>
            <a:r>
              <a:rPr lang="ko-KR" altLang="en-US" sz="2800" dirty="0" smtClean="0"/>
              <a:t>베스트셀러 상위 </a:t>
            </a:r>
            <a:r>
              <a:rPr lang="en-US" altLang="ko-KR" sz="2800" dirty="0" smtClean="0"/>
              <a:t>50</a:t>
            </a:r>
            <a:r>
              <a:rPr lang="ko-KR" altLang="en-US" sz="2800" dirty="0" smtClean="0"/>
              <a:t>위</a:t>
            </a:r>
            <a:r>
              <a:rPr lang="en-US" altLang="ko-KR" sz="2800" dirty="0" smtClean="0"/>
              <a:t>, </a:t>
            </a:r>
            <a:r>
              <a:rPr lang="en-US" sz="2800" dirty="0" smtClean="0"/>
              <a:t>2013</a:t>
            </a:r>
            <a:r>
              <a:rPr lang="ko-KR" altLang="en-US" sz="2800" dirty="0" smtClean="0"/>
              <a:t>년 </a:t>
            </a:r>
            <a:r>
              <a:rPr lang="en-US" altLang="ko-KR" sz="2800" dirty="0" smtClean="0"/>
              <a:t>8</a:t>
            </a:r>
            <a:r>
              <a:rPr lang="ko-KR" altLang="en-US" sz="2800" dirty="0" smtClean="0"/>
              <a:t>월 </a:t>
            </a:r>
            <a:r>
              <a:rPr lang="en-US" altLang="ko-KR" sz="2800" dirty="0" smtClean="0"/>
              <a:t>2</a:t>
            </a:r>
            <a:r>
              <a:rPr lang="ko-KR" altLang="en-US" sz="2800" dirty="0" smtClean="0"/>
              <a:t>주</a:t>
            </a:r>
            <a:endParaRPr lang="en-US" sz="2800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Sheet3!$B$2</c:f>
              <c:strCache>
                <c:ptCount val="1"/>
                <c:pt idx="0">
                  <c:v>Top 50 Best Seller</c:v>
                </c:pt>
              </c:strCache>
            </c:strRef>
          </c:tx>
          <c:cat>
            <c:strRef>
              <c:f>Sheet3!$A$3:$A$17</c:f>
              <c:strCache>
                <c:ptCount val="14"/>
                <c:pt idx="0">
                  <c:v>Fiction</c:v>
                </c:pt>
                <c:pt idx="1">
                  <c:v>Self-Help</c:v>
                </c:pt>
                <c:pt idx="2">
                  <c:v>Business/Investing</c:v>
                </c:pt>
                <c:pt idx="3">
                  <c:v>Religion/Spirituality</c:v>
                </c:pt>
                <c:pt idx="4">
                  <c:v>Languages</c:v>
                </c:pt>
                <c:pt idx="5">
                  <c:v>Arts</c:v>
                </c:pt>
                <c:pt idx="6">
                  <c:v>Health</c:v>
                </c:pt>
                <c:pt idx="7">
                  <c:v>General Knowledge</c:v>
                </c:pt>
                <c:pt idx="8">
                  <c:v>Biographies</c:v>
                </c:pt>
                <c:pt idx="9">
                  <c:v>Home/Decorating</c:v>
                </c:pt>
                <c:pt idx="10">
                  <c:v>Food</c:v>
                </c:pt>
                <c:pt idx="11">
                  <c:v>Knowledge comics</c:v>
                </c:pt>
                <c:pt idx="12">
                  <c:v>Hobbies</c:v>
                </c:pt>
                <c:pt idx="13">
                  <c:v>Travel</c:v>
                </c:pt>
              </c:strCache>
            </c:strRef>
          </c:cat>
          <c:val>
            <c:numRef>
              <c:f>Sheet3!$B$3:$B$17</c:f>
              <c:numCache>
                <c:formatCode>General</c:formatCode>
                <c:ptCount val="15"/>
                <c:pt idx="0">
                  <c:v>6</c:v>
                </c:pt>
                <c:pt idx="1">
                  <c:v>5</c:v>
                </c:pt>
                <c:pt idx="2">
                  <c:v>13</c:v>
                </c:pt>
                <c:pt idx="3">
                  <c:v>2</c:v>
                </c:pt>
                <c:pt idx="4">
                  <c:v>13</c:v>
                </c:pt>
                <c:pt idx="5">
                  <c:v>1</c:v>
                </c:pt>
                <c:pt idx="6">
                  <c:v>6</c:v>
                </c:pt>
                <c:pt idx="7">
                  <c:v>3</c:v>
                </c:pt>
                <c:pt idx="12">
                  <c:v>1</c:v>
                </c:pt>
              </c:numCache>
            </c:numRef>
          </c:val>
        </c:ser>
        <c:axId val="72367104"/>
        <c:axId val="72381184"/>
      </c:barChart>
      <c:catAx>
        <c:axId val="72367104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/>
            </a:pPr>
            <a:endParaRPr lang="ko-KR"/>
          </a:p>
        </c:txPr>
        <c:crossAx val="72381184"/>
        <c:crosses val="autoZero"/>
        <c:auto val="1"/>
        <c:lblAlgn val="ctr"/>
        <c:lblOffset val="100"/>
      </c:catAx>
      <c:valAx>
        <c:axId val="7238118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72367104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 sz="2800"/>
            </a:pPr>
            <a:r>
              <a:rPr lang="ko-KR" altLang="en-US" sz="2800" dirty="0" smtClean="0"/>
              <a:t>베스트셀러 상위 </a:t>
            </a:r>
            <a:r>
              <a:rPr lang="en-US" altLang="ko-KR" sz="2800" dirty="0" smtClean="0"/>
              <a:t>50</a:t>
            </a:r>
            <a:r>
              <a:rPr lang="ko-KR" altLang="en-US" sz="2800" dirty="0" smtClean="0"/>
              <a:t>위</a:t>
            </a:r>
            <a:r>
              <a:rPr lang="en-US" sz="2800" dirty="0" smtClean="0"/>
              <a:t>, 2013</a:t>
            </a:r>
            <a:r>
              <a:rPr lang="ko-KR" altLang="en-US" sz="2800" dirty="0" smtClean="0"/>
              <a:t>년 </a:t>
            </a:r>
            <a:r>
              <a:rPr lang="en-US" altLang="ko-KR" sz="2800" dirty="0" smtClean="0"/>
              <a:t>8</a:t>
            </a:r>
            <a:r>
              <a:rPr lang="ko-KR" altLang="en-US" sz="2800" dirty="0" smtClean="0"/>
              <a:t>월 </a:t>
            </a:r>
            <a:r>
              <a:rPr lang="en-US" altLang="ko-KR" sz="2800" dirty="0" smtClean="0"/>
              <a:t>3</a:t>
            </a:r>
            <a:r>
              <a:rPr lang="ko-KR" altLang="en-US" sz="2800" dirty="0" smtClean="0"/>
              <a:t>주</a:t>
            </a:r>
            <a:endParaRPr lang="en-US" sz="2800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'3rdAug'!$B$2</c:f>
              <c:strCache>
                <c:ptCount val="1"/>
                <c:pt idx="0">
                  <c:v>Top 50 Best Seller, 3rd Week of August 2013</c:v>
                </c:pt>
              </c:strCache>
            </c:strRef>
          </c:tx>
          <c:cat>
            <c:strRef>
              <c:f>'3rdAug'!$A$3:$A$16</c:f>
              <c:strCache>
                <c:ptCount val="14"/>
                <c:pt idx="0">
                  <c:v>Fiction</c:v>
                </c:pt>
                <c:pt idx="1">
                  <c:v>Self-Help</c:v>
                </c:pt>
                <c:pt idx="2">
                  <c:v>Business/Investing</c:v>
                </c:pt>
                <c:pt idx="3">
                  <c:v>Religion/Spirituality</c:v>
                </c:pt>
                <c:pt idx="4">
                  <c:v>Languages</c:v>
                </c:pt>
                <c:pt idx="5">
                  <c:v>Arts</c:v>
                </c:pt>
                <c:pt idx="6">
                  <c:v>Health</c:v>
                </c:pt>
                <c:pt idx="7">
                  <c:v>General Knowledge</c:v>
                </c:pt>
                <c:pt idx="8">
                  <c:v>Biographies</c:v>
                </c:pt>
                <c:pt idx="9">
                  <c:v>Home/Decorating</c:v>
                </c:pt>
                <c:pt idx="10">
                  <c:v>Food</c:v>
                </c:pt>
                <c:pt idx="11">
                  <c:v>Knowledge comics</c:v>
                </c:pt>
                <c:pt idx="12">
                  <c:v>Hobbies</c:v>
                </c:pt>
                <c:pt idx="13">
                  <c:v>Travel</c:v>
                </c:pt>
              </c:strCache>
            </c:strRef>
          </c:cat>
          <c:val>
            <c:numRef>
              <c:f>'3rdAug'!$B$3:$B$16</c:f>
              <c:numCache>
                <c:formatCode>General</c:formatCode>
                <c:ptCount val="14"/>
                <c:pt idx="0">
                  <c:v>9</c:v>
                </c:pt>
                <c:pt idx="1">
                  <c:v>5</c:v>
                </c:pt>
                <c:pt idx="2">
                  <c:v>7</c:v>
                </c:pt>
                <c:pt idx="3">
                  <c:v>3</c:v>
                </c:pt>
                <c:pt idx="4">
                  <c:v>11</c:v>
                </c:pt>
                <c:pt idx="5">
                  <c:v>1</c:v>
                </c:pt>
                <c:pt idx="6">
                  <c:v>6</c:v>
                </c:pt>
                <c:pt idx="7">
                  <c:v>5</c:v>
                </c:pt>
                <c:pt idx="8">
                  <c:v>1</c:v>
                </c:pt>
                <c:pt idx="9">
                  <c:v>1</c:v>
                </c:pt>
                <c:pt idx="12">
                  <c:v>1</c:v>
                </c:pt>
              </c:numCache>
            </c:numRef>
          </c:val>
        </c:ser>
        <c:axId val="72413568"/>
        <c:axId val="72415104"/>
      </c:barChart>
      <c:catAx>
        <c:axId val="7241356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/>
            </a:pPr>
            <a:endParaRPr lang="ko-KR"/>
          </a:p>
        </c:txPr>
        <c:crossAx val="72415104"/>
        <c:crosses val="autoZero"/>
        <c:auto val="1"/>
        <c:lblAlgn val="ctr"/>
        <c:lblOffset val="100"/>
      </c:catAx>
      <c:valAx>
        <c:axId val="724151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ko-KR"/>
          </a:p>
        </c:txPr>
        <c:crossAx val="72413568"/>
        <c:crosses val="autoZero"/>
        <c:crossBetween val="between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0D6FD-92E1-4A79-8E04-30926414C592}" type="datetimeFigureOut">
              <a:rPr lang="th-TH" smtClean="0"/>
              <a:pPr/>
              <a:t>02/09/56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2513"/>
            <a:ext cx="5680075" cy="4605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8B293-B1C2-4946-89CB-9921DA4B03F1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8B293-B1C2-4946-89CB-9921DA4B03F1}" type="slidenum">
              <a:rPr lang="th-TH" smtClean="0"/>
              <a:pPr/>
              <a:t>11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6ED4B-477C-4148-AAD0-83A920F057D3}" type="slidenum">
              <a:rPr lang="th-TH" smtClean="0"/>
              <a:pPr/>
              <a:t>35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EF6CE-97EF-4BB0-B572-496923C38CF6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7437-9A97-492B-B978-B36F5260B87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3BB2B-C4E5-4D97-909E-11CDC1CE8E73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72C8A-CBFB-40D6-B2DA-97855F1683D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F4D8E-8161-4A63-861C-A6B3213C5C6F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EE8AC-CDB1-4CC4-85E0-AC46F6C62FE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BD9A3-30E1-4269-9540-B99ED90453C4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F8477-7C1A-4DD2-9029-1494854CEEC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3A02-B497-43FE-955F-0BDAEB1A5145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DACE-825A-43B6-BB23-C6A1510E293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F482C-5350-41E5-AA65-E6DAE4A52A90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BC440-4715-442B-8A0B-0835E00929C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16EDA-901F-464C-84E0-F9F01C0F835D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31B7C-0C3A-428E-90A7-C759132EA7C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49791-1265-4C4E-9835-04C1A4D83039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1D0C7-6612-47B7-8C7B-92696C57416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D0BEC-86B5-45C2-BA52-DA5DE0F5F1E9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6DAF7-1F63-4FC9-97F5-2D29B214697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0DE6B-49C2-4F29-87B2-480A9F99E563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12B71-F117-44AE-AE82-2CE4DE6B8CE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1D934-688B-4563-9CC5-A944B13D5D54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A37D4-9032-4506-BF6A-0FE1CAE7B85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1CD9F-F945-4669-A180-8E9A17AA5924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F13C-4186-4E7D-8399-FE3D8D11189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C47F1-8180-4205-96BD-41D68CE65490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3040D-046C-4FF1-80AD-CB0D793B0DC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603AA-7C96-4EFF-A500-1DC1CF29EC74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4575A-4F5E-4194-B5E3-8C3E62EE0D7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DB2EC-731C-4428-86D5-A2834AE31B0D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4DFA8-ABC2-49D3-B3B4-8CB44B04E39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9A807-F3E2-4385-8831-FF71AE39EF34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3ABD9-1B37-4587-8EB5-98FE8224919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5E31-C22D-4958-A5D2-2193DB4FD1CA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7AC89-8176-43F9-94BD-85B4DEB0647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6FBD9-240F-47E0-B730-FAE2526B46D0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CD44-10E5-4503-B245-EFC9EE1CB3B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ECB94-1A4A-4FE3-94A2-C716C904A00C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2A79-D961-41E3-8D15-930CA74A912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8F3E9-7E50-4CFF-9815-13E9BEBCCE52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421C7-155E-41DA-A915-3F6E64E3828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18971-90DA-4DE0-96E0-DECDB672AAB0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9DFEF-2A77-41DC-AD30-664F4D20D70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269D9-D09D-4DB2-9E9D-952C7A9CA970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85CBD-D907-4613-B5D1-CC316877886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F75FD-5E9D-45DD-BFAE-4D9FC1DEB421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07F66-CB0B-43C0-81C3-6FD600A1D91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7EE47-CEEB-4DE4-B6BE-3A1789988DCA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DC86B-BB4D-4460-BECF-11731165807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95533-45A0-46BD-B287-8A8212A47381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984E0-131C-486A-931A-2A7421554EB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44B86-D9B9-4521-B7F7-107AFE4C7A0C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816F2-5C46-4273-91AE-06F2512A342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8B35-9BC8-4125-A07B-D04C7896874B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38BD9-1ACC-4E10-BE7E-4EA98362E88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1DE80-5C8C-45FC-945E-3FCE73844648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A3FC-5ECC-4723-9A6C-EE50EA6C406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59080-796F-4E13-BCB7-AD434D75AD69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6246-34C3-4515-8296-DB65929A35E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5613-D62F-4A6C-A321-CBF6B8125466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67332-15F5-4817-A8CE-94369139BAF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9C9F8-7AA8-4DE1-9E65-E0573421DB9F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BB7C2-7985-4067-A4BC-BD8F358BFE2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E77CA-6FE0-4057-8C9E-3E464A8D1594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437C5-6488-4339-A19A-8DEEA96FCE1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66C29-0D6D-4A08-9A90-C71ADC729517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183D4-4B4F-423E-86AA-E2B75E162FE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908934-D796-482B-82B0-69C153B7316C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C7006B-33DE-4455-B741-7E4E033C03F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8456E1-4F82-4ADB-948B-427253E2B991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C8C8ED-D36B-4516-9D2A-69354907EDB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EAB827-61C6-47D7-A278-BCD641D7DE93}" type="datetimeFigureOut">
              <a:rPr lang="th-TH"/>
              <a:pPr>
                <a:defRPr/>
              </a:pPr>
              <a:t>02/09/56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1C0BB1-77E7-47D2-824E-7EA0762C786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31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31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" Type="http://schemas.openxmlformats.org/officeDocument/2006/relationships/image" Target="../media/image29.jpeg"/><Relationship Id="rId16" Type="http://schemas.openxmlformats.org/officeDocument/2006/relationships/image" Target="../media/image85.jpe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18" Type="http://schemas.openxmlformats.org/officeDocument/2006/relationships/image" Target="../media/image105.jpeg"/><Relationship Id="rId3" Type="http://schemas.openxmlformats.org/officeDocument/2006/relationships/image" Target="../media/image90.jpeg"/><Relationship Id="rId21" Type="http://schemas.openxmlformats.org/officeDocument/2006/relationships/image" Target="../media/image108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17" Type="http://schemas.openxmlformats.org/officeDocument/2006/relationships/image" Target="../media/image104.jpeg"/><Relationship Id="rId2" Type="http://schemas.openxmlformats.org/officeDocument/2006/relationships/image" Target="../media/image29.jpeg"/><Relationship Id="rId16" Type="http://schemas.openxmlformats.org/officeDocument/2006/relationships/image" Target="../media/image103.jpeg"/><Relationship Id="rId20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19" Type="http://schemas.openxmlformats.org/officeDocument/2006/relationships/image" Target="../media/image106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Relationship Id="rId22" Type="http://schemas.openxmlformats.org/officeDocument/2006/relationships/image" Target="../media/image10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3" Type="http://schemas.openxmlformats.org/officeDocument/2006/relationships/image" Target="../media/image110.jpeg"/><Relationship Id="rId7" Type="http://schemas.openxmlformats.org/officeDocument/2006/relationships/image" Target="../media/image83.jpeg"/><Relationship Id="rId12" Type="http://schemas.openxmlformats.org/officeDocument/2006/relationships/image" Target="../media/image124.jpeg"/><Relationship Id="rId17" Type="http://schemas.openxmlformats.org/officeDocument/2006/relationships/image" Target="../media/image97.jpeg"/><Relationship Id="rId2" Type="http://schemas.openxmlformats.org/officeDocument/2006/relationships/image" Target="../media/image29.jpeg"/><Relationship Id="rId16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3.png"/><Relationship Id="rId5" Type="http://schemas.openxmlformats.org/officeDocument/2006/relationships/image" Target="../media/image118.jpeg"/><Relationship Id="rId15" Type="http://schemas.openxmlformats.org/officeDocument/2006/relationships/image" Target="../media/image127.jpeg"/><Relationship Id="rId10" Type="http://schemas.openxmlformats.org/officeDocument/2006/relationships/image" Target="../media/image122.jpeg"/><Relationship Id="rId4" Type="http://schemas.openxmlformats.org/officeDocument/2006/relationships/image" Target="../media/image117.jpeg"/><Relationship Id="rId9" Type="http://schemas.openxmlformats.org/officeDocument/2006/relationships/image" Target="../media/image121.jpeg"/><Relationship Id="rId14" Type="http://schemas.openxmlformats.org/officeDocument/2006/relationships/image" Target="../media/image1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hyperlink" Target="http://www.google.co.th/imgres?imgurl=http://www.teamsandtastic.com/ReadersDigest/Readers-Digest-01.jpg&amp;imgrefurl=http://www.teamsandtastic.com/&amp;usg=__NKsFJJn_Zf4yRkWPQRi_6Kxcrv0=&amp;h=504&amp;w=369&amp;sz=153&amp;hl=th&amp;start=2&amp;tbnid=0l23iKvmj9RA5M:&amp;tbnh=130&amp;tbnw=95&amp;prev=/images?q=readers'+digest&amp;hl=th&amp;gbv=2&amp;tbs=isch:1&amp;itbs=1" TargetMode="External"/><Relationship Id="rId18" Type="http://schemas.openxmlformats.org/officeDocument/2006/relationships/image" Target="../media/image161.jpeg"/><Relationship Id="rId3" Type="http://schemas.openxmlformats.org/officeDocument/2006/relationships/hyperlink" Target="http://www.google.co.th/imgres?imgurl=http://www.loveleaf.net/rcmag/image/forbes_magazine.jpg&amp;imgrefurl=http://www.realcoolsavings.com/magazine/forbes_magazine.html&amp;usg=__yi6hsD41EMW7UwKx_LaEKwRwr1k=&amp;h=300&amp;w=222&amp;sz=20&amp;hl=th&amp;start=4&amp;tbnid=EfwkNEM45NGTIM:&amp;tbnh=116&amp;tbnw=86&amp;prev=/images?q=forbe&amp;hl=th&amp;gbv=2&amp;tbs=isch:1&amp;itbs=1" TargetMode="External"/><Relationship Id="rId7" Type="http://schemas.openxmlformats.org/officeDocument/2006/relationships/hyperlink" Target="http://www.google.co.th/imgres?imgurl=http://i728.photobucket.com/albums/ww281/soft4all/DL4ALL1/The-Wall-Street-Journal-Asia.jpg&amp;imgrefurl=http://www.dl4all.com/search/dalal+street+journal+march+2010.html&amp;usg=__6oNcyyG87VcIQvyAQVwbp3iGHxU=&amp;h=320&amp;w=235&amp;sz=35&amp;hl=th&amp;start=2&amp;tbnid=4H5dOt-undP-OM:&amp;tbnh=118&amp;tbnw=87&amp;prev=/images?q=asian+wallstree+journal&amp;hl=th&amp;gbv=2&amp;tbs=isch:1&amp;itbs=1" TargetMode="External"/><Relationship Id="rId12" Type="http://schemas.openxmlformats.org/officeDocument/2006/relationships/image" Target="../media/image158.jpeg"/><Relationship Id="rId17" Type="http://schemas.openxmlformats.org/officeDocument/2006/relationships/hyperlink" Target="http://www.google.co.th/imgres?imgurl=http://www.weltrekordreise.ch/medienwebseiten/Yomiuri%20Shimbun%20jp%2028.8.99.jpg&amp;imgrefurl=http://www.weltrekordreise.ch/medien%20e.html&amp;usg=__SXMpa-CsFO92ET2Dg_PXY-AEEt4=&amp;h=1861&amp;w=1408&amp;sz=975&amp;hl=th&amp;start=2&amp;tbnid=cCBNqwp42RDv4M:&amp;tbnh=150&amp;tbnw=113&amp;prev=/images?q=yomiuri+shimbun&amp;hl=th&amp;sa=N&amp;gbv=2&amp;tbs=isch:1&amp;itbs=1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1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5.jpeg"/><Relationship Id="rId11" Type="http://schemas.openxmlformats.org/officeDocument/2006/relationships/hyperlink" Target="http://www.google.co.th/imgres?imgurl=http://elequilibrioperfecto.files.wordpress.com/2009/12/jpg?w=280&amp;h=365&amp;imgrefurl=http://elequilibrioperfecto.wordpress.com/2009/12/04/cinco-marcas-en-peligro-de-desaparecer-durante-el-2010/&amp;usg=__-kKgtwHboICvBMqM8yrIWIrsXSI=&amp;h=522&amp;w=400&amp;sz=154&amp;hl=th&amp;start=2&amp;tbnid=T-vU9L-JS1xuyM:&amp;tbnh=131&amp;tbnw=100&amp;prev=/images?q=newsweek&amp;hl=th&amp;gbv=2&amp;tbs=isch:1&amp;itbs=1" TargetMode="External"/><Relationship Id="rId5" Type="http://schemas.openxmlformats.org/officeDocument/2006/relationships/hyperlink" Target="http://www.google.co.th/imgres?imgurl=http://forum.belmont.edu/business/Fortune%20cover-Patagonia.jpg&amp;imgrefurl=http://forum.belmont.edu/business/2009/01/&amp;usg=__do6mXmw2E9F5KT_EVX9Hf_O9mcA=&amp;h=806&amp;w=619&amp;sz=111&amp;hl=th&amp;start=41&amp;tbnid=_XgEkveN3jHRVM:&amp;tbnh=143&amp;tbnw=110&amp;prev=/images?q=fortune&amp;start=40&amp;hl=th&amp;sa=N&amp;gbv=2&amp;tbs=isch:1&amp;itbs=1" TargetMode="External"/><Relationship Id="rId15" Type="http://schemas.openxmlformats.org/officeDocument/2006/relationships/hyperlink" Target="http://www.google.co.th/imgres?imgurl=http://www.lib.washington.edu/business/guides/hbr.jpg&amp;imgrefurl=http://www.lib.washington.edu/business/guides/reading.html&amp;usg=__TxkzyMm2ceA0wBJR10QgITsoXas=&amp;h=357&amp;w=274&amp;sz=22&amp;hl=th&amp;start=2&amp;tbnid=ScJTnNmXTKSObM:&amp;tbnh=121&amp;tbnw=93&amp;prev=/images?q=harvard+business+review&amp;hl=th&amp;gbv=2&amp;tbs=isch:1&amp;itbs=1" TargetMode="External"/><Relationship Id="rId10" Type="http://schemas.openxmlformats.org/officeDocument/2006/relationships/image" Target="../media/image157.jpeg"/><Relationship Id="rId19" Type="http://schemas.openxmlformats.org/officeDocument/2006/relationships/image" Target="../media/image162.jpeg"/><Relationship Id="rId4" Type="http://schemas.openxmlformats.org/officeDocument/2006/relationships/image" Target="../media/image154.jpeg"/><Relationship Id="rId9" Type="http://schemas.openxmlformats.org/officeDocument/2006/relationships/hyperlink" Target="http://www.google.co.th/imgres?imgurl=http://blogue.imtl.com/wp-content/uploads/2009/04/time_magazine_obama.jpg&amp;imgrefurl=http://blogue.imtl.com/tag/barack-obama/&amp;usg=__ZhN9_4e5KuZCl8FI2K9OvFx9d3Y=&amp;h=450&amp;w=335&amp;sz=28&amp;hl=th&amp;start=2&amp;tbnid=5L-DQVI23WLpqM:&amp;tbnh=127&amp;tbnw=95&amp;prev=/images?q=time+magazine&amp;hl=th&amp;gbv=2&amp;tbs=isch:1&amp;itbs=1" TargetMode="External"/><Relationship Id="rId14" Type="http://schemas.openxmlformats.org/officeDocument/2006/relationships/image" Target="../media/image1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gif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o.go.th/" TargetMode="External"/><Relationship Id="rId2" Type="http://schemas.openxmlformats.org/officeDocument/2006/relationships/hyperlink" Target="http://www.se-ed.com/" TargetMode="Externa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co.th/imgres?imgurl=http://www.dusit.ac.th/radio/eng/info/thai3.jpg&amp;imgrefurl=http://www.dusit.ac.th/radio/eng/info/thai.html&amp;usg=__GWJjRdD4Ddgsw-bOgnQm1tJQKz8=&amp;h=483&amp;w=289&amp;sz=25&amp;hl=th&amp;start=6&amp;tbnid=aLaJ8DrfJqv8MM:&amp;tbnh=129&amp;tbnw=77&amp;prev=/images?q=nation+radio+network&amp;hl=th&amp;gbv=2&amp;tbs=isch:1&amp;itbs=1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www.google.co.th/imgres?imgurl=http://www.nationradioonline.com/images/djhilight_pic_sample.jpg&amp;imgrefurl=http://64.34.161.55/search?catid=351250&amp;cached=www.nationradioonline.com/&amp;usg=__s9joeDB9ZfjnqEoafKwfbVYe1xo=&amp;h=220&amp;w=240&amp;sz=21&amp;hl=th&amp;start=5&amp;tbnid=AiaF9eOcP-BarM:&amp;tbnh=101&amp;tbnw=110&amp;prev=/images?q=nation+radio+network&amp;hl=th&amp;gbv=2&amp;tbs=isch:1&amp;itbs=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http://www.google.co.th/imgres?imgurl=http://www.compgamer.com/microsite/pong/wp-content/uploads/2010/01/apple_ipad_full_2.jpg&amp;imgrefurl=http://www.compgamer.com/microsite/pong/?p=139&amp;usg=__RmUkaL11PXI4LaFxjo6WWo-2nnU=&amp;h=309&amp;w=400&amp;sz=9&amp;hl=th&amp;start=3&amp;tbnid=A2SfMGnkjAh4uM:&amp;tbnh=96&amp;tbnw=124&amp;prev=/images?q=ipad&amp;hl=th&amp;gbv=2&amp;tbs=isch:1&amp;itbs=1" TargetMode="External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7000" contrast="-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/>
          <a:p>
            <a:fld id="{FC8978EC-E081-40F7-A475-1CF442387B30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th-TH" smtClean="0">
              <a:solidFill>
                <a:srgbClr val="000000"/>
              </a:solidFill>
            </a:endParaRPr>
          </a:p>
        </p:txBody>
      </p:sp>
      <p:pic>
        <p:nvPicPr>
          <p:cNvPr id="10243" name="Picture 15" descr="photo_logo_n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74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17"/>
          <p:cNvSpPr>
            <a:spLocks noChangeArrowheads="1"/>
          </p:cNvSpPr>
          <p:nvPr/>
        </p:nvSpPr>
        <p:spPr bwMode="auto">
          <a:xfrm>
            <a:off x="152400" y="152400"/>
            <a:ext cx="6419864" cy="1219200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600" dirty="0">
                <a:solidFill>
                  <a:srgbClr val="FFFFFF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3600" dirty="0" smtClean="0">
                <a:solidFill>
                  <a:srgbClr val="FFFFFF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교육</a:t>
            </a:r>
            <a:r>
              <a:rPr lang="en-US" sz="3600" dirty="0" smtClean="0">
                <a:solidFill>
                  <a:srgbClr val="FFFFFF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: </a:t>
            </a:r>
            <a:r>
              <a:rPr lang="ko-KR" altLang="en-US" sz="3600" dirty="0" err="1" smtClean="0">
                <a:solidFill>
                  <a:srgbClr val="FFFFFF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네이션</a:t>
            </a:r>
            <a:r>
              <a:rPr lang="ko-KR" altLang="en-US" sz="3600" dirty="0" smtClean="0">
                <a:solidFill>
                  <a:srgbClr val="FFFFFF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대학</a:t>
            </a:r>
            <a:endParaRPr lang="en-US" sz="3600" dirty="0">
              <a:solidFill>
                <a:srgbClr val="FFFFFF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152400" y="1600200"/>
            <a:ext cx="8763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000" b="1" dirty="0" err="1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네이션</a:t>
            </a:r>
            <a:r>
              <a:rPr lang="ko-KR" altLang="en-US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멀티미디어 그룹은 </a:t>
            </a:r>
            <a:r>
              <a:rPr lang="en-US" altLang="ko-KR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2011</a:t>
            </a:r>
            <a:r>
              <a:rPr lang="ko-KR" altLang="en-US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년에 동남아시아 대학과 합작법인을 설립해 지방 교육 시장으로 이전할 예정임</a:t>
            </a:r>
            <a:r>
              <a:rPr lang="en-US" altLang="ko-KR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 ‘</a:t>
            </a:r>
            <a:r>
              <a:rPr lang="ko-KR" altLang="en-US" sz="2000" b="1" dirty="0" err="1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네이션</a:t>
            </a:r>
            <a:r>
              <a:rPr lang="ko-KR" altLang="en-US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대학</a:t>
            </a:r>
            <a:r>
              <a:rPr lang="en-US" altLang="ko-KR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’</a:t>
            </a:r>
            <a:r>
              <a:rPr lang="ko-KR" altLang="en-US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은 람팡과 방콕에 </a:t>
            </a:r>
            <a:r>
              <a:rPr lang="en-US" altLang="ko-KR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2</a:t>
            </a:r>
            <a:r>
              <a:rPr lang="ko-KR" altLang="en-US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개의 캠퍼스를 </a:t>
            </a:r>
            <a:r>
              <a:rPr lang="ko-KR" altLang="en-US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운영 중이며 </a:t>
            </a:r>
            <a:r>
              <a:rPr lang="ko-KR" altLang="en-US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미래에 전국으로 확대할 예정임</a:t>
            </a:r>
            <a:r>
              <a:rPr lang="en-US" altLang="ko-KR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r>
              <a:rPr lang="ko-KR" altLang="en-US" sz="20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endParaRPr lang="th-TH" sz="2000" dirty="0"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357562"/>
            <a:ext cx="3571900" cy="296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214942" y="2786058"/>
            <a:ext cx="271464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경영학</a:t>
            </a:r>
            <a:endParaRPr lang="th-TH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14942" y="3643314"/>
            <a:ext cx="271464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보건학</a:t>
            </a:r>
            <a:endParaRPr lang="th-TH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4942" y="4286256"/>
            <a:ext cx="271464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사회학과 인문학</a:t>
            </a:r>
            <a:endParaRPr lang="th-TH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14942" y="5143512"/>
            <a:ext cx="2714644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커뮤니케이션 기술</a:t>
            </a:r>
            <a:endParaRPr lang="th-TH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14942" y="5929330"/>
            <a:ext cx="2714644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정보 기술</a:t>
            </a:r>
            <a:endParaRPr lang="th-TH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0B4CB4-5E96-475E-9B26-EC6A056A16F9}" type="slidenum">
              <a:rPr lang="en-US" smtClean="0"/>
              <a:pPr/>
              <a:t>11</a:t>
            </a:fld>
            <a:endParaRPr lang="th-TH" smtClean="0"/>
          </a:p>
        </p:txBody>
      </p:sp>
      <p:pic>
        <p:nvPicPr>
          <p:cNvPr id="11267" name="Picture 12" descr="logo n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642918"/>
            <a:ext cx="1868491" cy="266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14322" y="3500438"/>
            <a:ext cx="2343166" cy="10001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출판</a:t>
            </a:r>
            <a:endParaRPr lang="th-TH" sz="3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6090" y="3500438"/>
            <a:ext cx="2486042" cy="10001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방송</a:t>
            </a:r>
            <a:endParaRPr lang="th-TH" sz="3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00734" y="3500438"/>
            <a:ext cx="2914670" cy="92869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캐릭터 관리</a:t>
            </a:r>
            <a:endParaRPr lang="th-TH" sz="3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58" y="5000636"/>
            <a:ext cx="5715040" cy="8572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국제 미디어 서비스</a:t>
            </a:r>
            <a:endParaRPr lang="en-US" sz="3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29388" y="5000636"/>
            <a:ext cx="2343166" cy="8572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뉴</a:t>
            </a:r>
            <a:r>
              <a:rPr lang="ko-KR" altLang="en-US" b="1" dirty="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미디어</a:t>
            </a:r>
            <a:endParaRPr lang="th-TH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8" y="6000768"/>
            <a:ext cx="314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성인용 도서</a:t>
            </a:r>
            <a:endParaRPr lang="th-TH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6116" y="6000768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아동서</a:t>
            </a:r>
            <a:endParaRPr lang="th-TH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5074" y="6000768"/>
            <a:ext cx="292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청소년 도서</a:t>
            </a:r>
            <a:endParaRPr lang="th-TH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6757988" cy="10112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베스트셀러</a:t>
            </a:r>
            <a:r>
              <a:rPr lang="en-US" altLang="ko-KR" b="1" dirty="0" smtClean="0"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경영학 </a:t>
            </a:r>
            <a:endParaRPr lang="th-TH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9163" y="1484313"/>
            <a:ext cx="1611312" cy="212566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148" name="Picture 6" descr="about-1-1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55575"/>
            <a:ext cx="9302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3" descr="NB-032 Steve Job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" y="1484313"/>
            <a:ext cx="1438275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3r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1484313"/>
            <a:ext cx="1414463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1484313"/>
            <a:ext cx="1382713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" descr="D:\NationBooks2012\OppDayMar2013\strengt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64413" y="1517650"/>
            <a:ext cx="142240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3" descr="D:\NationBooks2012\AGM April 2013\imag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5925" y="3741738"/>
            <a:ext cx="1435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4" descr="D:\NationBooks2012\AGM April 2013\Cove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84400" y="3759200"/>
            <a:ext cx="1371600" cy="20240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155" name="Picture 5" descr="J:\หนังสือใหม่ present บอร์ด - 9-5-12\บี\cover Shelldon 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38600" y="3759200"/>
            <a:ext cx="1414463" cy="213201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156" name="Picture 15" descr="NB-015 Strategy Power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5000" y="3759200"/>
            <a:ext cx="1382713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6" descr="NB-065 Genius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64413" y="3759200"/>
            <a:ext cx="14224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313" y="357188"/>
            <a:ext cx="6757987" cy="10112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베스트셀러</a:t>
            </a:r>
            <a:r>
              <a:rPr lang="en-US" altLang="ko-KR" b="1" dirty="0" smtClean="0"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일반서</a:t>
            </a:r>
            <a:endParaRPr lang="th-TH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7171" name="Group 18"/>
          <p:cNvGrpSpPr>
            <a:grpSpLocks/>
          </p:cNvGrpSpPr>
          <p:nvPr/>
        </p:nvGrpSpPr>
        <p:grpSpPr bwMode="auto">
          <a:xfrm>
            <a:off x="500063" y="3857625"/>
            <a:ext cx="5407025" cy="1857375"/>
            <a:chOff x="4325263" y="1643050"/>
            <a:chExt cx="3961513" cy="1357322"/>
          </a:xfrm>
        </p:grpSpPr>
        <p:pic>
          <p:nvPicPr>
            <p:cNvPr id="7180" name="Picture 14" descr="BloodA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5263" y="1643050"/>
              <a:ext cx="939106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1" name="Picture 15" descr="BloodAB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58082" y="1643050"/>
              <a:ext cx="928694" cy="1344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2" name="Picture 16" descr="BloodB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57818" y="1643050"/>
              <a:ext cx="928694" cy="1338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3" name="Picture 17" descr="BloodO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57950" y="1643050"/>
              <a:ext cx="956553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2" name="Picture 23" descr="jiwaji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0" y="3857625"/>
            <a:ext cx="12985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" descr="D:\NationBooks2012\MCMeeting\_1_~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5" y="1714500"/>
            <a:ext cx="1336675" cy="19462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174" name="Picture 4" descr="D:\NationBooks2012\MCMeeting\Cove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5" y="1714500"/>
            <a:ext cx="1357313" cy="19462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175" name="Picture 12" descr="Mam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6625" y="1714500"/>
            <a:ext cx="14636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3" descr="NG-094 CoHerb4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72125" y="1714500"/>
            <a:ext cx="1358900" cy="19716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177" name="Picture 14" descr="BG_101 Herb7-1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29500" y="3857625"/>
            <a:ext cx="12890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2" descr="D:\NationBooks2012\Somsak\385095_457294167654364_706766676_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71688" y="1714500"/>
            <a:ext cx="14827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6" descr="about-1-1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850" y="155575"/>
            <a:ext cx="9302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5" y="357188"/>
            <a:ext cx="6757988" cy="10112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베스트셀러</a:t>
            </a:r>
            <a:r>
              <a:rPr lang="en-US" altLang="ko-KR" b="1" dirty="0" smtClean="0"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종교</a:t>
            </a:r>
            <a:r>
              <a:rPr lang="en-US" altLang="ko-KR" b="1" dirty="0" smtClean="0">
                <a:latin typeface="나눔고딕 ExtraBold" pitchFamily="50" charset="-127"/>
                <a:ea typeface="나눔고딕 ExtraBold" pitchFamily="50" charset="-127"/>
              </a:rPr>
              <a:t>/</a:t>
            </a:r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언어</a:t>
            </a:r>
            <a:endParaRPr lang="th-TH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8195" name="Picture 2" descr="D:\NationBooks2012\Somsak\5090d07bbdba7_XX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3714750"/>
            <a:ext cx="1643063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D:\NationBooks2012\Somsak\509758ecd3257_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571625"/>
            <a:ext cx="16351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D:\NationBooks2012\Somsak\NR-034_COKRU7-11V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63" y="1428750"/>
            <a:ext cx="1512887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D:\NationBooks2012\Somsak\NI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3714750"/>
            <a:ext cx="16351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D:\NationBooks2012\Somsak\kawHangKwamSoo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25" y="1571625"/>
            <a:ext cx="164306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26" descr="1336544089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63" y="3751263"/>
            <a:ext cx="149225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7" descr="Cover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25" y="1428750"/>
            <a:ext cx="15208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28" descr="imagesCA2CZADF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2125" y="3751263"/>
            <a:ext cx="1514475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30" descr="Chris%20Unseen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15188" y="1428750"/>
            <a:ext cx="14954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31" descr="Untitled-Scanned-05(65)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5188" y="3741738"/>
            <a:ext cx="152241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6" descr="about-1-1_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850" y="155575"/>
            <a:ext cx="9302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5" y="357188"/>
            <a:ext cx="6757988" cy="10112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베스트셀러</a:t>
            </a:r>
            <a:r>
              <a:rPr lang="en-US" altLang="ko-KR" b="1" dirty="0" smtClean="0"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두뇌 </a:t>
            </a:r>
            <a:r>
              <a:rPr lang="ko-KR" altLang="en-US" b="1" dirty="0" smtClean="0">
                <a:latin typeface="나눔고딕 ExtraBold" pitchFamily="50" charset="-127"/>
                <a:ea typeface="나눔고딕 ExtraBold" pitchFamily="50" charset="-127"/>
              </a:rPr>
              <a:t>훈련 도서</a:t>
            </a:r>
            <a:endParaRPr lang="th-TH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9219" name="Picture 8" descr="D:\NationBooks2012\Kbank\cov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8" y="1519238"/>
            <a:ext cx="1546225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9" descr="D:\NationBooks2012\Kbank\4f83e00da7446_X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88" y="1519238"/>
            <a:ext cx="1528762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0" descr="D:\NationBooks2012\Kbank\5153dc4b9286d_XX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188" y="1519238"/>
            <a:ext cx="1512887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1" descr="D:\NationBooks2012\Kbank\PS0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1500188"/>
            <a:ext cx="1563687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2" descr="D:\NationBooks2012\Kbank\math_0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88" y="1500188"/>
            <a:ext cx="1563687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4" descr="ng-006bq_rs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3714750"/>
            <a:ext cx="1497013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5" descr="np-455iq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63" y="3736975"/>
            <a:ext cx="14986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6" descr="np-497personal_rs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7625" y="3724275"/>
            <a:ext cx="15065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7" descr="np-498creative_rs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0688" y="3736975"/>
            <a:ext cx="14986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8" descr="np-537numer_rs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43750" y="3736975"/>
            <a:ext cx="14732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6" descr="about-1-1_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850" y="155575"/>
            <a:ext cx="9302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ko-KR" altLang="en-US" b="1" smtClean="0">
                <a:latin typeface="나눔고딕 ExtraBold" pitchFamily="50" charset="-127"/>
                <a:ea typeface="나눔고딕 ExtraBold" pitchFamily="50" charset="-127"/>
              </a:rPr>
              <a:t>아동서 제품 하이라이트</a:t>
            </a:r>
            <a:endParaRPr lang="th-TH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0243" name="Group 32"/>
          <p:cNvGrpSpPr>
            <a:grpSpLocks/>
          </p:cNvGrpSpPr>
          <p:nvPr/>
        </p:nvGrpSpPr>
        <p:grpSpPr bwMode="auto">
          <a:xfrm>
            <a:off x="857250" y="3143250"/>
            <a:ext cx="2593975" cy="2759075"/>
            <a:chOff x="5258661" y="2851320"/>
            <a:chExt cx="3561414" cy="3787384"/>
          </a:xfrm>
        </p:grpSpPr>
        <p:pic>
          <p:nvPicPr>
            <p:cNvPr id="7" name="Picture 9" descr="D:\Editorial Jobs\Covers\Princess\Princess ABC\Poster-Thai Letter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66171">
              <a:off x="5272426" y="3589135"/>
              <a:ext cx="2354527" cy="1577533"/>
            </a:xfrm>
            <a:prstGeom prst="rect">
              <a:avLst/>
            </a:prstGeom>
            <a:noFill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8" name="Picture 7" descr="D:\Editorial Jobs\Covers\Princess\Princess ABC\CDA-S1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318723">
              <a:off x="7162720" y="2851320"/>
              <a:ext cx="1503653" cy="2022414"/>
            </a:xfrm>
            <a:prstGeom prst="rect">
              <a:avLst/>
            </a:prstGeom>
            <a:noFill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9" name="Picture 6" descr="D:\Editorial Jobs\Covers\Princess\Princess ABC\CDA-S1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92299">
              <a:off x="7299619" y="4061359"/>
              <a:ext cx="1520456" cy="2052616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10" name="Picture 8" descr="D:\Editorial Jobs\Covers\Princess\Princess ABC\Poster-ABC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91152">
              <a:off x="5258661" y="4996648"/>
              <a:ext cx="2472976" cy="1642056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428625" y="1201738"/>
            <a:ext cx="2089150" cy="1798637"/>
            <a:chOff x="560245" y="916086"/>
            <a:chExt cx="3468692" cy="3008800"/>
          </a:xfrm>
        </p:grpSpPr>
        <p:pic>
          <p:nvPicPr>
            <p:cNvPr id="12" name="Picture 2" descr="D:\Editorial Jobs\Covers\Nemo_Set\CDA-016_Nemo-Activity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21403473">
              <a:off x="560245" y="916086"/>
              <a:ext cx="2142893" cy="2905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3" descr="D:\Editorial Jobs\Covers\Nemo_Set\CDS-005-Nemo-Story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394690">
              <a:off x="2576621" y="1654344"/>
              <a:ext cx="1452316" cy="20793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4" descr="D:\Editorial Jobs\Covers\Nemo_Set\4.8x5.75-StickerBook-Nemo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21413144">
              <a:off x="1717355" y="2397914"/>
              <a:ext cx="1265176" cy="15269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245" name="Group 19"/>
          <p:cNvGrpSpPr>
            <a:grpSpLocks/>
          </p:cNvGrpSpPr>
          <p:nvPr/>
        </p:nvGrpSpPr>
        <p:grpSpPr bwMode="auto">
          <a:xfrm>
            <a:off x="4429125" y="3500438"/>
            <a:ext cx="4171950" cy="2214562"/>
            <a:chOff x="234596" y="4111963"/>
            <a:chExt cx="5042432" cy="2571768"/>
          </a:xfrm>
        </p:grpSpPr>
        <p:pic>
          <p:nvPicPr>
            <p:cNvPr id="16" name="Picture 11" descr="D:\Editorial Jobs\Covers\Brave Pixar\Brave Act2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21319683">
              <a:off x="234596" y="4209671"/>
              <a:ext cx="1696161" cy="23210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0" descr="D:\Editorial Jobs\Covers\Brave Pixar\Brave Act1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303294">
              <a:off x="741142" y="4355313"/>
              <a:ext cx="1694242" cy="2306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2" descr="D:\Editorial Jobs\Covers\Brave Pixar\Resize of Sticker-Brave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724773" y="4111963"/>
              <a:ext cx="819299" cy="25717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3" descr="D:\Editorial Jobs\Covers\Brave Pixar\Resize of Sticker-Brave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415998">
              <a:off x="4457729" y="4111963"/>
              <a:ext cx="819299" cy="25717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9" descr="D:\Editorial Jobs\Covers\Brave Pixar\Brave Storybook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91930" y="4331346"/>
              <a:ext cx="1694242" cy="23118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246" name="Group 12"/>
          <p:cNvGrpSpPr>
            <a:grpSpLocks/>
          </p:cNvGrpSpPr>
          <p:nvPr/>
        </p:nvGrpSpPr>
        <p:grpSpPr bwMode="auto">
          <a:xfrm>
            <a:off x="5072063" y="1257300"/>
            <a:ext cx="3598862" cy="1885950"/>
            <a:chOff x="611188" y="1001942"/>
            <a:chExt cx="5692670" cy="2639783"/>
          </a:xfrm>
        </p:grpSpPr>
        <p:pic>
          <p:nvPicPr>
            <p:cNvPr id="23" name="Picture 2" descr="D:\Editorial Jobs\Covers\Batman Activity\CBA-S01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11188" y="1215258"/>
              <a:ext cx="1692484" cy="22842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D:\Editorial Jobs\Covers\Batman Activity\CBA-S03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014894" y="1001942"/>
              <a:ext cx="1694995" cy="22909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5" descr="D:\Editorial Jobs\Covers\Batman Activity\CBA-S04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55379" y="1357468"/>
              <a:ext cx="1689973" cy="22842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3" descr="D:\Editorial Jobs\Covers\Batman Activity\CBA-S02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611374" y="1070826"/>
              <a:ext cx="1692484" cy="22842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47" name="Picture 26" descr="COCDA-S30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928938" y="1477963"/>
            <a:ext cx="1176337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27" descr="COCDA-S31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43313" y="1620838"/>
            <a:ext cx="1176337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40"/>
          <p:cNvGrpSpPr>
            <a:grpSpLocks/>
          </p:cNvGrpSpPr>
          <p:nvPr/>
        </p:nvGrpSpPr>
        <p:grpSpPr bwMode="auto">
          <a:xfrm>
            <a:off x="1143000" y="1143000"/>
            <a:ext cx="2800350" cy="1824038"/>
            <a:chOff x="285720" y="1071547"/>
            <a:chExt cx="3643338" cy="2571767"/>
          </a:xfrm>
        </p:grpSpPr>
        <p:pic>
          <p:nvPicPr>
            <p:cNvPr id="5" name="Picture 2" descr="D:\Editorial Jobs\Covers\SpongeBob\CSB-0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0" y="1071547"/>
              <a:ext cx="1681223" cy="2294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3" descr="D:\Editorial Jobs\Covers\SpongeBob\CSB-00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1101" y="1143171"/>
              <a:ext cx="1681223" cy="2269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1" descr="D:\Editorial Jobs\Covers\SpongeBob\CSB-00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05501" y="1257324"/>
              <a:ext cx="1681223" cy="22942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0" descr="D:\Editorial Jobs\Covers\SpongeBob\CSB-0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7835" y="1358045"/>
              <a:ext cx="1681223" cy="22852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428625" y="214313"/>
            <a:ext cx="8229600" cy="10112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ko-KR" altLang="en-US" sz="4400" dirty="0" smtClean="0">
                <a:latin typeface="나눔고딕 ExtraBold" pitchFamily="50" charset="-127"/>
                <a:ea typeface="나눔고딕 ExtraBold" pitchFamily="50" charset="-127"/>
                <a:cs typeface="+mj-cs"/>
              </a:rPr>
              <a:t>주요 아동 제품</a:t>
            </a:r>
            <a:endParaRPr lang="th-TH" sz="4400" dirty="0">
              <a:latin typeface="나눔고딕 ExtraBold" pitchFamily="50" charset="-127"/>
              <a:ea typeface="나눔고딕 ExtraBold" pitchFamily="50" charset="-127"/>
              <a:cs typeface="+mj-cs"/>
            </a:endParaRPr>
          </a:p>
        </p:txBody>
      </p:sp>
      <p:pic>
        <p:nvPicPr>
          <p:cNvPr id="11" name="Picture 16" descr="D:\Editorial Jobs\Covers\Dora\DoraActBook1-4\CAD-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3" y="1185863"/>
            <a:ext cx="1196975" cy="159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7" descr="D:\Editorial Jobs\Covers\Dora\DoraActBook1-4\CAD-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80075" y="1290638"/>
            <a:ext cx="1196975" cy="159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8" descr="D:\Editorial Jobs\Covers\Dora\DoraActBook1-4\CAD-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9038" y="1395413"/>
            <a:ext cx="1196975" cy="159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9" descr="D:\Editorial Jobs\Covers\Dora\DoraActBook1-4\CAD-0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1500188"/>
            <a:ext cx="1196975" cy="159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272" name="Group 13"/>
          <p:cNvGrpSpPr>
            <a:grpSpLocks/>
          </p:cNvGrpSpPr>
          <p:nvPr/>
        </p:nvGrpSpPr>
        <p:grpSpPr bwMode="auto">
          <a:xfrm>
            <a:off x="5143500" y="3286125"/>
            <a:ext cx="3397250" cy="1662113"/>
            <a:chOff x="4223615" y="4129368"/>
            <a:chExt cx="4494433" cy="2448838"/>
          </a:xfrm>
        </p:grpSpPr>
        <p:pic>
          <p:nvPicPr>
            <p:cNvPr id="16" name="Picture 11" descr="D:\Editorial Jobs\Covers\Pleasant Goat\GoatColorAct_5-8\colouring_Set2\CDA_S19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347806">
              <a:off x="5555143" y="4250991"/>
              <a:ext cx="1696963" cy="23131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2" descr="D:\Editorial Jobs\Covers\Pleasant Goat\GoatColorAct_5-8\colouring_Set2\01Sticker-Goat3.25x10.15 (204x640)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7420123" y="4288414"/>
              <a:ext cx="728771" cy="22897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3" descr="D:\Editorial Jobs\Covers\Pleasant Goat\GoatColorAct_5-8\colouring_Set2\02Sticker-Goat3.25x10.15 (204x640)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491092" flipH="1">
              <a:off x="7987178" y="4255669"/>
              <a:ext cx="730870" cy="22897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0" descr="D:\Editorial Jobs\Covers\Pleasant Goat\GoatColorAct_5-8\colouring_Set2\CDA_S18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21355037">
              <a:off x="4223615" y="4129368"/>
              <a:ext cx="1694864" cy="23131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273" name="Group 34"/>
          <p:cNvGrpSpPr>
            <a:grpSpLocks/>
          </p:cNvGrpSpPr>
          <p:nvPr/>
        </p:nvGrpSpPr>
        <p:grpSpPr bwMode="auto">
          <a:xfrm>
            <a:off x="571500" y="3214688"/>
            <a:ext cx="4000500" cy="1714500"/>
            <a:chOff x="1809744" y="1213566"/>
            <a:chExt cx="6377521" cy="2858375"/>
          </a:xfrm>
        </p:grpSpPr>
        <p:pic>
          <p:nvPicPr>
            <p:cNvPr id="22" name="Picture 2" descr="D:\Editorial Jobs\Covers\Canimals\CSC-001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09744" y="1427943"/>
              <a:ext cx="1733573" cy="2358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3" descr="D:\Editorial Jobs\Covers\Canimals\CSC-003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381348" y="1213566"/>
              <a:ext cx="1733571" cy="23581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D:\Editorial Jobs\Covers\Canimals\CSC-002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82089" y="1713781"/>
              <a:ext cx="1733573" cy="2358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5" descr="D:\Editorial Jobs\Covers\Canimals\CSC-004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453694" y="1502049"/>
              <a:ext cx="1733571" cy="2363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6" name="Picture 7" descr="D:\Editorial Jobs\Covers\Canimals\Canimals 7-11\bag_oz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8706" y="5079571"/>
            <a:ext cx="801197" cy="839955"/>
          </a:xfrm>
          <a:prstGeom prst="ellipse">
            <a:avLst/>
          </a:prstGeom>
          <a:ln w="25400" cap="rnd"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8" descr="D:\Editorial Jobs\Covers\Canimals\Canimals 7-11\bag_ato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11714" y="5079571"/>
            <a:ext cx="801197" cy="836249"/>
          </a:xfrm>
          <a:prstGeom prst="ellipse">
            <a:avLst/>
          </a:prstGeom>
          <a:ln w="25400" cap="rnd"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9" descr="D:\Editorial Jobs\Covers\Canimals\Canimals 7-11\bag_nia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83284" y="5079572"/>
            <a:ext cx="839955" cy="849758"/>
          </a:xfrm>
          <a:prstGeom prst="ellipse">
            <a:avLst/>
          </a:prstGeom>
          <a:ln w="25400" cap="rnd"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10" descr="D:\Editorial Jobs\Covers\Canimals\Canimals 7-11\bag_mimi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726292" y="5079571"/>
            <a:ext cx="845708" cy="839955"/>
          </a:xfrm>
          <a:prstGeom prst="ellipse">
            <a:avLst/>
          </a:prstGeom>
          <a:ln w="25400" cap="rnd"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313" y="188641"/>
            <a:ext cx="8786812" cy="746398"/>
          </a:xfrm>
        </p:spPr>
        <p:txBody>
          <a:bodyPr/>
          <a:lstStyle/>
          <a:p>
            <a:r>
              <a:rPr lang="ko-KR" altLang="en-US" sz="3600" dirty="0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태국 애니메이션</a:t>
            </a:r>
            <a:r>
              <a:rPr lang="en-US" sz="3600" dirty="0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 </a:t>
            </a:r>
            <a:r>
              <a:rPr lang="en-US" sz="3600" dirty="0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: </a:t>
            </a:r>
            <a:r>
              <a:rPr lang="ko-KR" altLang="en-US" sz="3600" dirty="0" err="1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버드</a:t>
            </a:r>
            <a:r>
              <a:rPr lang="en-US" altLang="ko-KR" sz="3600" dirty="0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,</a:t>
            </a:r>
            <a:r>
              <a:rPr lang="ko-KR" altLang="en-US" sz="3600" dirty="0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 </a:t>
            </a:r>
            <a:r>
              <a:rPr lang="ko-KR" altLang="en-US" sz="3600" dirty="0" err="1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쉘돈과</a:t>
            </a:r>
            <a:r>
              <a:rPr lang="ko-KR" altLang="en-US" sz="3600" dirty="0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 함께 비행을</a:t>
            </a:r>
            <a:endParaRPr lang="th-TH" sz="3200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331913" y="3860800"/>
            <a:ext cx="1439862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17412" name="Picture 4" descr="D:\Editorial Jobs\Covers\Flying with Byrd\Byrd vol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1071563"/>
            <a:ext cx="1400175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3" name="Picture 5" descr="D:\Editorial Jobs\Covers\Flying with Byrd\Byrd2 vol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63" y="1071563"/>
            <a:ext cx="1433512" cy="204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5" name="Picture 7" descr="D:\Editorial Jobs\Covers\Flying with Byrd\The King &amp; Byrdland 1 n (209x30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1071563"/>
            <a:ext cx="1427163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1" name="Picture 1" descr="D:\Editorial Jobs\Covers\Shelldon Storybooks\Shelldon 5-8\CSH-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56767">
            <a:off x="1016000" y="3249613"/>
            <a:ext cx="1519238" cy="20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2" name="Picture 2" descr="D:\Editorial Jobs\Covers\Shelldon Storybooks\Shelldon 5-8\CSH-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81114">
            <a:off x="2768600" y="3762375"/>
            <a:ext cx="1519238" cy="20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D:\Editorial Jobs\Covers\Shelldon Storybooks\Shelldon 5-8\CSH-0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65512">
            <a:off x="4621213" y="3338513"/>
            <a:ext cx="1519237" cy="2081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4" name="Picture 4" descr="D:\Editorial Jobs\Covers\Shelldon Storybooks\Shelldon 5-8\CSH-0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988356">
            <a:off x="6478588" y="3695700"/>
            <a:ext cx="1501775" cy="205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7000" contrast="-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/>
          <a:p>
            <a:fld id="{B4D52F3B-CF90-4284-B42B-33E678554C90}" type="slidenum">
              <a:rPr lang="en-US" smtClean="0"/>
              <a:pPr/>
              <a:t>2</a:t>
            </a:fld>
            <a:endParaRPr lang="th-TH" smtClean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52400" y="1447800"/>
            <a:ext cx="8763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4000" rIns="0" bIns="360000"/>
          <a:lstStyle/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dirty="0" err="1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네이션</a:t>
            </a:r>
            <a:r>
              <a:rPr 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국제</a:t>
            </a:r>
            <a:r>
              <a:rPr 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dirty="0" err="1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에듀테이먼트</a:t>
            </a:r>
            <a:r>
              <a:rPr 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사</a:t>
            </a:r>
            <a:r>
              <a:rPr 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NINE</a:t>
            </a:r>
            <a:r>
              <a:rPr 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)</a:t>
            </a:r>
            <a:r>
              <a:rPr lang="ko-KR" alt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는 태국 최대 멀티미디어 기업의 하나인 네이션 멀티미디어 그룹의 자회사임</a:t>
            </a:r>
            <a:r>
              <a:rPr lang="en-US" altLang="ko-KR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dirty="0" err="1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네이션</a:t>
            </a:r>
            <a:r>
              <a:rPr lang="ko-KR" alt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그룹은</a:t>
            </a:r>
            <a:r>
              <a:rPr 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1971</a:t>
            </a:r>
            <a:r>
              <a:rPr lang="ko-KR" alt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년에 설립됨</a:t>
            </a:r>
            <a:r>
              <a:rPr lang="en-US" altLang="ko-KR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endParaRPr lang="en-US" sz="2000" dirty="0" smtClean="0">
              <a:solidFill>
                <a:srgbClr val="000000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연 매출</a:t>
            </a:r>
            <a:r>
              <a:rPr 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= </a:t>
            </a:r>
            <a:r>
              <a:rPr lang="ko-KR" alt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미화 </a:t>
            </a:r>
            <a:r>
              <a:rPr lang="en-US" altLang="ko-KR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1</a:t>
            </a:r>
            <a:r>
              <a:rPr lang="ko-KR" alt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억불</a:t>
            </a:r>
            <a:endParaRPr lang="en-US" sz="2000" dirty="0" smtClean="0">
              <a:solidFill>
                <a:srgbClr val="000000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직원 </a:t>
            </a:r>
            <a:r>
              <a:rPr lang="en-US" altLang="ko-KR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- </a:t>
            </a:r>
            <a:r>
              <a:rPr 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2,000</a:t>
            </a:r>
            <a:r>
              <a:rPr lang="ko-KR" altLang="en-US" sz="2000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명</a:t>
            </a:r>
            <a:endParaRPr lang="en-US" sz="2000" dirty="0">
              <a:solidFill>
                <a:srgbClr val="000000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2052" name="Picture 15" descr="photo_logo_n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74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AutoShape 17"/>
          <p:cNvSpPr>
            <a:spLocks noChangeArrowheads="1"/>
          </p:cNvSpPr>
          <p:nvPr/>
        </p:nvSpPr>
        <p:spPr bwMode="auto">
          <a:xfrm>
            <a:off x="76200" y="152400"/>
            <a:ext cx="6172200" cy="1219200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6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 </a:t>
            </a:r>
            <a:r>
              <a:rPr lang="ko-KR" altLang="en-US" sz="360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네이션</a:t>
            </a:r>
            <a:r>
              <a:rPr lang="ko-KR" altLang="en-US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그룹</a:t>
            </a:r>
            <a:endParaRPr lang="en-US" sz="36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34" y="3643314"/>
            <a:ext cx="1500198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출판</a:t>
            </a:r>
            <a:endParaRPr lang="th-TH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71670" y="3643314"/>
            <a:ext cx="178595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방송</a:t>
            </a:r>
            <a:endParaRPr lang="th-TH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9058" y="3643314"/>
            <a:ext cx="1643074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뉴미디어</a:t>
            </a:r>
            <a:endParaRPr lang="th-TH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43570" y="3643314"/>
            <a:ext cx="1285884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인쇄</a:t>
            </a:r>
            <a:endParaRPr lang="th-TH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00892" y="3643314"/>
            <a:ext cx="178595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교육</a:t>
            </a:r>
            <a:endParaRPr lang="th-TH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158" y="4786322"/>
            <a:ext cx="178595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신문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 3</a:t>
            </a:r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종</a:t>
            </a:r>
            <a:endParaRPr lang="en-US" sz="2000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잡지 </a:t>
            </a:r>
            <a:r>
              <a:rPr lang="en-US" altLang="ko-KR" sz="2000" dirty="0" smtClean="0">
                <a:latin typeface="나눔고딕 ExtraBold" pitchFamily="50" charset="-127"/>
                <a:ea typeface="나눔고딕 ExtraBold" pitchFamily="50" charset="-127"/>
              </a:rPr>
              <a:t>2</a:t>
            </a:r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종</a:t>
            </a:r>
            <a:endParaRPr lang="th-TH" sz="20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86644" y="4786322"/>
            <a:ext cx="1357322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 smtClean="0">
                <a:latin typeface="나눔고딕 ExtraBold" pitchFamily="50" charset="-127"/>
                <a:ea typeface="나눔고딕 ExtraBold" pitchFamily="50" charset="-127"/>
              </a:rPr>
              <a:t>네이션</a:t>
            </a:r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 대학</a:t>
            </a:r>
            <a:endParaRPr lang="th-TH" sz="20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7680347" y="4535495"/>
            <a:ext cx="500066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2"/>
            <a:endCxn id="12" idx="0"/>
          </p:cNvCxnSpPr>
          <p:nvPr/>
        </p:nvCxnSpPr>
        <p:spPr>
          <a:xfrm rot="5400000">
            <a:off x="1000100" y="4536289"/>
            <a:ext cx="500066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85984" y="4786322"/>
            <a:ext cx="1285884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나눔고딕 ExtraBold" pitchFamily="50" charset="-127"/>
                <a:ea typeface="나눔고딕 ExtraBold" pitchFamily="50" charset="-127"/>
              </a:rPr>
              <a:t>TV, </a:t>
            </a:r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라디오</a:t>
            </a:r>
            <a:endParaRPr lang="th-TH" sz="20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2679687" y="4535495"/>
            <a:ext cx="500066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346075"/>
            <a:ext cx="8229600" cy="654050"/>
          </a:xfrm>
        </p:spPr>
        <p:txBody>
          <a:bodyPr/>
          <a:lstStyle/>
          <a:p>
            <a:r>
              <a:rPr lang="ko-KR" altLang="en-US" sz="3600" dirty="0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아동서 </a:t>
            </a:r>
            <a:r>
              <a:rPr lang="en-US" altLang="ko-KR" sz="3600" dirty="0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-</a:t>
            </a:r>
            <a:r>
              <a:rPr lang="ko-KR" altLang="en-US" sz="3600" dirty="0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 상위 </a:t>
            </a:r>
            <a:r>
              <a:rPr lang="en-US" altLang="ko-KR" sz="3600" dirty="0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10</a:t>
            </a:r>
            <a:r>
              <a:rPr lang="ko-KR" altLang="en-US" sz="3600" dirty="0" smtClean="0"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위 도서</a:t>
            </a:r>
            <a:endParaRPr lang="th-TH" sz="3600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5" name="Picture 4" descr="D:\Editorial Jobs\Covers\Flying with Byrd\Byrd vol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982663"/>
            <a:ext cx="1928812" cy="280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316" name="Group 29"/>
          <p:cNvGrpSpPr>
            <a:grpSpLocks/>
          </p:cNvGrpSpPr>
          <p:nvPr/>
        </p:nvGrpSpPr>
        <p:grpSpPr bwMode="auto">
          <a:xfrm>
            <a:off x="2595563" y="1822450"/>
            <a:ext cx="1579562" cy="1874838"/>
            <a:chOff x="4279086" y="1142984"/>
            <a:chExt cx="1934305" cy="2295407"/>
          </a:xfrm>
        </p:grpSpPr>
        <p:pic>
          <p:nvPicPr>
            <p:cNvPr id="27" name="Picture 3" descr="D:\Editorial Jobs\Covers\Princess\Princess +Bag\CDA-S2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1142984"/>
              <a:ext cx="1641391" cy="2215878"/>
            </a:xfrm>
            <a:prstGeom prst="rect">
              <a:avLst/>
            </a:prstGeom>
            <a:noFill/>
            <a:effectLst>
              <a:glow rad="63500">
                <a:srgbClr val="FF3399">
                  <a:alpha val="40000"/>
                </a:srgbClr>
              </a:glow>
            </a:effectLst>
          </p:spPr>
        </p:pic>
        <p:pic>
          <p:nvPicPr>
            <p:cNvPr id="28" name="Picture 5" descr="D:\Editorial Jobs\Covers\Princess\Princess +Bag\Bag_Princess_Winter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1314014">
              <a:off x="4279086" y="2461466"/>
              <a:ext cx="825256" cy="976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0" name="Picture 6" descr="D:\Editorial Jobs\Covers\Pleasant Goat\Goat 5-8\GDG-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1500" y="1785938"/>
            <a:ext cx="1377950" cy="191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9" descr="D:\Editorial Jobs\Covers\Brave Pixar\Brave Storyboo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0263" y="1785938"/>
            <a:ext cx="1347787" cy="191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319" name="Group 40"/>
          <p:cNvGrpSpPr>
            <a:grpSpLocks/>
          </p:cNvGrpSpPr>
          <p:nvPr/>
        </p:nvGrpSpPr>
        <p:grpSpPr bwMode="auto">
          <a:xfrm>
            <a:off x="7442200" y="1785938"/>
            <a:ext cx="1773238" cy="2143125"/>
            <a:chOff x="6354439" y="714356"/>
            <a:chExt cx="1465636" cy="1771439"/>
          </a:xfrm>
        </p:grpSpPr>
        <p:pic>
          <p:nvPicPr>
            <p:cNvPr id="13330" name="Picture 3" descr="D:\WORKs\Prods\DEK\SHELLHUT\BYRDLAND\CFB-S01-Byrd@7-11#2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30000"/>
            </a:blip>
            <a:srcRect/>
            <a:stretch>
              <a:fillRect/>
            </a:stretch>
          </p:blipFill>
          <p:spPr bwMode="auto">
            <a:xfrm>
              <a:off x="6354439" y="714356"/>
              <a:ext cx="1196548" cy="1621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1" name="Picture 2" descr="D:\WORKs\Prods\DEK\SHELLHUT\BYRDLAND\Bag-Byrd@7-11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0000"/>
            </a:blip>
            <a:srcRect/>
            <a:stretch>
              <a:fillRect/>
            </a:stretch>
          </p:blipFill>
          <p:spPr bwMode="auto">
            <a:xfrm>
              <a:off x="6783067" y="1214423"/>
              <a:ext cx="1037008" cy="1271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20" name="Group 40"/>
          <p:cNvGrpSpPr>
            <a:grpSpLocks/>
          </p:cNvGrpSpPr>
          <p:nvPr/>
        </p:nvGrpSpPr>
        <p:grpSpPr bwMode="auto">
          <a:xfrm>
            <a:off x="2211388" y="3959225"/>
            <a:ext cx="1631950" cy="2006600"/>
            <a:chOff x="5429256" y="3244223"/>
            <a:chExt cx="1681936" cy="2069033"/>
          </a:xfrm>
        </p:grpSpPr>
        <p:pic>
          <p:nvPicPr>
            <p:cNvPr id="13328" name="Picture 2" descr="D:\WORKs\Prods\DEK\ONLY@\Spongebob\CAB-S03@7-11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429256" y="3286124"/>
              <a:ext cx="1357322" cy="1843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3" descr="D:\WORKs\Prods\DEK\ONLY@\Spongebob\Pencil-Box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1077048">
              <a:off x="6592731" y="3244223"/>
              <a:ext cx="518461" cy="2069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21" name="Group 136"/>
          <p:cNvGrpSpPr>
            <a:grpSpLocks/>
          </p:cNvGrpSpPr>
          <p:nvPr/>
        </p:nvGrpSpPr>
        <p:grpSpPr bwMode="auto">
          <a:xfrm>
            <a:off x="4078288" y="4000500"/>
            <a:ext cx="1708150" cy="1763713"/>
            <a:chOff x="6572264" y="1571612"/>
            <a:chExt cx="1625186" cy="1677261"/>
          </a:xfrm>
        </p:grpSpPr>
        <p:pic>
          <p:nvPicPr>
            <p:cNvPr id="13326" name="Picture 2" descr="D:\WORKs\Prods\DEK\Warner\BATMAN\CBA-S05\CBA-S05 Batman@7-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572264" y="1571612"/>
              <a:ext cx="1218423" cy="164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3" descr="D:\WORKs\Prods\DEK\Warner\BATMAN\CBA-S05\Batman Toy Watchgun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464825">
              <a:off x="7219633" y="1857364"/>
              <a:ext cx="977817" cy="1391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22" name="Picture 7" descr="D:\WORKs\Prods\DEK\Canimals\only@\COCANIMAL@7-1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84875" y="4000500"/>
            <a:ext cx="1301750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2" descr="C:\Users\parkpoom_yin\Desktop\Mickey\sticker-17x11.5mickey&amp;friend.jpg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 rot="5740707">
            <a:off x="647315" y="4240644"/>
            <a:ext cx="1613551" cy="10903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4" name="Picture 20" descr="C:\Users\parkpoom_yin\Desktop\Mickey\CDA-S27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0063" y="4357688"/>
            <a:ext cx="1076325" cy="14589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19" descr="D:\Editorial Jobs\Covers\Dora\DoraActBook1-4\CAD-00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26325" y="4000500"/>
            <a:ext cx="128905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17513"/>
            <a:ext cx="8229600" cy="8683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주요 만화 잡지</a:t>
            </a:r>
            <a:endParaRPr lang="th-TH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6925" y="1785938"/>
            <a:ext cx="26035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4" descr="BOO-8-9%20200x27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425" y="1785938"/>
            <a:ext cx="26114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1" descr="BooMCover11_2013_100Dp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4425" y="1785938"/>
            <a:ext cx="24701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주요 일본 만화</a:t>
            </a:r>
            <a:r>
              <a:rPr lang="en-US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  <a:endParaRPr lang="th-TH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5363" name="Picture 18" descr="H:\งานMooka\งานเนชั่น\Cover\Cover NED\Comics\Japan\CYJ\artchin32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88" y="1323975"/>
            <a:ext cx="16605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0" descr="978-4-08-870409-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287463"/>
            <a:ext cx="15430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1" descr="978-4-08-870417-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25" y="1287463"/>
            <a:ext cx="14763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2" descr="978-4-08-870420-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5" y="1287463"/>
            <a:ext cx="15430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5" descr="bleach_5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188" y="1287463"/>
            <a:ext cx="157162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8" descr="H:\งานMooka\งานเนชั่น\Cover\Cover NED\Comics\Japan\Doraemon\Dora Special\Cover Nobita No Uchuu Shousensou 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5" y="3714750"/>
            <a:ext cx="154305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4" descr="108x157_1_art-dragonballZ-big-[Converted]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79850" y="3714750"/>
            <a:ext cx="1477963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5" descr="Slam Dunk 9rs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03438" y="3714750"/>
            <a:ext cx="1611312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6" descr="0042d0b28fa060e865936110_L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72125" y="3714750"/>
            <a:ext cx="14859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8" descr="imagesCACBGGPG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86625" y="3714750"/>
            <a:ext cx="15128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85918" y="2000240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인기 애니메이션</a:t>
            </a:r>
            <a:endParaRPr lang="th-TH" sz="4000" b="1" dirty="0">
              <a:solidFill>
                <a:srgbClr val="FF00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8000" contrast="-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/>
          <a:p>
            <a:fld id="{72DBA0B3-E88A-4658-A30D-892A059567CE}" type="slidenum">
              <a:rPr lang="en-US" smtClean="0"/>
              <a:pPr/>
              <a:t>3</a:t>
            </a:fld>
            <a:endParaRPr lang="th-TH" smtClean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" y="1981200"/>
            <a:ext cx="388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4000" rIns="0" bIns="360000"/>
          <a:lstStyle/>
          <a:p>
            <a:pPr marL="185738" indent="-1588">
              <a:spcBef>
                <a:spcPct val="20000"/>
              </a:spcBef>
            </a:pP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더 </a:t>
            </a: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네이션</a:t>
            </a:r>
            <a:r>
              <a:rPr 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:</a:t>
            </a:r>
            <a:endParaRPr lang="en-US" sz="2000" b="1" dirty="0">
              <a:solidFill>
                <a:srgbClr val="0066CC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ko-KR" altLang="en-US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그룹의 대표적 영어 출판물로 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1971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년 창간돼 전 지역에 배포함</a:t>
            </a:r>
            <a:endParaRPr lang="en-US" sz="2000" b="1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더 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네이션은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주요 국가 행사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비즈니스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라이프스타일뿐 아니라 통찰력 있는 분석에 관해 공정하고 다면적인 기사를 제공하고 있음</a:t>
            </a:r>
            <a:endParaRPr lang="en-US" sz="2000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3076" name="Picture 15" descr="photo_logo_n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74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AutoShape 17"/>
          <p:cNvSpPr>
            <a:spLocks noChangeArrowheads="1"/>
          </p:cNvSpPr>
          <p:nvPr/>
        </p:nvSpPr>
        <p:spPr bwMode="auto">
          <a:xfrm>
            <a:off x="76200" y="304800"/>
            <a:ext cx="6400800" cy="1219200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6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신문</a:t>
            </a:r>
            <a:endParaRPr lang="en-US" sz="36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3078" name="Picture 15" descr="fronts_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981200"/>
            <a:ext cx="49466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36625"/>
          </a:xfrm>
        </p:spPr>
        <p:txBody>
          <a:bodyPr/>
          <a:lstStyle/>
          <a:p>
            <a:r>
              <a:rPr lang="ko-KR" altLang="en-US" sz="4000" b="1" dirty="0" smtClean="0">
                <a:latin typeface="나눔고딕 ExtraBold" pitchFamily="50" charset="-127"/>
                <a:ea typeface="나눔고딕 ExtraBold" pitchFamily="50" charset="-127"/>
              </a:rPr>
              <a:t>캐릭터들</a:t>
            </a:r>
            <a:endParaRPr lang="th-TH" sz="40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68611" name="Picture 2" descr="F:\K-Bank\INTRODUCTION\Introduction Astro Bo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146175"/>
            <a:ext cx="2371725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3" descr="F:\K-Bank\INTRODUCTION\Introduction CN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3656013"/>
            <a:ext cx="2786062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4" descr="F:\K-Bank\INTRODUCTION\Introduction Pucc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1663" y="885825"/>
            <a:ext cx="2214562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5" descr="F:\K-Bank\INTRODUCTION\Introduction Y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4138" y="3652838"/>
            <a:ext cx="3000375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7000" contrast="-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/>
          <a:p>
            <a:fld id="{35966961-C8A2-4C67-86CD-7A7210D33238}" type="slidenum">
              <a:rPr lang="en-US" smtClean="0"/>
              <a:pPr/>
              <a:t>32</a:t>
            </a:fld>
            <a:endParaRPr lang="th-TH" smtClean="0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357158" y="285728"/>
            <a:ext cx="6357982" cy="1219200"/>
          </a:xfrm>
          <a:prstGeom prst="roundRect">
            <a:avLst>
              <a:gd name="adj" fmla="val 16667"/>
            </a:avLst>
          </a:prstGeom>
          <a:solidFill>
            <a:srgbClr val="48AC0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36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국제적</a:t>
            </a:r>
            <a:r>
              <a:rPr lang="ko-KR" altLang="en-US" sz="36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인</a:t>
            </a:r>
            <a:r>
              <a:rPr lang="ko-KR" altLang="en-US" sz="36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36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미디어 서비스</a:t>
            </a:r>
            <a:endParaRPr lang="en-US" sz="36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1524000"/>
            <a:ext cx="8763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4000" rIns="0" bIns="360000"/>
          <a:lstStyle/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NINE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의 네이션 인터내셔널이 운영하며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해외의 정간물 출판사들에게 인쇄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광고 판매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구독 판매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유통과 배송을 포함한 많은 서비스를 제공함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 </a:t>
            </a:r>
            <a:endParaRPr lang="en-US" sz="2400" b="1" dirty="0"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아시아 </a:t>
            </a:r>
            <a:r>
              <a:rPr lang="ko-KR" altLang="en-US" sz="2400" b="1" dirty="0" err="1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월스트리트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저널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400" b="1" dirty="0" err="1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요미우리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신문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타임 매거진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400" b="1" dirty="0" err="1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포춘지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400" b="1" dirty="0" err="1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뉴스위크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400" b="1" dirty="0" err="1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포브스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아시아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400" b="1" dirty="0" err="1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리더스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다이제스트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하버드 비즈니스 리뷰를 포함해 수많은 신문과 잡지에 서비스를 제공함</a:t>
            </a:r>
            <a:r>
              <a:rPr lang="en-US" altLang="ko-KR" sz="2400" b="1" dirty="0" smtClean="0"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 </a:t>
            </a:r>
            <a:endParaRPr lang="en-US" sz="2400" dirty="0"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9" name="Picture 9" descr="forbes_magazin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4" y="5129234"/>
            <a:ext cx="10175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Fortune%2520cover-Patagoni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8394" y="5138759"/>
            <a:ext cx="10477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The-Wall-Street-Journal-Asia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4807" y="4672034"/>
            <a:ext cx="1347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 descr="time_magazine_obama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1594" y="5129234"/>
            <a:ext cx="10255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9" descr="jpg%3Fw%3D280%26h%3D365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24244" y="5129234"/>
            <a:ext cx="1047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1" descr="Readers-Digest-01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71994" y="5129234"/>
            <a:ext cx="10017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3" descr="hbr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38794" y="5129234"/>
            <a:ext cx="1054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5" descr="Yomiuri%2520Shimbun%2520jp%252028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05594" y="4672034"/>
            <a:ext cx="13779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logo nin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15206" y="144671"/>
            <a:ext cx="1000132" cy="142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71472" y="3335356"/>
            <a:ext cx="7870850" cy="9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ko-KR" altLang="en-US" sz="3200" dirty="0" smtClean="0">
                <a:latin typeface="나눔고딕 ExtraBold" pitchFamily="50" charset="-127"/>
                <a:ea typeface="나눔고딕 ExtraBold" pitchFamily="50" charset="-127"/>
              </a:rPr>
              <a:t>태국의 출판 산업</a:t>
            </a:r>
            <a:r>
              <a:rPr lang="en-US" sz="3200" dirty="0">
                <a:latin typeface="나눔고딕 ExtraBold" pitchFamily="50" charset="-127"/>
                <a:ea typeface="나눔고딕 ExtraBold" pitchFamily="50" charset="-127"/>
              </a:rPr>
              <a:t/>
            </a:r>
            <a:br>
              <a:rPr lang="en-US" sz="3200" dirty="0">
                <a:latin typeface="나눔고딕 ExtraBold" pitchFamily="50" charset="-127"/>
                <a:ea typeface="나눔고딕 ExtraBold" pitchFamily="50" charset="-127"/>
              </a:rPr>
            </a:br>
            <a:endParaRPr lang="th-TH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3636" y="5500702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chemeClr val="tx2">
                    <a:lumMod val="75000"/>
                  </a:schemeClr>
                </a:solidFill>
              </a:rPr>
              <a:t>Wongsiri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 Miyaji</a:t>
            </a:r>
          </a:p>
          <a:p>
            <a:pPr algn="ctr"/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10 Sep2013</a:t>
            </a:r>
            <a:endParaRPr lang="th-TH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 descr="LOGO NINE_f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1071546"/>
            <a:ext cx="1643074" cy="2027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64" y="357166"/>
            <a:ext cx="5929354" cy="60007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24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태국</a:t>
            </a:r>
            <a:endParaRPr lang="en-US" sz="2400" dirty="0" smtClean="0">
              <a:solidFill>
                <a:srgbClr val="FF00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인구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:  64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백만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남성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: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여성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= 96.2 : 100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</a:t>
            </a:r>
            <a:r>
              <a:rPr lang="en-US" altLang="ko-KR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2013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상반기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GDP :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미화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1,860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억불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- 2013 GDP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성장률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: 3.8~4.3%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대졸 초임 월봉</a:t>
            </a:r>
            <a:r>
              <a:rPr lang="en-US" altLang="ko-KR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: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미화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500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불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가구당 평균 소득 </a:t>
            </a:r>
            <a:r>
              <a:rPr lang="en-US" altLang="ko-KR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: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미화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800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불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</a:t>
            </a:r>
            <a:endParaRPr lang="th-TH" sz="2400" dirty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" name="Picture 3" descr="237px-Flag_map_of_Thailand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85794"/>
            <a:ext cx="2646654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opulation_chart.007-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-1"/>
            <a:ext cx="9144000" cy="6858001"/>
          </a:xfrm>
        </p:spPr>
      </p:pic>
      <p:sp>
        <p:nvSpPr>
          <p:cNvPr id="3" name="TextBox 2"/>
          <p:cNvSpPr txBox="1"/>
          <p:nvPr/>
        </p:nvSpPr>
        <p:spPr>
          <a:xfrm>
            <a:off x="1763688" y="620688"/>
            <a:ext cx="583264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연령대별 인구수</a:t>
            </a:r>
            <a:r>
              <a:rPr lang="en-US" altLang="ko-KR" sz="2400" dirty="0" smtClean="0">
                <a:latin typeface="나눔고딕 ExtraBold" pitchFamily="50" charset="-127"/>
                <a:ea typeface="나눔고딕 ExtraBold" pitchFamily="50" charset="-127"/>
              </a:rPr>
              <a:t>: </a:t>
            </a:r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전체 </a:t>
            </a:r>
            <a:r>
              <a:rPr lang="en-US" altLang="ko-KR" sz="2400" dirty="0" smtClean="0">
                <a:latin typeface="나눔고딕 ExtraBold" pitchFamily="50" charset="-127"/>
                <a:ea typeface="나눔고딕 ExtraBold" pitchFamily="50" charset="-127"/>
              </a:rPr>
              <a:t>64,266,365</a:t>
            </a:r>
            <a:r>
              <a:rPr lang="ko-KR" altLang="en-US" sz="2400" dirty="0" smtClean="0">
                <a:latin typeface="나눔고딕 ExtraBold" pitchFamily="50" charset="-127"/>
                <a:ea typeface="나눔고딕 ExtraBold" pitchFamily="50" charset="-127"/>
              </a:rPr>
              <a:t>명</a:t>
            </a:r>
            <a:endParaRPr lang="ko-KR" altLang="en-US" sz="2400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2" y="285728"/>
            <a:ext cx="5715008" cy="65722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22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태국 출판산업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</a:t>
            </a:r>
          </a:p>
          <a:p>
            <a:pPr>
              <a:buNone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- 2013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출판시장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: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미화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7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억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56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백만 불</a:t>
            </a:r>
            <a:endParaRPr lang="en-US" sz="22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→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출판사 수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430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개</a:t>
            </a:r>
            <a:endParaRPr lang="en-US" sz="22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매일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40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여종 신간도서 출간</a:t>
            </a:r>
            <a:endParaRPr lang="en-US" sz="22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→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연간 신간도서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14,000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종 출간</a:t>
            </a:r>
            <a:endParaRPr lang="en-US" sz="22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소매점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2,600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개</a:t>
            </a:r>
            <a:endParaRPr lang="en-US" sz="22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편의점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6,700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개</a:t>
            </a:r>
            <a:endParaRPr lang="en-US" sz="22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</a:t>
            </a:r>
            <a:r>
              <a:rPr lang="ko-KR" altLang="en-US" sz="2200" dirty="0" err="1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유통사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마진 </a:t>
            </a:r>
            <a:r>
              <a:rPr lang="en-US" altLang="ko-KR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: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40~45%</a:t>
            </a:r>
          </a:p>
          <a:p>
            <a:pPr>
              <a:buNone/>
            </a:pPr>
            <a:endParaRPr lang="en-US" sz="22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  </a:t>
            </a:r>
            <a:r>
              <a:rPr lang="ko-KR" altLang="en-US" sz="22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태국 </a:t>
            </a:r>
            <a:r>
              <a:rPr lang="ko-KR" altLang="en-US" sz="2200" dirty="0" err="1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도서전</a:t>
            </a:r>
            <a:endParaRPr lang="en-US" sz="2200" dirty="0" smtClean="0">
              <a:solidFill>
                <a:srgbClr val="FF00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zh-CN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     </a:t>
            </a: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zh-CN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연간 주요 </a:t>
            </a:r>
            <a:r>
              <a:rPr lang="ko-KR" altLang="en-US" sz="2200" dirty="0" err="1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도서전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개</a:t>
            </a: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+ 5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혹은</a:t>
            </a: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6 </a:t>
            </a:r>
          </a:p>
          <a:p>
            <a:pPr>
              <a:buNone/>
            </a:pP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 →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방문객 수 </a:t>
            </a: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170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만 명</a:t>
            </a: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(11~12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일</a:t>
            </a: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>
              <a:buNone/>
            </a:pP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주요 방문자 </a:t>
            </a: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15~30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년</a:t>
            </a:r>
            <a:endParaRPr lang="en-US" altLang="zh-CN" sz="22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     - </a:t>
            </a:r>
            <a:r>
              <a:rPr lang="ko-KR" altLang="en-US" sz="2200" dirty="0" err="1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전자책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시장 </a:t>
            </a:r>
            <a:r>
              <a:rPr lang="en-US" altLang="ko-KR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: 5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년 내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전체 시장의 </a:t>
            </a: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10</a:t>
            </a:r>
            <a:r>
              <a:rPr lang="en-US" altLang="zh-CN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% </a:t>
            </a:r>
            <a:r>
              <a:rPr lang="ko-KR" alt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차지</a:t>
            </a:r>
            <a:endParaRPr lang="en-US" altLang="zh-CN" sz="22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endParaRPr lang="en-US" altLang="zh-CN" sz="22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endParaRPr lang="en-US" sz="22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</a:t>
            </a:r>
          </a:p>
        </p:txBody>
      </p:sp>
      <p:pic>
        <p:nvPicPr>
          <p:cNvPr id="5" name="Picture 4" descr="Main_0_20130326-153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2647408" cy="3500462"/>
          </a:xfrm>
          <a:prstGeom prst="rect">
            <a:avLst/>
          </a:prstGeom>
        </p:spPr>
      </p:pic>
      <p:pic>
        <p:nvPicPr>
          <p:cNvPr id="6" name="Picture 5" descr="BIBF20111-til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143380"/>
            <a:ext cx="3044332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 txBox="1">
            <a:spLocks/>
          </p:cNvSpPr>
          <p:nvPr/>
        </p:nvSpPr>
        <p:spPr bwMode="auto">
          <a:xfrm>
            <a:off x="214282" y="428604"/>
            <a:ext cx="8613805" cy="8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ko-KR" altLang="en-US" sz="36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태국 출판산업 현황</a:t>
            </a:r>
            <a:endParaRPr lang="th-TH" sz="3600" dirty="0">
              <a:solidFill>
                <a:srgbClr val="FF00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428596" y="1428736"/>
          <a:ext cx="8078447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908720"/>
            <a:ext cx="5929354" cy="371477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 53,000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가구수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None/>
            </a:pP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	- 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신문</a:t>
            </a:r>
            <a:r>
              <a:rPr lang="en-US" altLang="ko-KR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잡지</a:t>
            </a:r>
            <a:r>
              <a:rPr lang="en-US" altLang="ko-KR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디지털 자료 등 포함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" name="Picture 3" descr="237px-Flag_map_of_Thailand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85794"/>
            <a:ext cx="2646654" cy="4857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252691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2011</a:t>
            </a:r>
            <a:r>
              <a:rPr lang="ko-KR" altLang="en-US" sz="24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년 태국 독서 통계</a:t>
            </a:r>
            <a:r>
              <a:rPr lang="en-US" sz="24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근무 후</a:t>
            </a:r>
            <a:r>
              <a:rPr lang="en-US" altLang="ko-KR" sz="20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수업시간 독서</a:t>
            </a:r>
            <a:r>
              <a:rPr lang="en-US" sz="20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th-TH" sz="2000" dirty="0">
              <a:solidFill>
                <a:srgbClr val="FF00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14678" y="2071678"/>
          <a:ext cx="5468151" cy="1800238"/>
        </p:xfrm>
        <a:graphic>
          <a:graphicData uri="http://schemas.openxmlformats.org/drawingml/2006/table">
            <a:tbl>
              <a:tblPr/>
              <a:tblGrid>
                <a:gridCol w="1822717"/>
                <a:gridCol w="1822717"/>
                <a:gridCol w="1822717"/>
              </a:tblGrid>
              <a:tr h="328615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6</a:t>
                      </a:r>
                      <a:r>
                        <a:rPr lang="ko-KR" alt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세 이하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6</a:t>
                      </a:r>
                      <a:r>
                        <a:rPr lang="ko-KR" alt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세 이상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85765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금액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270</a:t>
                      </a:r>
                      <a:r>
                        <a:rPr lang="ko-KR" alt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만 명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42</a:t>
                      </a:r>
                      <a:r>
                        <a:rPr lang="ko-KR" alt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백만 명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2000" b="0" i="0" u="none" strike="noStrike" dirty="0" err="1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독서율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53.5%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68.6%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615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월간 지출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&lt;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100 </a:t>
                      </a:r>
                      <a:r>
                        <a:rPr lang="ko-KR" altLang="en-US" sz="2000" b="0" i="0" u="none" strike="noStrike" dirty="0" err="1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바트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200 </a:t>
                      </a:r>
                      <a:r>
                        <a:rPr lang="ko-KR" altLang="en-US" sz="2000" b="0" i="0" u="none" strike="noStrike" dirty="0" err="1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바트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861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&lt; </a:t>
                      </a:r>
                      <a:r>
                        <a:rPr lang="ko-KR" alt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미화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3</a:t>
                      </a:r>
                      <a:r>
                        <a:rPr lang="ko-KR" alt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불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미화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6</a:t>
                      </a:r>
                      <a:r>
                        <a:rPr lang="ko-KR" altLang="en-US" sz="2000" b="0" i="0" u="none" strike="noStrike" dirty="0" smtClean="0">
                          <a:solidFill>
                            <a:srgbClr val="000000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불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나눔고딕 ExtraBold" pitchFamily="50" charset="-127"/>
                        <a:ea typeface="나눔고딕 ExtraBold" pitchFamily="50" charset="-127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43808" y="4077072"/>
            <a:ext cx="585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나눔고딕 ExtraBold" pitchFamily="50" charset="-127"/>
                <a:ea typeface="나눔고딕 ExtraBold" pitchFamily="50" charset="-127"/>
              </a:rPr>
              <a:t>- </a:t>
            </a:r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태국 국립통계청 자료</a:t>
            </a:r>
            <a:endParaRPr lang="th-TH" sz="2000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7px-Flag_map_of_Thailand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85794"/>
            <a:ext cx="2452047" cy="4500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0430" y="214290"/>
            <a:ext cx="5429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태국인들이</a:t>
            </a:r>
            <a:r>
              <a:rPr lang="ko-KR" altLang="en-US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 좋아하는 읽을거리</a:t>
            </a:r>
            <a:endParaRPr lang="en-US" dirty="0" smtClean="0">
              <a:solidFill>
                <a:srgbClr val="FF00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 (6</a:t>
            </a:r>
            <a:r>
              <a:rPr lang="ko-KR" altLang="en-US" sz="18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세 이상</a:t>
            </a:r>
            <a:r>
              <a:rPr lang="en-US" sz="1800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th-TH" sz="1800" dirty="0">
              <a:solidFill>
                <a:srgbClr val="FF00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2786050" y="1214422"/>
          <a:ext cx="6143668" cy="3295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86084" y="5072074"/>
            <a:ext cx="585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나눔고딕 ExtraBold" pitchFamily="50" charset="-127"/>
                <a:ea typeface="나눔고딕 ExtraBold" pitchFamily="50" charset="-127"/>
              </a:rPr>
              <a:t>- </a:t>
            </a:r>
            <a:r>
              <a:rPr lang="ko-KR" altLang="en-US" sz="2000" dirty="0" smtClean="0">
                <a:latin typeface="나눔고딕 ExtraBold" pitchFamily="50" charset="-127"/>
                <a:ea typeface="나눔고딕 ExtraBold" pitchFamily="50" charset="-127"/>
              </a:rPr>
              <a:t>태국 국립통계청 자료</a:t>
            </a:r>
            <a:endParaRPr lang="th-TH" sz="2000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7000" contrast="-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/>
          <a:p>
            <a:fld id="{35966961-C8A2-4C67-86CD-7A7210D33238}" type="slidenum">
              <a:rPr lang="en-US" smtClean="0"/>
              <a:pPr/>
              <a:t>4</a:t>
            </a:fld>
            <a:endParaRPr lang="th-TH" smtClean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28600" y="1828800"/>
            <a:ext cx="419100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4000" rIns="0" bIns="360000"/>
          <a:lstStyle/>
          <a:p>
            <a:pPr marL="185738" indent="-1588">
              <a:spcBef>
                <a:spcPct val="20000"/>
              </a:spcBef>
            </a:pP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크룽텝</a:t>
            </a: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투라키</a:t>
            </a:r>
            <a:r>
              <a:rPr lang="en-US" altLang="ko-KR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/</a:t>
            </a:r>
            <a:r>
              <a:rPr 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Krungthep</a:t>
            </a:r>
            <a:r>
              <a:rPr 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Turakij</a:t>
            </a:r>
            <a:r>
              <a:rPr lang="en-US" sz="2000" b="1" dirty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:</a:t>
            </a: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태국 최대의 배포부수를 자랑하는 태국어 비즈니스 일간지로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기업인들의 필독 신문 역할을 함</a:t>
            </a:r>
            <a:r>
              <a:rPr 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endParaRPr lang="en-US" sz="2000" b="1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기업 독자를 위한 미래 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트렌드에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관한 심층 분석기사를 제공해 기업들이 정화한 판단을 내리도록 해줌</a:t>
            </a:r>
            <a:r>
              <a:rPr 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 </a:t>
            </a:r>
            <a:endParaRPr lang="en-US" sz="2000" b="1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크룽텝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쿠라키는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20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여년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간 압도적인 성공을 거둬옴</a:t>
            </a:r>
            <a:r>
              <a:rPr 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r>
              <a:rPr lang="en-US" sz="2000" b="1" dirty="0" smtClean="0">
                <a:solidFill>
                  <a:srgbClr val="000000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endParaRPr lang="en-US" sz="2000" b="1" dirty="0">
              <a:solidFill>
                <a:srgbClr val="000000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4100" name="Picture 15" descr="photo_logo_n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74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AutoShape 17"/>
          <p:cNvSpPr>
            <a:spLocks noChangeArrowheads="1"/>
          </p:cNvSpPr>
          <p:nvPr/>
        </p:nvSpPr>
        <p:spPr bwMode="auto">
          <a:xfrm>
            <a:off x="152400" y="228600"/>
            <a:ext cx="6096000" cy="1219200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ko-KR" altLang="en-US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신문</a:t>
            </a:r>
            <a:endParaRPr lang="en-US" sz="36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4102" name="Picture 18" descr="5319915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288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71438" y="214313"/>
            <a:ext cx="9072562" cy="1143000"/>
          </a:xfrm>
        </p:spPr>
        <p:txBody>
          <a:bodyPr>
            <a:normAutofit fontScale="90000"/>
          </a:bodyPr>
          <a:lstStyle/>
          <a:p>
            <a:r>
              <a:rPr lang="ko-KR" altLang="en-US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태국 출판산업</a:t>
            </a:r>
            <a:r>
              <a:rPr lang="en-US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(</a:t>
            </a:r>
            <a:r>
              <a:rPr lang="ko-KR" altLang="en-US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추정</a:t>
            </a:r>
            <a:r>
              <a:rPr lang="en-US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) </a:t>
            </a:r>
            <a:br>
              <a:rPr lang="en-US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</a:br>
            <a:r>
              <a:rPr lang="en-US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2011</a:t>
            </a:r>
            <a:r>
              <a:rPr lang="ko-KR" altLang="en-US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년 출판된 상위 </a:t>
            </a:r>
            <a:r>
              <a:rPr lang="en-US" altLang="ko-KR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5</a:t>
            </a:r>
            <a:r>
              <a:rPr lang="ko-KR" altLang="en-US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개 장르</a:t>
            </a:r>
            <a:r>
              <a:rPr lang="en-US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 (</a:t>
            </a:r>
            <a:r>
              <a:rPr lang="ko-KR" altLang="en-US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종수</a:t>
            </a:r>
            <a:r>
              <a:rPr lang="en-US" sz="38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Angsana New" pitchFamily="18" charset="-34"/>
              </a:rPr>
              <a:t>)</a:t>
            </a:r>
            <a:endParaRPr lang="th-TH" sz="38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323528" y="1844824"/>
            <a:ext cx="35719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픽션</a:t>
            </a:r>
            <a:endParaRPr lang="en-US" altLang="ko-KR" sz="2400" dirty="0" smtClean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514350" indent="-514350">
              <a:buFontTx/>
              <a:buAutoNum type="arabicPeriod"/>
            </a:pP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아동서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514350" indent="-514350">
              <a:buFontTx/>
              <a:buAutoNum type="arabicPeriod"/>
            </a:pP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만화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514350" indent="-514350">
              <a:buFontTx/>
              <a:buAutoNum type="arabicPeriod"/>
            </a:pP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교재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514350" indent="-514350">
              <a:buFontTx/>
              <a:buAutoNum type="arabicPeriod"/>
            </a:pP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종교 및 철학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3500430" y="1357298"/>
          <a:ext cx="5320578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/>
          </a:bodyPr>
          <a:lstStyle/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th-TH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500034" y="714356"/>
          <a:ext cx="8191557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285720" y="285728"/>
          <a:ext cx="8643966" cy="578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285720" y="285728"/>
          <a:ext cx="8572528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>
              <a:buNone/>
            </a:pP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참고</a:t>
            </a:r>
            <a:r>
              <a:rPr lang="en-US" dirty="0" smtClean="0">
                <a:latin typeface="나눔고딕 ExtraBold" pitchFamily="50" charset="-127"/>
                <a:ea typeface="나눔고딕 ExtraBold" pitchFamily="50" charset="-127"/>
              </a:rPr>
              <a:t>:</a:t>
            </a:r>
          </a:p>
          <a:p>
            <a:pPr>
              <a:buFontTx/>
              <a:buChar char="-"/>
            </a:pP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태국출판서적상협회 </a:t>
            </a:r>
            <a:r>
              <a:rPr lang="en-US" dirty="0" smtClean="0">
                <a:latin typeface="나눔고딕 ExtraBold" pitchFamily="50" charset="-127"/>
                <a:ea typeface="나눔고딕 ExtraBold" pitchFamily="50" charset="-127"/>
              </a:rPr>
              <a:t>(www.pubat.or.th)</a:t>
            </a:r>
          </a:p>
          <a:p>
            <a:pPr>
              <a:buFontTx/>
              <a:buChar char="-"/>
            </a:pPr>
            <a:r>
              <a:rPr lang="en-US" dirty="0" smtClean="0">
                <a:latin typeface="나눔고딕 ExtraBold" pitchFamily="50" charset="-127"/>
                <a:ea typeface="나눔고딕 ExtraBold" pitchFamily="50" charset="-127"/>
              </a:rPr>
              <a:t>Se-education </a:t>
            </a:r>
            <a:r>
              <a:rPr lang="en-US" dirty="0" err="1" smtClean="0">
                <a:latin typeface="나눔고딕 ExtraBold" pitchFamily="50" charset="-127"/>
                <a:ea typeface="나눔고딕 ExtraBold" pitchFamily="50" charset="-127"/>
              </a:rPr>
              <a:t>Pcl</a:t>
            </a:r>
            <a:r>
              <a:rPr lang="en-US" dirty="0" smtClean="0">
                <a:latin typeface="나눔고딕 ExtraBold" pitchFamily="50" charset="-127"/>
                <a:ea typeface="나눔고딕 ExtraBold" pitchFamily="50" charset="-127"/>
              </a:rPr>
              <a:t>. (</a:t>
            </a:r>
            <a:r>
              <a:rPr lang="en-US" dirty="0" smtClean="0">
                <a:latin typeface="나눔고딕 ExtraBold" pitchFamily="50" charset="-127"/>
                <a:ea typeface="나눔고딕 ExtraBold" pitchFamily="50" charset="-127"/>
                <a:hlinkClick r:id="rId2"/>
              </a:rPr>
              <a:t>www.se-ed.com</a:t>
            </a:r>
            <a:r>
              <a:rPr lang="en-US" dirty="0" smtClean="0"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>
              <a:buFontTx/>
              <a:buChar char="-"/>
            </a:pP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태국국립통계청</a:t>
            </a:r>
            <a:r>
              <a:rPr lang="en-US" dirty="0" smtClean="0"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en-US" dirty="0" smtClean="0">
                <a:latin typeface="나눔고딕 ExtraBold" pitchFamily="50" charset="-127"/>
                <a:ea typeface="나눔고딕 ExtraBold" pitchFamily="50" charset="-127"/>
                <a:hlinkClick r:id="rId3"/>
              </a:rPr>
              <a:t>www.nso.go.th</a:t>
            </a:r>
            <a:r>
              <a:rPr lang="en-US" dirty="0" smtClean="0"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>
              <a:buNone/>
            </a:pPr>
            <a:endParaRPr lang="en-US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FontTx/>
              <a:buChar char="-"/>
            </a:pPr>
            <a:endParaRPr lang="en-US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FontTx/>
              <a:buChar char="-"/>
            </a:pPr>
            <a:endParaRPr lang="en-US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FontTx/>
              <a:buChar char="-"/>
            </a:pPr>
            <a:endParaRPr lang="en-US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>
              <a:buFontTx/>
              <a:buChar char="-"/>
            </a:pPr>
            <a:endParaRPr lang="th-TH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7000" contrast="-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/>
          <a:p>
            <a:fld id="{7D933B7A-9353-4400-B4FA-E918A90836D1}" type="slidenum">
              <a:rPr lang="en-US" smtClean="0"/>
              <a:pPr/>
              <a:t>5</a:t>
            </a:fld>
            <a:endParaRPr lang="th-TH" smtClean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52400" y="1524000"/>
            <a:ext cx="4191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4000" rIns="0" bIns="360000"/>
          <a:lstStyle/>
          <a:p>
            <a:pPr marL="185738" indent="-1588">
              <a:spcBef>
                <a:spcPct val="20000"/>
              </a:spcBef>
            </a:pP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콤</a:t>
            </a: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차드</a:t>
            </a: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루엨</a:t>
            </a:r>
            <a:r>
              <a:rPr lang="en-US" altLang="ko-KR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/</a:t>
            </a:r>
            <a:r>
              <a:rPr 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Kom</a:t>
            </a:r>
            <a:r>
              <a:rPr 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sz="2000" b="1" dirty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Chad </a:t>
            </a:r>
            <a:r>
              <a:rPr lang="en-US" sz="2000" b="1" dirty="0" err="1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Luek</a:t>
            </a:r>
            <a:r>
              <a:rPr lang="en-US" sz="2000" b="1" dirty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:</a:t>
            </a: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3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번째로 많은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배포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부수를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자랑하는 태국어 일간지로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높은 수준과 사회적으로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책임 있는 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콘텐츠를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제공함으로써 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‘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창조적 차별성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’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을 강조함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endParaRPr lang="en-US" sz="2000" b="1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2001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년에 창간된 후로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즉각적인 성공을 거둬 매스마켓 시장에서 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3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위가 됨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endParaRPr lang="en-US" sz="2000" b="1" dirty="0" smtClean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2005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년</a:t>
            </a:r>
            <a:r>
              <a:rPr 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독자와 광고주 모두로부터 신뢰와 지지를 얻은 공을 인정받아 </a:t>
            </a:r>
            <a:r>
              <a:rPr 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‘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올해의 신문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’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상을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수상함 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(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세계신문협회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/WAN).</a:t>
            </a:r>
            <a:endParaRPr lang="en-US" sz="2000" b="1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5124" name="Picture 15" descr="photo_logo_n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74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AutoShape 17"/>
          <p:cNvSpPr>
            <a:spLocks noChangeArrowheads="1"/>
          </p:cNvSpPr>
          <p:nvPr/>
        </p:nvSpPr>
        <p:spPr bwMode="auto">
          <a:xfrm>
            <a:off x="152400" y="228600"/>
            <a:ext cx="6248400" cy="1219200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ko-KR" altLang="en-US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신문</a:t>
            </a:r>
            <a:endParaRPr lang="en-US" sz="36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5126" name="Picture 11" descr="KCL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800225"/>
            <a:ext cx="31496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7000" contrast="-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/>
          <a:p>
            <a:fld id="{1EDB12C4-5C50-4E9F-82EC-0F40D44F9B97}" type="slidenum">
              <a:rPr lang="en-US" smtClean="0"/>
              <a:pPr/>
              <a:t>6</a:t>
            </a:fld>
            <a:endParaRPr lang="th-TH" smtClean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4000" rIns="0" bIns="360000"/>
          <a:lstStyle/>
          <a:p>
            <a:pPr marL="185738" indent="-1588">
              <a:spcBef>
                <a:spcPct val="20000"/>
              </a:spcBef>
            </a:pP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네이션</a:t>
            </a: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채널</a:t>
            </a:r>
            <a:r>
              <a:rPr 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콤</a:t>
            </a: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차드</a:t>
            </a: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루엨</a:t>
            </a:r>
            <a:r>
              <a:rPr 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sz="2000" b="1" dirty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TV, </a:t>
            </a: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크룽텝</a:t>
            </a: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투라키</a:t>
            </a:r>
            <a:r>
              <a:rPr 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sz="2000" b="1" dirty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TV, </a:t>
            </a:r>
            <a:r>
              <a:rPr 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SEA </a:t>
            </a: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채널과 </a:t>
            </a: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크라임</a:t>
            </a: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워치</a:t>
            </a:r>
            <a:r>
              <a:rPr 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24.</a:t>
            </a:r>
            <a:endParaRPr lang="en-US" sz="2000" b="1" dirty="0">
              <a:solidFill>
                <a:srgbClr val="0066CC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네이션</a:t>
            </a:r>
            <a:r>
              <a:rPr lang="ko-KR" altLang="en-US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그룹은 폭넓은 </a:t>
            </a:r>
            <a:r>
              <a:rPr lang="ko-KR" altLang="en-US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시청자 층을 </a:t>
            </a:r>
            <a:r>
              <a:rPr lang="ko-KR" altLang="en-US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위한 다양한 </a:t>
            </a:r>
            <a:r>
              <a:rPr lang="ko-KR" altLang="en-US" sz="2000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콘텐츠를</a:t>
            </a:r>
            <a:r>
              <a:rPr lang="ko-KR" altLang="en-US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제공하는 무료</a:t>
            </a:r>
            <a:r>
              <a:rPr lang="en-US" altLang="ko-KR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(free to air)</a:t>
            </a:r>
            <a:r>
              <a:rPr lang="ko-KR" altLang="en-US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위성 </a:t>
            </a:r>
            <a:r>
              <a:rPr lang="en-US" altLang="ko-KR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TV </a:t>
            </a:r>
            <a:r>
              <a:rPr lang="ko-KR" altLang="en-US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채널을 운영하고 있음</a:t>
            </a:r>
            <a:r>
              <a:rPr lang="en-US" altLang="ko-KR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 </a:t>
            </a:r>
            <a:endParaRPr lang="en-US" sz="2000" dirty="0" smtClean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6148" name="Picture 15" descr="photo_logo_n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74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AutoShape 17"/>
          <p:cNvSpPr>
            <a:spLocks noChangeArrowheads="1"/>
          </p:cNvSpPr>
          <p:nvPr/>
        </p:nvSpPr>
        <p:spPr bwMode="auto">
          <a:xfrm>
            <a:off x="152400" y="228600"/>
            <a:ext cx="6477000" cy="1219200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6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 </a:t>
            </a:r>
            <a:r>
              <a:rPr lang="ko-KR" altLang="en-US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방송</a:t>
            </a:r>
            <a:r>
              <a:rPr lang="en-US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: </a:t>
            </a:r>
            <a:r>
              <a:rPr lang="en-US" sz="36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TV</a:t>
            </a:r>
          </a:p>
        </p:txBody>
      </p:sp>
      <p:pic>
        <p:nvPicPr>
          <p:cNvPr id="6150" name="Picture 13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05200"/>
            <a:ext cx="19018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8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048000"/>
            <a:ext cx="28194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743200" y="2971800"/>
            <a:ext cx="2493963" cy="1752600"/>
            <a:chOff x="1202" y="2659"/>
            <a:chExt cx="2585" cy="1859"/>
          </a:xfrm>
        </p:grpSpPr>
        <p:pic>
          <p:nvPicPr>
            <p:cNvPr id="6156" name="Picture 2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02" y="2659"/>
              <a:ext cx="2585" cy="1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7" name="Picture 22" descr="ชีพจรโลกวันนี้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28" y="2886"/>
              <a:ext cx="2177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53" name="Picture 10" descr="KomchadluekTV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5181600"/>
            <a:ext cx="3419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1" descr="TV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4343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2" descr="7128adaf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7400" y="4846638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7000" contrast="-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/>
          <a:p>
            <a:fld id="{EF059F96-A35D-4E8D-A866-EC7E62A0A59D}" type="slidenum">
              <a:rPr lang="en-US" smtClean="0"/>
              <a:pPr/>
              <a:t>7</a:t>
            </a:fld>
            <a:endParaRPr lang="th-TH" smtClean="0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2400" y="1447800"/>
            <a:ext cx="8763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4000" rIns="0" bIns="360000"/>
          <a:lstStyle/>
          <a:p>
            <a:pPr marL="174625" indent="9525">
              <a:spcBef>
                <a:spcPct val="20000"/>
              </a:spcBef>
            </a:pP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라디오 사업</a:t>
            </a:r>
            <a:r>
              <a:rPr 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:</a:t>
            </a:r>
            <a:endParaRPr lang="th-TH" sz="2000" b="1" dirty="0">
              <a:solidFill>
                <a:srgbClr val="000000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74625" indent="952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sz="2000" b="1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FM 90.5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방송은 태국과 전세계 문제에 관심 있는 일반 대중을 대상으로 함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라디오방송은 뉴스 업데이트뿐 아니라 주식시장 동향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정치와 경제 분야를 다룸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endParaRPr lang="en-US" sz="2000" b="1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74625" indent="952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sz="2000" b="1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FM </a:t>
            </a:r>
            <a:r>
              <a:rPr 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102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방송은 일하는 성인을 대상으로 함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건강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가정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자동차와 투자에 관한 조언을 제공하는 프로그램처럼 보다 생활에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밀접한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프로그램들로 구성됨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endParaRPr lang="en-US" sz="2000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7172" name="Picture 15" descr="photo_logo_n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74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AutoShape 17"/>
          <p:cNvSpPr>
            <a:spLocks noChangeArrowheads="1"/>
          </p:cNvSpPr>
          <p:nvPr/>
        </p:nvSpPr>
        <p:spPr bwMode="auto">
          <a:xfrm>
            <a:off x="152400" y="228600"/>
            <a:ext cx="6172200" cy="1219200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6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 </a:t>
            </a:r>
            <a:r>
              <a:rPr lang="ko-KR" altLang="en-US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방송</a:t>
            </a:r>
            <a:r>
              <a:rPr lang="en-US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: </a:t>
            </a:r>
            <a:r>
              <a:rPr lang="ko-KR" altLang="en-US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라디오</a:t>
            </a:r>
            <a:endParaRPr lang="en-US" sz="36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7174" name="Picture 10" descr="djhilight_pic_sampl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4676775"/>
            <a:ext cx="22098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2" descr="thai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4038600"/>
            <a:ext cx="159226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6" descr="FM10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4003675"/>
            <a:ext cx="35814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7000" contrast="-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/>
          <a:p>
            <a:fld id="{D3B94A7C-B39D-42E4-81BF-6D74E1650E22}" type="slidenum">
              <a:rPr lang="en-US" smtClean="0"/>
              <a:pPr/>
              <a:t>8</a:t>
            </a:fld>
            <a:endParaRPr lang="th-TH" smtClean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14282" y="1714488"/>
            <a:ext cx="8763000" cy="176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4000" rIns="0" bIns="360000"/>
          <a:lstStyle/>
          <a:p>
            <a:pPr marL="185738" indent="-1588">
              <a:spcBef>
                <a:spcPct val="20000"/>
              </a:spcBef>
            </a:pPr>
            <a:r>
              <a:rPr lang="ko-KR" altLang="en-US" sz="2000" b="1" dirty="0" err="1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뉴</a:t>
            </a: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미디어</a:t>
            </a:r>
            <a:r>
              <a:rPr lang="en-US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:</a:t>
            </a:r>
            <a:endParaRPr lang="en-US" sz="2000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신문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라디오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텔레비전 같은 다양한 소스로부터 나오는 뉴스와 정보를 온라인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모바일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IPTV, 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태블릿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모바일용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문자 메시지와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멀티미디어 메시지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증강현실 코드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(</a:t>
            </a:r>
            <a:r>
              <a:rPr lang="en-US" altLang="ko-KR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iSnap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)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같은 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뉴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미디어를 통해 제공함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endParaRPr lang="en-US" sz="2000" b="1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8196" name="Picture 15" descr="photo_logo_n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74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AutoShape 17"/>
          <p:cNvSpPr>
            <a:spLocks noChangeArrowheads="1"/>
          </p:cNvSpPr>
          <p:nvPr/>
        </p:nvSpPr>
        <p:spPr bwMode="auto">
          <a:xfrm>
            <a:off x="152400" y="228600"/>
            <a:ext cx="6096000" cy="1219200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6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 </a:t>
            </a:r>
            <a:r>
              <a:rPr lang="ko-KR" altLang="en-US" sz="360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뉴</a:t>
            </a:r>
            <a:r>
              <a:rPr lang="ko-KR" altLang="en-US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미디어</a:t>
            </a:r>
            <a:endParaRPr lang="en-US" sz="36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8198" name="Picture 8" descr="apple_ipad_full_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662494"/>
            <a:ext cx="2514600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1" descr="nn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5084769"/>
            <a:ext cx="26670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2" descr="nn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4429132"/>
            <a:ext cx="2667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3" descr="nn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5810250"/>
            <a:ext cx="266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Isnap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4214818"/>
            <a:ext cx="1928826" cy="2314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27000" contrast="-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/>
          <a:p>
            <a:fld id="{63979737-4B50-424F-9FFF-47ACDED06402}" type="slidenum">
              <a:rPr lang="en-US" smtClean="0"/>
              <a:pPr/>
              <a:t>9</a:t>
            </a:fld>
            <a:endParaRPr lang="th-TH" smtClean="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52400" y="1392238"/>
            <a:ext cx="87630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4000" rIns="0" bIns="360000"/>
          <a:lstStyle/>
          <a:p>
            <a:pPr marL="185738" indent="-1588">
              <a:spcBef>
                <a:spcPct val="20000"/>
              </a:spcBef>
            </a:pPr>
            <a:r>
              <a:rPr lang="ko-KR" alt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인쇄 서비스</a:t>
            </a:r>
            <a:r>
              <a:rPr lang="en-US" sz="2000" b="1" dirty="0" smtClean="0">
                <a:solidFill>
                  <a:srgbClr val="0066CC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:</a:t>
            </a:r>
            <a:r>
              <a:rPr lang="en-US" sz="2000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endParaRPr lang="en-US" sz="2000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네이션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그룹의 자회사인 </a:t>
            </a:r>
            <a:r>
              <a:rPr 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WPS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사에서 운영하며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장기간의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전문 지식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및 인쇄 서비스의 전문적 경험과 함께 현대적 기계와 기술을 활용하고 있음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r>
              <a:rPr 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endParaRPr lang="en-US" sz="2000" b="1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그래픽 디자인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인쇄 전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인쇄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, 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인쇄 후 공정 및 기타 특수 서비스와 같은 다양한 인쇄 서비스를 제공할 수 있음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 </a:t>
            </a:r>
            <a:endParaRPr lang="en-US" sz="2000" b="1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인쇄 서비스의 우수한 </a:t>
            </a:r>
            <a:r>
              <a:rPr lang="ko-KR" altLang="en-US" sz="2000" b="1" dirty="0" err="1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퀄리티로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2012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년에 제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10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회 아시아 인쇄상의 골드상을 수상한 바 있음</a:t>
            </a:r>
            <a:r>
              <a:rPr lang="en-US" altLang="ko-KR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.</a:t>
            </a:r>
            <a:r>
              <a:rPr lang="ko-KR" altLang="en-US" sz="2000" b="1" dirty="0" smtClean="0">
                <a:solidFill>
                  <a:srgbClr val="333333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</a:t>
            </a:r>
            <a:endParaRPr lang="en-US" sz="2000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  <a:p>
            <a:pPr marL="185738" indent="-1588"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>
              <a:solidFill>
                <a:srgbClr val="333333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9220" name="Picture 15" descr="photo_logo_n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74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AutoShape 17"/>
          <p:cNvSpPr>
            <a:spLocks noChangeArrowheads="1"/>
          </p:cNvSpPr>
          <p:nvPr/>
        </p:nvSpPr>
        <p:spPr bwMode="auto">
          <a:xfrm>
            <a:off x="152400" y="228600"/>
            <a:ext cx="6324600" cy="1219200"/>
          </a:xfrm>
          <a:prstGeom prst="roundRect">
            <a:avLst>
              <a:gd name="adj" fmla="val 16667"/>
            </a:avLst>
          </a:prstGeom>
          <a:solidFill>
            <a:srgbClr val="00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6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  </a:t>
            </a:r>
            <a:r>
              <a:rPr lang="ko-KR" altLang="en-US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  <a:cs typeface="Tahoma" pitchFamily="34" charset="0"/>
              </a:rPr>
              <a:t>인쇄</a:t>
            </a:r>
            <a:endParaRPr lang="en-US" sz="36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  <a:cs typeface="Tahoma" pitchFamily="34" charset="0"/>
            </a:endParaRPr>
          </a:p>
        </p:txBody>
      </p:sp>
      <p:pic>
        <p:nvPicPr>
          <p:cNvPr id="10" name="Picture 9" descr="297430_215364365184394_2175183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429132"/>
            <a:ext cx="2943225" cy="1962150"/>
          </a:xfrm>
          <a:prstGeom prst="rect">
            <a:avLst/>
          </a:prstGeom>
        </p:spPr>
      </p:pic>
      <p:pic>
        <p:nvPicPr>
          <p:cNvPr id="12" name="Picture 11" descr="313717_215364118517752_1498983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7" y="4429132"/>
            <a:ext cx="3000396" cy="2000264"/>
          </a:xfrm>
          <a:prstGeom prst="rect">
            <a:avLst/>
          </a:prstGeom>
        </p:spPr>
      </p:pic>
      <p:pic>
        <p:nvPicPr>
          <p:cNvPr id="13" name="Picture 12" descr="WP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3702" y="5643578"/>
            <a:ext cx="2214554" cy="90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</TotalTime>
  <Words>760</Words>
  <Application>Microsoft Office PowerPoint</Application>
  <PresentationFormat>화면 슬라이드 쇼(4:3)</PresentationFormat>
  <Paragraphs>166</Paragraphs>
  <Slides>45</Slides>
  <Notes>2</Notes>
  <HiddenSlides>14</HiddenSlides>
  <MMClips>0</MMClips>
  <ScaleCrop>false</ScaleCrop>
  <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45</vt:i4>
      </vt:variant>
    </vt:vector>
  </HeadingPairs>
  <TitlesOfParts>
    <vt:vector size="48" baseType="lpstr">
      <vt:lpstr>Office Theme</vt:lpstr>
      <vt:lpstr>1_Office Theme</vt:lpstr>
      <vt:lpstr>2_Office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베스트셀러-경영학 </vt:lpstr>
      <vt:lpstr>베스트셀러-일반서</vt:lpstr>
      <vt:lpstr>베스트셀러-종교/언어</vt:lpstr>
      <vt:lpstr>베스트셀러-두뇌 훈련 도서</vt:lpstr>
      <vt:lpstr>아동서 제품 하이라이트</vt:lpstr>
      <vt:lpstr>슬라이드 18</vt:lpstr>
      <vt:lpstr>태국 애니메이션 : 버드, 쉘돈과 함께 비행을</vt:lpstr>
      <vt:lpstr>아동서 - 상위 10위 도서</vt:lpstr>
      <vt:lpstr>주요 만화 잡지</vt:lpstr>
      <vt:lpstr>주요 일본 만화 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캐릭터들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태국 출판산업(추정)  2011년 출판된 상위 5개 장르 (종수)</vt:lpstr>
      <vt:lpstr>슬라이드 41</vt:lpstr>
      <vt:lpstr>슬라이드 42</vt:lpstr>
      <vt:lpstr>슬라이드 43</vt:lpstr>
      <vt:lpstr>슬라이드 44</vt:lpstr>
      <vt:lpstr>슬라이드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 Day  - Mar 2013</dc:title>
  <dc:creator>miyaji</dc:creator>
  <cp:lastModifiedBy>Lois</cp:lastModifiedBy>
  <cp:revision>264</cp:revision>
  <cp:lastPrinted>2013-05-22T05:33:39Z</cp:lastPrinted>
  <dcterms:created xsi:type="dcterms:W3CDTF">2013-02-14T10:41:00Z</dcterms:created>
  <dcterms:modified xsi:type="dcterms:W3CDTF">2013-09-01T20:05:59Z</dcterms:modified>
</cp:coreProperties>
</file>