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8" r:id="rId3"/>
    <p:sldId id="289" r:id="rId4"/>
    <p:sldId id="290" r:id="rId5"/>
    <p:sldId id="340" r:id="rId6"/>
    <p:sldId id="315" r:id="rId7"/>
    <p:sldId id="291" r:id="rId8"/>
    <p:sldId id="316" r:id="rId9"/>
    <p:sldId id="334" r:id="rId10"/>
    <p:sldId id="335" r:id="rId11"/>
    <p:sldId id="336" r:id="rId12"/>
    <p:sldId id="337" r:id="rId13"/>
    <p:sldId id="338" r:id="rId14"/>
    <p:sldId id="318" r:id="rId15"/>
    <p:sldId id="319" r:id="rId16"/>
    <p:sldId id="341" r:id="rId17"/>
    <p:sldId id="342" r:id="rId18"/>
    <p:sldId id="343" r:id="rId19"/>
    <p:sldId id="320" r:id="rId20"/>
    <p:sldId id="330" r:id="rId21"/>
    <p:sldId id="331" r:id="rId22"/>
    <p:sldId id="328" r:id="rId23"/>
    <p:sldId id="339" r:id="rId24"/>
    <p:sldId id="329" r:id="rId25"/>
    <p:sldId id="332" r:id="rId26"/>
    <p:sldId id="33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1"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1"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1"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1"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8"/>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84875" autoAdjust="0"/>
  </p:normalViewPr>
  <p:slideViewPr>
    <p:cSldViewPr>
      <p:cViewPr varScale="1">
        <p:scale>
          <a:sx n="90" d="100"/>
          <a:sy n="90" d="100"/>
        </p:scale>
        <p:origin x="816" y="96"/>
      </p:cViewPr>
      <p:guideLst>
        <p:guide orient="horz" pos="2160"/>
        <p:guide pos="2880"/>
      </p:guideLst>
    </p:cSldViewPr>
  </p:slideViewPr>
  <p:outlineViewPr>
    <p:cViewPr>
      <p:scale>
        <a:sx n="33" d="100"/>
        <a:sy n="33" d="100"/>
      </p:scale>
      <p:origin x="258" y="3958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8A0000">
                  <a:lumMod val="20000"/>
                  <a:lumOff val="80000"/>
                </a:srgbClr>
              </a:solidFill>
            </c:spPr>
            <c:extLst>
              <c:ext xmlns:c16="http://schemas.microsoft.com/office/drawing/2014/chart" uri="{C3380CC4-5D6E-409C-BE32-E72D297353CC}">
                <c16:uniqueId val="{00000001-23B7-4D6C-BF2D-AFE3B8A2F99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2-23B7-4D6C-BF2D-AFE3B8A2F99C}"/>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ko-KR"/>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38629-27BE-4A88-A6C2-E55D958BCD59}"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7997B3C7-B4F8-4B2F-91AF-8A5D0A1266AD}">
      <dgm:prSet phldrT="[Text]"/>
      <dgm:spPr>
        <a:solidFill>
          <a:schemeClr val="accent2">
            <a:lumMod val="40000"/>
            <a:lumOff val="60000"/>
          </a:schemeClr>
        </a:solidFill>
        <a:ln>
          <a:solidFill>
            <a:schemeClr val="accent2">
              <a:lumMod val="75000"/>
            </a:schemeClr>
          </a:solidFill>
        </a:ln>
      </dgm:spPr>
      <dgm:t>
        <a:bodyPr/>
        <a:lstStyle/>
        <a:p>
          <a:r>
            <a:rPr lang="en-US" dirty="0">
              <a:solidFill>
                <a:schemeClr val="accent4">
                  <a:lumMod val="50000"/>
                </a:schemeClr>
              </a:solidFill>
            </a:rPr>
            <a:t>Number of copies</a:t>
          </a:r>
        </a:p>
      </dgm:t>
    </dgm:pt>
    <dgm:pt modelId="{B5022C49-DC7E-4949-9A6D-91C462283CD6}" type="parTrans" cxnId="{AE1AA2A0-A528-41A4-AE85-7228BB8E7F1C}">
      <dgm:prSet/>
      <dgm:spPr/>
      <dgm:t>
        <a:bodyPr/>
        <a:lstStyle/>
        <a:p>
          <a:endParaRPr lang="en-US"/>
        </a:p>
      </dgm:t>
    </dgm:pt>
    <dgm:pt modelId="{4DCBBC70-CD18-4EDF-B4CA-CAB577256E03}" type="sibTrans" cxnId="{AE1AA2A0-A528-41A4-AE85-7228BB8E7F1C}">
      <dgm:prSet/>
      <dgm:spPr/>
      <dgm:t>
        <a:bodyPr/>
        <a:lstStyle/>
        <a:p>
          <a:endParaRPr lang="en-US"/>
        </a:p>
      </dgm:t>
    </dgm:pt>
    <dgm:pt modelId="{0F9EC018-25F0-4754-9B05-1F49FD885D4C}">
      <dgm:prSet phldrT="[Text]" custT="1"/>
      <dgm:spPr/>
      <dgm:t>
        <a:bodyPr/>
        <a:lstStyle/>
        <a:p>
          <a:r>
            <a:rPr lang="en-US" sz="4000" dirty="0">
              <a:solidFill>
                <a:schemeClr val="bg1"/>
              </a:solidFill>
              <a:cs typeface="+mn-cs"/>
            </a:rPr>
            <a:t>312,510,500</a:t>
          </a:r>
          <a:endParaRPr lang="en-US" sz="4000" dirty="0"/>
        </a:p>
      </dgm:t>
    </dgm:pt>
    <dgm:pt modelId="{5B3D8774-466C-4925-838C-880452C8BA7F}" type="parTrans" cxnId="{819AD41C-E38F-4317-BBA8-6437BDB1E731}">
      <dgm:prSet/>
      <dgm:spPr/>
      <dgm:t>
        <a:bodyPr/>
        <a:lstStyle/>
        <a:p>
          <a:endParaRPr lang="en-US"/>
        </a:p>
      </dgm:t>
    </dgm:pt>
    <dgm:pt modelId="{495564ED-20DB-4CAF-ABD2-74320595E0A2}" type="sibTrans" cxnId="{819AD41C-E38F-4317-BBA8-6437BDB1E731}">
      <dgm:prSet/>
      <dgm:spPr/>
      <dgm:t>
        <a:bodyPr/>
        <a:lstStyle/>
        <a:p>
          <a:endParaRPr lang="en-US"/>
        </a:p>
      </dgm:t>
    </dgm:pt>
    <dgm:pt modelId="{858AD6DC-0590-49CB-889F-9C8BF4C03823}">
      <dgm:prSet phldrT="[Text]"/>
      <dgm:spPr/>
      <dgm:t>
        <a:bodyPr/>
        <a:lstStyle/>
        <a:p>
          <a:r>
            <a:rPr lang="en-US" dirty="0">
              <a:solidFill>
                <a:schemeClr val="tx2">
                  <a:lumMod val="95000"/>
                  <a:lumOff val="5000"/>
                </a:schemeClr>
              </a:solidFill>
            </a:rPr>
            <a:t>Number</a:t>
          </a:r>
          <a:r>
            <a:rPr lang="en-US" dirty="0"/>
            <a:t> </a:t>
          </a:r>
          <a:r>
            <a:rPr lang="en-US" dirty="0">
              <a:solidFill>
                <a:schemeClr val="tx2">
                  <a:lumMod val="95000"/>
                  <a:lumOff val="5000"/>
                </a:schemeClr>
              </a:solidFill>
            </a:rPr>
            <a:t>of titles</a:t>
          </a:r>
        </a:p>
      </dgm:t>
    </dgm:pt>
    <dgm:pt modelId="{81F54E01-93B1-413E-861D-C4610675FA1A}" type="parTrans" cxnId="{A4760A4C-99EC-4CA8-95C1-08D12FF89D4C}">
      <dgm:prSet/>
      <dgm:spPr/>
      <dgm:t>
        <a:bodyPr/>
        <a:lstStyle/>
        <a:p>
          <a:endParaRPr lang="en-US"/>
        </a:p>
      </dgm:t>
    </dgm:pt>
    <dgm:pt modelId="{396E56D8-CD95-47AB-ABFC-75C30495DA79}" type="sibTrans" cxnId="{A4760A4C-99EC-4CA8-95C1-08D12FF89D4C}">
      <dgm:prSet/>
      <dgm:spPr/>
      <dgm:t>
        <a:bodyPr/>
        <a:lstStyle/>
        <a:p>
          <a:endParaRPr lang="en-US"/>
        </a:p>
      </dgm:t>
    </dgm:pt>
    <dgm:pt modelId="{B03A77E0-7A7E-4F05-87A5-1F58A1ADF9D5}">
      <dgm:prSet phldrT="[Text]"/>
      <dgm:spPr/>
      <dgm:t>
        <a:bodyPr/>
        <a:lstStyle/>
        <a:p>
          <a:r>
            <a:rPr lang="en-US" dirty="0">
              <a:solidFill>
                <a:schemeClr val="bg1"/>
              </a:solidFill>
              <a:cs typeface="+mn-cs"/>
            </a:rPr>
            <a:t>30,851 titles</a:t>
          </a:r>
          <a:endParaRPr lang="en-US" dirty="0"/>
        </a:p>
      </dgm:t>
    </dgm:pt>
    <dgm:pt modelId="{DEA42B2C-776B-4852-95B1-1EA1B2711004}" type="parTrans" cxnId="{026FE0AA-F17B-46B9-A533-D0DF5DDC9C3D}">
      <dgm:prSet/>
      <dgm:spPr/>
      <dgm:t>
        <a:bodyPr/>
        <a:lstStyle/>
        <a:p>
          <a:endParaRPr lang="en-US"/>
        </a:p>
      </dgm:t>
    </dgm:pt>
    <dgm:pt modelId="{DED5919D-6470-42CA-8764-6D69F1E46A5B}" type="sibTrans" cxnId="{026FE0AA-F17B-46B9-A533-D0DF5DDC9C3D}">
      <dgm:prSet/>
      <dgm:spPr/>
      <dgm:t>
        <a:bodyPr/>
        <a:lstStyle/>
        <a:p>
          <a:endParaRPr lang="en-US"/>
        </a:p>
      </dgm:t>
    </dgm:pt>
    <dgm:pt modelId="{09C8E930-69D3-40C5-9B40-31B866B4D222}">
      <dgm:prSet phldrT="[Text]" custT="1"/>
      <dgm:spPr>
        <a:solidFill>
          <a:schemeClr val="tx2">
            <a:lumMod val="65000"/>
            <a:lumOff val="35000"/>
          </a:schemeClr>
        </a:solidFill>
      </dgm:spPr>
      <dgm:t>
        <a:bodyPr/>
        <a:lstStyle/>
        <a:p>
          <a:r>
            <a:rPr lang="en-US" sz="2500" dirty="0">
              <a:solidFill>
                <a:srgbClr val="FFFF00"/>
              </a:solidFill>
            </a:rPr>
            <a:t>Income</a:t>
          </a:r>
        </a:p>
      </dgm:t>
    </dgm:pt>
    <dgm:pt modelId="{C980751E-7408-41F9-A6DD-D9B40820F8FA}" type="parTrans" cxnId="{330D15B0-77B9-4E6E-B707-78D10E28CCAB}">
      <dgm:prSet/>
      <dgm:spPr/>
      <dgm:t>
        <a:bodyPr/>
        <a:lstStyle/>
        <a:p>
          <a:endParaRPr lang="en-US"/>
        </a:p>
      </dgm:t>
    </dgm:pt>
    <dgm:pt modelId="{E92252A8-925A-4AA2-8973-B1817192D38B}" type="sibTrans" cxnId="{330D15B0-77B9-4E6E-B707-78D10E28CCAB}">
      <dgm:prSet/>
      <dgm:spPr/>
      <dgm:t>
        <a:bodyPr/>
        <a:lstStyle/>
        <a:p>
          <a:endParaRPr lang="en-US"/>
        </a:p>
      </dgm:t>
    </dgm:pt>
    <dgm:pt modelId="{1D347DB7-BDA9-4F50-A65E-BD15F0C612B6}">
      <dgm:prSet phldrT="[Text]"/>
      <dgm:spPr>
        <a:solidFill>
          <a:srgbClr val="00B050"/>
        </a:solidFill>
      </dgm:spPr>
      <dgm:t>
        <a:bodyPr/>
        <a:lstStyle/>
        <a:p>
          <a:r>
            <a:rPr lang="en-US" dirty="0">
              <a:solidFill>
                <a:schemeClr val="bg1"/>
              </a:solidFill>
              <a:cs typeface="+mn-cs"/>
            </a:rPr>
            <a:t>2,892.585 billions VND</a:t>
          </a:r>
          <a:endParaRPr lang="en-US" dirty="0"/>
        </a:p>
      </dgm:t>
    </dgm:pt>
    <dgm:pt modelId="{0A2C71A1-A288-4042-A9A0-2389219751B9}" type="parTrans" cxnId="{A6B9C8F1-A396-446E-A5AD-F6008378713F}">
      <dgm:prSet/>
      <dgm:spPr/>
      <dgm:t>
        <a:bodyPr/>
        <a:lstStyle/>
        <a:p>
          <a:endParaRPr lang="en-US"/>
        </a:p>
      </dgm:t>
    </dgm:pt>
    <dgm:pt modelId="{1107D13F-E8E2-4E0E-8017-70A765D31F06}" type="sibTrans" cxnId="{A6B9C8F1-A396-446E-A5AD-F6008378713F}">
      <dgm:prSet/>
      <dgm:spPr/>
      <dgm:t>
        <a:bodyPr/>
        <a:lstStyle/>
        <a:p>
          <a:endParaRPr lang="en-US"/>
        </a:p>
      </dgm:t>
    </dgm:pt>
    <dgm:pt modelId="{D9E2F31C-1325-4D85-A5F4-4CED7B263199}" type="pres">
      <dgm:prSet presAssocID="{9EB38629-27BE-4A88-A6C2-E55D958BCD59}" presName="Name0" presStyleCnt="0">
        <dgm:presLayoutVars>
          <dgm:dir/>
          <dgm:animLvl val="lvl"/>
          <dgm:resizeHandles val="exact"/>
        </dgm:presLayoutVars>
      </dgm:prSet>
      <dgm:spPr/>
    </dgm:pt>
    <dgm:pt modelId="{3353CB88-791B-42CC-886B-4EAA07329144}" type="pres">
      <dgm:prSet presAssocID="{7997B3C7-B4F8-4B2F-91AF-8A5D0A1266AD}" presName="compositeNode" presStyleCnt="0">
        <dgm:presLayoutVars>
          <dgm:bulletEnabled val="1"/>
        </dgm:presLayoutVars>
      </dgm:prSet>
      <dgm:spPr/>
    </dgm:pt>
    <dgm:pt modelId="{41CB9C57-2584-4819-9C4C-6D4CECC7C027}" type="pres">
      <dgm:prSet presAssocID="{7997B3C7-B4F8-4B2F-91AF-8A5D0A1266AD}" presName="bgRect" presStyleLbl="node1" presStyleIdx="0" presStyleCnt="3"/>
      <dgm:spPr>
        <a:prstGeom prst="roundRect">
          <a:avLst/>
        </a:prstGeom>
      </dgm:spPr>
    </dgm:pt>
    <dgm:pt modelId="{296650B8-C5E0-4347-A3E9-430CC4C8554A}" type="pres">
      <dgm:prSet presAssocID="{7997B3C7-B4F8-4B2F-91AF-8A5D0A1266AD}" presName="parentNode" presStyleLbl="node1" presStyleIdx="0" presStyleCnt="3">
        <dgm:presLayoutVars>
          <dgm:chMax val="0"/>
          <dgm:bulletEnabled val="1"/>
        </dgm:presLayoutVars>
      </dgm:prSet>
      <dgm:spPr>
        <a:prstGeom prst="roundRect">
          <a:avLst/>
        </a:prstGeom>
      </dgm:spPr>
    </dgm:pt>
    <dgm:pt modelId="{7A279E5A-AEA1-4648-A35B-5625B7C61DB2}" type="pres">
      <dgm:prSet presAssocID="{7997B3C7-B4F8-4B2F-91AF-8A5D0A1266AD}" presName="childNode" presStyleLbl="node1" presStyleIdx="0" presStyleCnt="3">
        <dgm:presLayoutVars>
          <dgm:bulletEnabled val="1"/>
        </dgm:presLayoutVars>
      </dgm:prSet>
      <dgm:spPr/>
    </dgm:pt>
    <dgm:pt modelId="{DDBB1674-F5CA-4445-BC8C-E43E2405680D}" type="pres">
      <dgm:prSet presAssocID="{4DCBBC70-CD18-4EDF-B4CA-CAB577256E03}" presName="hSp" presStyleCnt="0"/>
      <dgm:spPr/>
    </dgm:pt>
    <dgm:pt modelId="{2A35702B-97F8-4B4A-85EA-E4CC590ABB71}" type="pres">
      <dgm:prSet presAssocID="{4DCBBC70-CD18-4EDF-B4CA-CAB577256E03}" presName="vProcSp" presStyleCnt="0"/>
      <dgm:spPr/>
    </dgm:pt>
    <dgm:pt modelId="{EF02D08D-39DE-44F6-AAF4-A616EB0D88F3}" type="pres">
      <dgm:prSet presAssocID="{4DCBBC70-CD18-4EDF-B4CA-CAB577256E03}" presName="vSp1" presStyleCnt="0"/>
      <dgm:spPr/>
    </dgm:pt>
    <dgm:pt modelId="{071BE3CE-09A5-40B9-A1FB-31400D532A6A}" type="pres">
      <dgm:prSet presAssocID="{4DCBBC70-CD18-4EDF-B4CA-CAB577256E03}" presName="simulatedConn" presStyleLbl="solidFgAcc1" presStyleIdx="0" presStyleCnt="2"/>
      <dgm:spPr/>
    </dgm:pt>
    <dgm:pt modelId="{4FDC4D97-549A-4FC7-BF0A-2724CF74C0D9}" type="pres">
      <dgm:prSet presAssocID="{4DCBBC70-CD18-4EDF-B4CA-CAB577256E03}" presName="vSp2" presStyleCnt="0"/>
      <dgm:spPr/>
    </dgm:pt>
    <dgm:pt modelId="{B63D7572-833C-4F90-8547-06481E8140D6}" type="pres">
      <dgm:prSet presAssocID="{4DCBBC70-CD18-4EDF-B4CA-CAB577256E03}" presName="sibTrans" presStyleCnt="0"/>
      <dgm:spPr/>
    </dgm:pt>
    <dgm:pt modelId="{118BEE5C-9493-4BE2-AE5D-D7B654D0D838}" type="pres">
      <dgm:prSet presAssocID="{858AD6DC-0590-49CB-889F-9C8BF4C03823}" presName="compositeNode" presStyleCnt="0">
        <dgm:presLayoutVars>
          <dgm:bulletEnabled val="1"/>
        </dgm:presLayoutVars>
      </dgm:prSet>
      <dgm:spPr/>
    </dgm:pt>
    <dgm:pt modelId="{E31B2785-A662-4D4D-B9A9-258E7FC909F2}" type="pres">
      <dgm:prSet presAssocID="{858AD6DC-0590-49CB-889F-9C8BF4C03823}" presName="bgRect" presStyleLbl="node1" presStyleIdx="1" presStyleCnt="3"/>
      <dgm:spPr>
        <a:prstGeom prst="roundRect">
          <a:avLst/>
        </a:prstGeom>
      </dgm:spPr>
    </dgm:pt>
    <dgm:pt modelId="{5EA642DD-28F3-4C5E-8BB7-DCFA4551615D}" type="pres">
      <dgm:prSet presAssocID="{858AD6DC-0590-49CB-889F-9C8BF4C03823}" presName="parentNode" presStyleLbl="node1" presStyleIdx="1" presStyleCnt="3">
        <dgm:presLayoutVars>
          <dgm:chMax val="0"/>
          <dgm:bulletEnabled val="1"/>
        </dgm:presLayoutVars>
      </dgm:prSet>
      <dgm:spPr/>
    </dgm:pt>
    <dgm:pt modelId="{8C37E95F-3946-4584-A6F6-CCB439FD6AC6}" type="pres">
      <dgm:prSet presAssocID="{858AD6DC-0590-49CB-889F-9C8BF4C03823}" presName="childNode" presStyleLbl="node1" presStyleIdx="1" presStyleCnt="3">
        <dgm:presLayoutVars>
          <dgm:bulletEnabled val="1"/>
        </dgm:presLayoutVars>
      </dgm:prSet>
      <dgm:spPr/>
    </dgm:pt>
    <dgm:pt modelId="{AB717297-51B2-4270-8032-9C065AD4F030}" type="pres">
      <dgm:prSet presAssocID="{396E56D8-CD95-47AB-ABFC-75C30495DA79}" presName="hSp" presStyleCnt="0"/>
      <dgm:spPr/>
    </dgm:pt>
    <dgm:pt modelId="{F0A090F2-D32B-43FE-97EB-FD46E12F277C}" type="pres">
      <dgm:prSet presAssocID="{396E56D8-CD95-47AB-ABFC-75C30495DA79}" presName="vProcSp" presStyleCnt="0"/>
      <dgm:spPr/>
    </dgm:pt>
    <dgm:pt modelId="{64A80375-D10F-4742-81B3-DF3899B24C88}" type="pres">
      <dgm:prSet presAssocID="{396E56D8-CD95-47AB-ABFC-75C30495DA79}" presName="vSp1" presStyleCnt="0"/>
      <dgm:spPr/>
    </dgm:pt>
    <dgm:pt modelId="{F5FF766D-9984-4A4D-A5B8-550F7B58A795}" type="pres">
      <dgm:prSet presAssocID="{396E56D8-CD95-47AB-ABFC-75C30495DA79}" presName="simulatedConn" presStyleLbl="solidFgAcc1" presStyleIdx="1" presStyleCnt="2"/>
      <dgm:spPr/>
    </dgm:pt>
    <dgm:pt modelId="{D6BF76B2-1D8C-4640-87F2-A5B315CBC5A5}" type="pres">
      <dgm:prSet presAssocID="{396E56D8-CD95-47AB-ABFC-75C30495DA79}" presName="vSp2" presStyleCnt="0"/>
      <dgm:spPr/>
    </dgm:pt>
    <dgm:pt modelId="{9D64F069-0775-4AAD-A67B-071B12AD25AA}" type="pres">
      <dgm:prSet presAssocID="{396E56D8-CD95-47AB-ABFC-75C30495DA79}" presName="sibTrans" presStyleCnt="0"/>
      <dgm:spPr/>
    </dgm:pt>
    <dgm:pt modelId="{36F77A2D-8787-46D3-B5BA-3DE677173537}" type="pres">
      <dgm:prSet presAssocID="{09C8E930-69D3-40C5-9B40-31B866B4D222}" presName="compositeNode" presStyleCnt="0">
        <dgm:presLayoutVars>
          <dgm:bulletEnabled val="1"/>
        </dgm:presLayoutVars>
      </dgm:prSet>
      <dgm:spPr/>
    </dgm:pt>
    <dgm:pt modelId="{2A5E4BA5-5630-4D27-9A6A-3AD7CDC67E87}" type="pres">
      <dgm:prSet presAssocID="{09C8E930-69D3-40C5-9B40-31B866B4D222}" presName="bgRect" presStyleLbl="node1" presStyleIdx="2" presStyleCnt="3" custScaleX="102127" custScaleY="96952"/>
      <dgm:spPr>
        <a:prstGeom prst="roundRect">
          <a:avLst/>
        </a:prstGeom>
      </dgm:spPr>
    </dgm:pt>
    <dgm:pt modelId="{B4519B66-2A72-4D0F-BA81-E7B873624359}" type="pres">
      <dgm:prSet presAssocID="{09C8E930-69D3-40C5-9B40-31B866B4D222}" presName="parentNode" presStyleLbl="node1" presStyleIdx="2" presStyleCnt="3">
        <dgm:presLayoutVars>
          <dgm:chMax val="0"/>
          <dgm:bulletEnabled val="1"/>
        </dgm:presLayoutVars>
      </dgm:prSet>
      <dgm:spPr/>
    </dgm:pt>
    <dgm:pt modelId="{AC3EB32C-7BD1-404B-8803-90360F3C594B}" type="pres">
      <dgm:prSet presAssocID="{09C8E930-69D3-40C5-9B40-31B866B4D222}" presName="childNode" presStyleLbl="node1" presStyleIdx="2" presStyleCnt="3">
        <dgm:presLayoutVars>
          <dgm:bulletEnabled val="1"/>
        </dgm:presLayoutVars>
      </dgm:prSet>
      <dgm:spPr/>
    </dgm:pt>
  </dgm:ptLst>
  <dgm:cxnLst>
    <dgm:cxn modelId="{DFC1C801-8302-4DF1-8D88-4337BAC45737}" type="presOf" srcId="{09C8E930-69D3-40C5-9B40-31B866B4D222}" destId="{B4519B66-2A72-4D0F-BA81-E7B873624359}" srcOrd="1" destOrd="0" presId="urn:microsoft.com/office/officeart/2005/8/layout/hProcess7"/>
    <dgm:cxn modelId="{44BE050A-BEC6-429C-8A37-D0F449017AFD}" type="presOf" srcId="{858AD6DC-0590-49CB-889F-9C8BF4C03823}" destId="{5EA642DD-28F3-4C5E-8BB7-DCFA4551615D}" srcOrd="1" destOrd="0" presId="urn:microsoft.com/office/officeart/2005/8/layout/hProcess7"/>
    <dgm:cxn modelId="{819AD41C-E38F-4317-BBA8-6437BDB1E731}" srcId="{7997B3C7-B4F8-4B2F-91AF-8A5D0A1266AD}" destId="{0F9EC018-25F0-4754-9B05-1F49FD885D4C}" srcOrd="0" destOrd="0" parTransId="{5B3D8774-466C-4925-838C-880452C8BA7F}" sibTransId="{495564ED-20DB-4CAF-ABD2-74320595E0A2}"/>
    <dgm:cxn modelId="{473A442B-9949-44D5-BB23-C9E7087F002D}" type="presOf" srcId="{1D347DB7-BDA9-4F50-A65E-BD15F0C612B6}" destId="{AC3EB32C-7BD1-404B-8803-90360F3C594B}" srcOrd="0" destOrd="0" presId="urn:microsoft.com/office/officeart/2005/8/layout/hProcess7"/>
    <dgm:cxn modelId="{2D88225B-8F1D-4769-87DC-562C24ED4D08}" type="presOf" srcId="{7997B3C7-B4F8-4B2F-91AF-8A5D0A1266AD}" destId="{296650B8-C5E0-4347-A3E9-430CC4C8554A}" srcOrd="1" destOrd="0" presId="urn:microsoft.com/office/officeart/2005/8/layout/hProcess7"/>
    <dgm:cxn modelId="{5FB29B5E-348B-4155-87C3-3AED75DBC327}" type="presOf" srcId="{B03A77E0-7A7E-4F05-87A5-1F58A1ADF9D5}" destId="{8C37E95F-3946-4584-A6F6-CCB439FD6AC6}" srcOrd="0" destOrd="0" presId="urn:microsoft.com/office/officeart/2005/8/layout/hProcess7"/>
    <dgm:cxn modelId="{F5B75643-6787-4274-B25A-DDF6CDD7D781}" type="presOf" srcId="{7997B3C7-B4F8-4B2F-91AF-8A5D0A1266AD}" destId="{41CB9C57-2584-4819-9C4C-6D4CECC7C027}" srcOrd="0" destOrd="0" presId="urn:microsoft.com/office/officeart/2005/8/layout/hProcess7"/>
    <dgm:cxn modelId="{A4760A4C-99EC-4CA8-95C1-08D12FF89D4C}" srcId="{9EB38629-27BE-4A88-A6C2-E55D958BCD59}" destId="{858AD6DC-0590-49CB-889F-9C8BF4C03823}" srcOrd="1" destOrd="0" parTransId="{81F54E01-93B1-413E-861D-C4610675FA1A}" sibTransId="{396E56D8-CD95-47AB-ABFC-75C30495DA79}"/>
    <dgm:cxn modelId="{AE1AA2A0-A528-41A4-AE85-7228BB8E7F1C}" srcId="{9EB38629-27BE-4A88-A6C2-E55D958BCD59}" destId="{7997B3C7-B4F8-4B2F-91AF-8A5D0A1266AD}" srcOrd="0" destOrd="0" parTransId="{B5022C49-DC7E-4949-9A6D-91C462283CD6}" sibTransId="{4DCBBC70-CD18-4EDF-B4CA-CAB577256E03}"/>
    <dgm:cxn modelId="{9036DFA9-6B82-4F1D-A74E-872182A7F9D5}" type="presOf" srcId="{0F9EC018-25F0-4754-9B05-1F49FD885D4C}" destId="{7A279E5A-AEA1-4648-A35B-5625B7C61DB2}" srcOrd="0" destOrd="0" presId="urn:microsoft.com/office/officeart/2005/8/layout/hProcess7"/>
    <dgm:cxn modelId="{026FE0AA-F17B-46B9-A533-D0DF5DDC9C3D}" srcId="{858AD6DC-0590-49CB-889F-9C8BF4C03823}" destId="{B03A77E0-7A7E-4F05-87A5-1F58A1ADF9D5}" srcOrd="0" destOrd="0" parTransId="{DEA42B2C-776B-4852-95B1-1EA1B2711004}" sibTransId="{DED5919D-6470-42CA-8764-6D69F1E46A5B}"/>
    <dgm:cxn modelId="{330D15B0-77B9-4E6E-B707-78D10E28CCAB}" srcId="{9EB38629-27BE-4A88-A6C2-E55D958BCD59}" destId="{09C8E930-69D3-40C5-9B40-31B866B4D222}" srcOrd="2" destOrd="0" parTransId="{C980751E-7408-41F9-A6DD-D9B40820F8FA}" sibTransId="{E92252A8-925A-4AA2-8973-B1817192D38B}"/>
    <dgm:cxn modelId="{02273CC5-E785-4F88-B334-991E24A11678}" type="presOf" srcId="{9EB38629-27BE-4A88-A6C2-E55D958BCD59}" destId="{D9E2F31C-1325-4D85-A5F4-4CED7B263199}" srcOrd="0" destOrd="0" presId="urn:microsoft.com/office/officeart/2005/8/layout/hProcess7"/>
    <dgm:cxn modelId="{6B429FE3-8328-4663-B7F9-D303DAF09841}" type="presOf" srcId="{858AD6DC-0590-49CB-889F-9C8BF4C03823}" destId="{E31B2785-A662-4D4D-B9A9-258E7FC909F2}" srcOrd="0" destOrd="0" presId="urn:microsoft.com/office/officeart/2005/8/layout/hProcess7"/>
    <dgm:cxn modelId="{2B3385E7-8F89-4C0E-B636-42B7B5C851C1}" type="presOf" srcId="{09C8E930-69D3-40C5-9B40-31B866B4D222}" destId="{2A5E4BA5-5630-4D27-9A6A-3AD7CDC67E87}" srcOrd="0" destOrd="0" presId="urn:microsoft.com/office/officeart/2005/8/layout/hProcess7"/>
    <dgm:cxn modelId="{A6B9C8F1-A396-446E-A5AD-F6008378713F}" srcId="{09C8E930-69D3-40C5-9B40-31B866B4D222}" destId="{1D347DB7-BDA9-4F50-A65E-BD15F0C612B6}" srcOrd="0" destOrd="0" parTransId="{0A2C71A1-A288-4042-A9A0-2389219751B9}" sibTransId="{1107D13F-E8E2-4E0E-8017-70A765D31F06}"/>
    <dgm:cxn modelId="{10F737D4-4F0E-4B15-813A-D226E2A147DD}" type="presParOf" srcId="{D9E2F31C-1325-4D85-A5F4-4CED7B263199}" destId="{3353CB88-791B-42CC-886B-4EAA07329144}" srcOrd="0" destOrd="0" presId="urn:microsoft.com/office/officeart/2005/8/layout/hProcess7"/>
    <dgm:cxn modelId="{F48CAA8D-0090-489F-949E-0732BE95495A}" type="presParOf" srcId="{3353CB88-791B-42CC-886B-4EAA07329144}" destId="{41CB9C57-2584-4819-9C4C-6D4CECC7C027}" srcOrd="0" destOrd="0" presId="urn:microsoft.com/office/officeart/2005/8/layout/hProcess7"/>
    <dgm:cxn modelId="{3762713B-2DEB-4C21-8745-36D2242284EE}" type="presParOf" srcId="{3353CB88-791B-42CC-886B-4EAA07329144}" destId="{296650B8-C5E0-4347-A3E9-430CC4C8554A}" srcOrd="1" destOrd="0" presId="urn:microsoft.com/office/officeart/2005/8/layout/hProcess7"/>
    <dgm:cxn modelId="{06F7451B-DDD0-40DA-8316-B9EFE971596C}" type="presParOf" srcId="{3353CB88-791B-42CC-886B-4EAA07329144}" destId="{7A279E5A-AEA1-4648-A35B-5625B7C61DB2}" srcOrd="2" destOrd="0" presId="urn:microsoft.com/office/officeart/2005/8/layout/hProcess7"/>
    <dgm:cxn modelId="{7F2552F0-0734-452D-828A-CEA7BD2BC576}" type="presParOf" srcId="{D9E2F31C-1325-4D85-A5F4-4CED7B263199}" destId="{DDBB1674-F5CA-4445-BC8C-E43E2405680D}" srcOrd="1" destOrd="0" presId="urn:microsoft.com/office/officeart/2005/8/layout/hProcess7"/>
    <dgm:cxn modelId="{83CCD716-2410-4791-8B21-8FB2EAC7793B}" type="presParOf" srcId="{D9E2F31C-1325-4D85-A5F4-4CED7B263199}" destId="{2A35702B-97F8-4B4A-85EA-E4CC590ABB71}" srcOrd="2" destOrd="0" presId="urn:microsoft.com/office/officeart/2005/8/layout/hProcess7"/>
    <dgm:cxn modelId="{D2B96A72-DB31-4A40-A19F-9DD233692CC6}" type="presParOf" srcId="{2A35702B-97F8-4B4A-85EA-E4CC590ABB71}" destId="{EF02D08D-39DE-44F6-AAF4-A616EB0D88F3}" srcOrd="0" destOrd="0" presId="urn:microsoft.com/office/officeart/2005/8/layout/hProcess7"/>
    <dgm:cxn modelId="{4B4B4C72-9DA6-489C-BA01-04B3E86970F5}" type="presParOf" srcId="{2A35702B-97F8-4B4A-85EA-E4CC590ABB71}" destId="{071BE3CE-09A5-40B9-A1FB-31400D532A6A}" srcOrd="1" destOrd="0" presId="urn:microsoft.com/office/officeart/2005/8/layout/hProcess7"/>
    <dgm:cxn modelId="{BF6C1E49-14F5-4FD3-91FD-E3AB137C1D4E}" type="presParOf" srcId="{2A35702B-97F8-4B4A-85EA-E4CC590ABB71}" destId="{4FDC4D97-549A-4FC7-BF0A-2724CF74C0D9}" srcOrd="2" destOrd="0" presId="urn:microsoft.com/office/officeart/2005/8/layout/hProcess7"/>
    <dgm:cxn modelId="{EB3D9561-90E6-4D50-B29E-691983172CC7}" type="presParOf" srcId="{D9E2F31C-1325-4D85-A5F4-4CED7B263199}" destId="{B63D7572-833C-4F90-8547-06481E8140D6}" srcOrd="3" destOrd="0" presId="urn:microsoft.com/office/officeart/2005/8/layout/hProcess7"/>
    <dgm:cxn modelId="{7CBD5D9B-8F7B-475D-93C6-EA8C6713820F}" type="presParOf" srcId="{D9E2F31C-1325-4D85-A5F4-4CED7B263199}" destId="{118BEE5C-9493-4BE2-AE5D-D7B654D0D838}" srcOrd="4" destOrd="0" presId="urn:microsoft.com/office/officeart/2005/8/layout/hProcess7"/>
    <dgm:cxn modelId="{5C968097-6F88-4EA2-9705-A9E9BA27CAF9}" type="presParOf" srcId="{118BEE5C-9493-4BE2-AE5D-D7B654D0D838}" destId="{E31B2785-A662-4D4D-B9A9-258E7FC909F2}" srcOrd="0" destOrd="0" presId="urn:microsoft.com/office/officeart/2005/8/layout/hProcess7"/>
    <dgm:cxn modelId="{5CAE1D11-539D-4C03-9DC2-E1F715B43897}" type="presParOf" srcId="{118BEE5C-9493-4BE2-AE5D-D7B654D0D838}" destId="{5EA642DD-28F3-4C5E-8BB7-DCFA4551615D}" srcOrd="1" destOrd="0" presId="urn:microsoft.com/office/officeart/2005/8/layout/hProcess7"/>
    <dgm:cxn modelId="{B8EE1DF1-F691-4AD3-90E3-844117D698A4}" type="presParOf" srcId="{118BEE5C-9493-4BE2-AE5D-D7B654D0D838}" destId="{8C37E95F-3946-4584-A6F6-CCB439FD6AC6}" srcOrd="2" destOrd="0" presId="urn:microsoft.com/office/officeart/2005/8/layout/hProcess7"/>
    <dgm:cxn modelId="{B7E1C690-6EB2-451D-82B1-96E7F8E77DF4}" type="presParOf" srcId="{D9E2F31C-1325-4D85-A5F4-4CED7B263199}" destId="{AB717297-51B2-4270-8032-9C065AD4F030}" srcOrd="5" destOrd="0" presId="urn:microsoft.com/office/officeart/2005/8/layout/hProcess7"/>
    <dgm:cxn modelId="{3AC703B7-9B76-45BB-A551-1457C28A2570}" type="presParOf" srcId="{D9E2F31C-1325-4D85-A5F4-4CED7B263199}" destId="{F0A090F2-D32B-43FE-97EB-FD46E12F277C}" srcOrd="6" destOrd="0" presId="urn:microsoft.com/office/officeart/2005/8/layout/hProcess7"/>
    <dgm:cxn modelId="{67F0455F-3583-4D34-93DB-9DA8BE9384B6}" type="presParOf" srcId="{F0A090F2-D32B-43FE-97EB-FD46E12F277C}" destId="{64A80375-D10F-4742-81B3-DF3899B24C88}" srcOrd="0" destOrd="0" presId="urn:microsoft.com/office/officeart/2005/8/layout/hProcess7"/>
    <dgm:cxn modelId="{F75E3162-4994-4C5E-9768-766BBE3E5E96}" type="presParOf" srcId="{F0A090F2-D32B-43FE-97EB-FD46E12F277C}" destId="{F5FF766D-9984-4A4D-A5B8-550F7B58A795}" srcOrd="1" destOrd="0" presId="urn:microsoft.com/office/officeart/2005/8/layout/hProcess7"/>
    <dgm:cxn modelId="{E9B97335-82D3-4980-86DE-E89DD2642293}" type="presParOf" srcId="{F0A090F2-D32B-43FE-97EB-FD46E12F277C}" destId="{D6BF76B2-1D8C-4640-87F2-A5B315CBC5A5}" srcOrd="2" destOrd="0" presId="urn:microsoft.com/office/officeart/2005/8/layout/hProcess7"/>
    <dgm:cxn modelId="{43A5EC38-A62A-4650-8B71-4A94701CD9DD}" type="presParOf" srcId="{D9E2F31C-1325-4D85-A5F4-4CED7B263199}" destId="{9D64F069-0775-4AAD-A67B-071B12AD25AA}" srcOrd="7" destOrd="0" presId="urn:microsoft.com/office/officeart/2005/8/layout/hProcess7"/>
    <dgm:cxn modelId="{1DE84BAB-9513-48AC-A448-02E68D9B0BFF}" type="presParOf" srcId="{D9E2F31C-1325-4D85-A5F4-4CED7B263199}" destId="{36F77A2D-8787-46D3-B5BA-3DE677173537}" srcOrd="8" destOrd="0" presId="urn:microsoft.com/office/officeart/2005/8/layout/hProcess7"/>
    <dgm:cxn modelId="{2F1F7F55-3003-48E2-89D6-EBE5FAF4FDA6}" type="presParOf" srcId="{36F77A2D-8787-46D3-B5BA-3DE677173537}" destId="{2A5E4BA5-5630-4D27-9A6A-3AD7CDC67E87}" srcOrd="0" destOrd="0" presId="urn:microsoft.com/office/officeart/2005/8/layout/hProcess7"/>
    <dgm:cxn modelId="{40B10840-009E-4505-95C2-A7D8BD302291}" type="presParOf" srcId="{36F77A2D-8787-46D3-B5BA-3DE677173537}" destId="{B4519B66-2A72-4D0F-BA81-E7B873624359}" srcOrd="1" destOrd="0" presId="urn:microsoft.com/office/officeart/2005/8/layout/hProcess7"/>
    <dgm:cxn modelId="{4DABC019-D693-4394-B24F-9668EAA7F96B}" type="presParOf" srcId="{36F77A2D-8787-46D3-B5BA-3DE677173537}" destId="{AC3EB32C-7BD1-404B-8803-90360F3C594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B9C57-2584-4819-9C4C-6D4CECC7C027}">
      <dsp:nvSpPr>
        <dsp:cNvPr id="0" name=""/>
        <dsp:cNvSpPr/>
      </dsp:nvSpPr>
      <dsp:spPr>
        <a:xfrm>
          <a:off x="3248" y="526263"/>
          <a:ext cx="2723294" cy="3267953"/>
        </a:xfrm>
        <a:prstGeom prst="roundRect">
          <a:avLst/>
        </a:prstGeom>
        <a:solidFill>
          <a:schemeClr val="accent2">
            <a:lumMod val="40000"/>
            <a:lumOff val="60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kern="1200" dirty="0">
              <a:solidFill>
                <a:schemeClr val="accent4">
                  <a:lumMod val="50000"/>
                </a:schemeClr>
              </a:solidFill>
            </a:rPr>
            <a:t>Number of copies</a:t>
          </a:r>
        </a:p>
      </dsp:txBody>
      <dsp:txXfrm rot="16200000">
        <a:off x="-1037695" y="1620382"/>
        <a:ext cx="2626546" cy="491482"/>
      </dsp:txXfrm>
    </dsp:sp>
    <dsp:sp modelId="{7A279E5A-AEA1-4648-A35B-5625B7C61DB2}">
      <dsp:nvSpPr>
        <dsp:cNvPr id="0" name=""/>
        <dsp:cNvSpPr/>
      </dsp:nvSpPr>
      <dsp:spPr>
        <a:xfrm>
          <a:off x="547907" y="526263"/>
          <a:ext cx="2028854" cy="32679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kern="1200" dirty="0">
              <a:solidFill>
                <a:schemeClr val="bg1"/>
              </a:solidFill>
              <a:cs typeface="+mn-cs"/>
            </a:rPr>
            <a:t>312,510,500</a:t>
          </a:r>
          <a:endParaRPr lang="en-US" sz="4000" kern="1200" dirty="0"/>
        </a:p>
      </dsp:txBody>
      <dsp:txXfrm>
        <a:off x="547907" y="526263"/>
        <a:ext cx="2028854" cy="3267953"/>
      </dsp:txXfrm>
    </dsp:sp>
    <dsp:sp modelId="{E31B2785-A662-4D4D-B9A9-258E7FC909F2}">
      <dsp:nvSpPr>
        <dsp:cNvPr id="0" name=""/>
        <dsp:cNvSpPr/>
      </dsp:nvSpPr>
      <dsp:spPr>
        <a:xfrm>
          <a:off x="2821858" y="526263"/>
          <a:ext cx="2723294" cy="3267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kern="1200" dirty="0">
              <a:solidFill>
                <a:schemeClr val="tx2">
                  <a:lumMod val="95000"/>
                  <a:lumOff val="5000"/>
                </a:schemeClr>
              </a:solidFill>
            </a:rPr>
            <a:t>Number</a:t>
          </a:r>
          <a:r>
            <a:rPr lang="en-US" sz="2500" kern="1200" dirty="0"/>
            <a:t> </a:t>
          </a:r>
          <a:r>
            <a:rPr lang="en-US" sz="2500" kern="1200" dirty="0">
              <a:solidFill>
                <a:schemeClr val="tx2">
                  <a:lumMod val="95000"/>
                  <a:lumOff val="5000"/>
                </a:schemeClr>
              </a:solidFill>
            </a:rPr>
            <a:t>of titles</a:t>
          </a:r>
        </a:p>
      </dsp:txBody>
      <dsp:txXfrm rot="16200000">
        <a:off x="1754326" y="1593794"/>
        <a:ext cx="2679722" cy="544658"/>
      </dsp:txXfrm>
    </dsp:sp>
    <dsp:sp modelId="{071BE3CE-09A5-40B9-A1FB-31400D532A6A}">
      <dsp:nvSpPr>
        <dsp:cNvPr id="0" name=""/>
        <dsp:cNvSpPr/>
      </dsp:nvSpPr>
      <dsp:spPr>
        <a:xfrm rot="5400000">
          <a:off x="2595429" y="3122541"/>
          <a:ext cx="480090" cy="40849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37E95F-3946-4584-A6F6-CCB439FD6AC6}">
      <dsp:nvSpPr>
        <dsp:cNvPr id="0" name=""/>
        <dsp:cNvSpPr/>
      </dsp:nvSpPr>
      <dsp:spPr>
        <a:xfrm>
          <a:off x="3366517" y="526263"/>
          <a:ext cx="2028854" cy="32679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3444" rIns="0" bIns="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bg1"/>
              </a:solidFill>
              <a:cs typeface="+mn-cs"/>
            </a:rPr>
            <a:t>30,851 titles</a:t>
          </a:r>
          <a:endParaRPr lang="en-US" sz="3600" kern="1200" dirty="0"/>
        </a:p>
      </dsp:txBody>
      <dsp:txXfrm>
        <a:off x="3366517" y="526263"/>
        <a:ext cx="2028854" cy="3267953"/>
      </dsp:txXfrm>
    </dsp:sp>
    <dsp:sp modelId="{2A5E4BA5-5630-4D27-9A6A-3AD7CDC67E87}">
      <dsp:nvSpPr>
        <dsp:cNvPr id="0" name=""/>
        <dsp:cNvSpPr/>
      </dsp:nvSpPr>
      <dsp:spPr>
        <a:xfrm>
          <a:off x="5640468" y="526263"/>
          <a:ext cx="2781219" cy="3168346"/>
        </a:xfrm>
        <a:prstGeom prst="roundRect">
          <a:avLst/>
        </a:prstGeom>
        <a:solidFill>
          <a:schemeClr val="tx2">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kern="1200" dirty="0">
              <a:solidFill>
                <a:srgbClr val="FFFF00"/>
              </a:solidFill>
            </a:rPr>
            <a:t>Income</a:t>
          </a:r>
        </a:p>
      </dsp:txBody>
      <dsp:txXfrm rot="16200000">
        <a:off x="4619568" y="1547163"/>
        <a:ext cx="2598044" cy="556243"/>
      </dsp:txXfrm>
    </dsp:sp>
    <dsp:sp modelId="{F5FF766D-9984-4A4D-A5B8-550F7B58A795}">
      <dsp:nvSpPr>
        <dsp:cNvPr id="0" name=""/>
        <dsp:cNvSpPr/>
      </dsp:nvSpPr>
      <dsp:spPr>
        <a:xfrm rot="5400000">
          <a:off x="5414039" y="3122541"/>
          <a:ext cx="480090" cy="40849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3EB32C-7BD1-404B-8803-90360F3C594B}">
      <dsp:nvSpPr>
        <dsp:cNvPr id="0" name=""/>
        <dsp:cNvSpPr/>
      </dsp:nvSpPr>
      <dsp:spPr>
        <a:xfrm>
          <a:off x="6192512" y="526263"/>
          <a:ext cx="2072008" cy="31683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3444" rIns="0" bIns="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bg1"/>
              </a:solidFill>
              <a:cs typeface="+mn-cs"/>
            </a:rPr>
            <a:t>2,892.585 billions VND</a:t>
          </a:r>
          <a:endParaRPr lang="en-US" sz="3600" kern="1200" dirty="0"/>
        </a:p>
      </dsp:txBody>
      <dsp:txXfrm>
        <a:off x="6192512" y="526263"/>
        <a:ext cx="2072008" cy="31683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0.50885</cdr:x>
      <cdr:y>0.41141</cdr:y>
    </cdr:from>
    <cdr:to>
      <cdr:x>0.5945</cdr:x>
      <cdr:y>0.5</cdr:y>
    </cdr:to>
    <cdr:sp macro="" textlink="">
      <cdr:nvSpPr>
        <cdr:cNvPr id="4" name="TextBox 3"/>
        <cdr:cNvSpPr txBox="1"/>
      </cdr:nvSpPr>
      <cdr:spPr>
        <a:xfrm xmlns:a="http://schemas.openxmlformats.org/drawingml/2006/main">
          <a:off x="3101975" y="1671960"/>
          <a:ext cx="522089"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0.50885</cdr:x>
      <cdr:y>0.35825</cdr:y>
    </cdr:from>
    <cdr:to>
      <cdr:x>0.88981</cdr:x>
      <cdr:y>0.56426</cdr:y>
    </cdr:to>
    <cdr:sp macro="" textlink="">
      <cdr:nvSpPr>
        <cdr:cNvPr id="5" name="TextBox 4"/>
        <cdr:cNvSpPr txBox="1"/>
      </cdr:nvSpPr>
      <cdr:spPr>
        <a:xfrm xmlns:a="http://schemas.openxmlformats.org/drawingml/2006/main">
          <a:off x="3101975" y="1455936"/>
          <a:ext cx="2322289" cy="837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000" b="1" dirty="0">
              <a:solidFill>
                <a:schemeClr val="accent4">
                  <a:lumMod val="75000"/>
                </a:schemeClr>
              </a:solidFill>
            </a:rPr>
            <a:t>Facebook</a:t>
          </a:r>
        </a:p>
      </cdr:txBody>
    </cdr:sp>
  </cdr:relSizeAnchor>
  <cdr:relSizeAnchor xmlns:cdr="http://schemas.openxmlformats.org/drawingml/2006/chartDrawing">
    <cdr:from>
      <cdr:x>0.12201</cdr:x>
      <cdr:y>0.42913</cdr:y>
    </cdr:from>
    <cdr:to>
      <cdr:x>0.27201</cdr:x>
      <cdr:y>0.65413</cdr:y>
    </cdr:to>
    <cdr:sp macro="" textlink="">
      <cdr:nvSpPr>
        <cdr:cNvPr id="7" name="TextBox 6"/>
        <cdr:cNvSpPr txBox="1"/>
      </cdr:nvSpPr>
      <cdr:spPr>
        <a:xfrm xmlns:a="http://schemas.openxmlformats.org/drawingml/2006/main">
          <a:off x="743744" y="17439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0.12201</cdr:x>
      <cdr:y>0.46456</cdr:y>
    </cdr:from>
    <cdr:to>
      <cdr:x>0.27201</cdr:x>
      <cdr:y>0.68956</cdr:y>
    </cdr:to>
    <cdr:sp macro="" textlink="">
      <cdr:nvSpPr>
        <cdr:cNvPr id="9" name="TextBox 8"/>
        <cdr:cNvSpPr txBox="1"/>
      </cdr:nvSpPr>
      <cdr:spPr>
        <a:xfrm xmlns:a="http://schemas.openxmlformats.org/drawingml/2006/main" rot="20052118">
          <a:off x="743744" y="188798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err="1">
              <a:solidFill>
                <a:srgbClr val="FFFF00"/>
              </a:solidFill>
            </a:rPr>
            <a:t>Instagram</a:t>
          </a:r>
          <a:endParaRPr lang="en-US" sz="2000" dirty="0">
            <a:solidFill>
              <a:srgbClr val="FFFF00"/>
            </a:solidFill>
          </a:endParaRPr>
        </a:p>
      </cdr:txBody>
    </cdr:sp>
  </cdr:relSizeAnchor>
  <cdr:relSizeAnchor xmlns:cdr="http://schemas.openxmlformats.org/drawingml/2006/chartDrawing">
    <cdr:from>
      <cdr:x>0.19288</cdr:x>
      <cdr:y>0.2165</cdr:y>
    </cdr:from>
    <cdr:to>
      <cdr:x>0.34288</cdr:x>
      <cdr:y>0.51238</cdr:y>
    </cdr:to>
    <cdr:sp macro="" textlink="">
      <cdr:nvSpPr>
        <cdr:cNvPr id="10" name="TextBox 9"/>
        <cdr:cNvSpPr txBox="1"/>
      </cdr:nvSpPr>
      <cdr:spPr>
        <a:xfrm xmlns:a="http://schemas.openxmlformats.org/drawingml/2006/main">
          <a:off x="1175792" y="879872"/>
          <a:ext cx="914400"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0.15822</cdr:x>
      <cdr:y>0.18291</cdr:y>
    </cdr:from>
    <cdr:to>
      <cdr:x>0.3761</cdr:x>
      <cdr:y>0.45593</cdr:y>
    </cdr:to>
    <cdr:sp macro="" textlink="">
      <cdr:nvSpPr>
        <cdr:cNvPr id="11" name="TextBox 10"/>
        <cdr:cNvSpPr txBox="1"/>
      </cdr:nvSpPr>
      <cdr:spPr>
        <a:xfrm xmlns:a="http://schemas.openxmlformats.org/drawingml/2006/main" rot="1324574">
          <a:off x="964500" y="743361"/>
          <a:ext cx="1328231" cy="11095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500" dirty="0" err="1">
              <a:solidFill>
                <a:schemeClr val="accent4"/>
              </a:solidFill>
            </a:rPr>
            <a:t>Youtube</a:t>
          </a:r>
          <a:endParaRPr lang="en-US" sz="1500" dirty="0">
            <a:solidFill>
              <a:schemeClr val="accent4"/>
            </a:solidFill>
          </a:endParaRPr>
        </a:p>
      </cdr:txBody>
    </cdr:sp>
  </cdr:relSizeAnchor>
  <cdr:relSizeAnchor xmlns:cdr="http://schemas.openxmlformats.org/drawingml/2006/chartDrawing">
    <cdr:from>
      <cdr:x>0.33463</cdr:x>
      <cdr:y>0.18107</cdr:y>
    </cdr:from>
    <cdr:to>
      <cdr:x>0.48463</cdr:x>
      <cdr:y>0.40607</cdr:y>
    </cdr:to>
    <cdr:sp macro="" textlink="">
      <cdr:nvSpPr>
        <cdr:cNvPr id="12" name="TextBox 11"/>
        <cdr:cNvSpPr txBox="1"/>
      </cdr:nvSpPr>
      <cdr:spPr>
        <a:xfrm xmlns:a="http://schemas.openxmlformats.org/drawingml/2006/main">
          <a:off x="2039888" y="7358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0.36765</cdr:x>
      <cdr:y>0.11327</cdr:y>
    </cdr:from>
    <cdr:to>
      <cdr:x>0.40876</cdr:x>
      <cdr:y>0.42494</cdr:y>
    </cdr:to>
    <cdr:sp macro="" textlink="">
      <cdr:nvSpPr>
        <cdr:cNvPr id="13" name="TextBox 12"/>
        <cdr:cNvSpPr txBox="1"/>
      </cdr:nvSpPr>
      <cdr:spPr>
        <a:xfrm xmlns:a="http://schemas.openxmlformats.org/drawingml/2006/main" rot="2931753">
          <a:off x="1733201" y="968350"/>
          <a:ext cx="1266612" cy="2505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bg1"/>
              </a:solidFill>
            </a:rPr>
            <a:t>Google+</a:t>
          </a:r>
        </a:p>
      </cdr:txBody>
    </cdr:sp>
  </cdr:relSizeAnchor>
  <cdr:relSizeAnchor xmlns:cdr="http://schemas.openxmlformats.org/drawingml/2006/chartDrawing">
    <cdr:from>
      <cdr:x>0.43189</cdr:x>
      <cdr:y>0.09475</cdr:y>
    </cdr:from>
    <cdr:to>
      <cdr:x>0.49508</cdr:x>
      <cdr:y>0.40743</cdr:y>
    </cdr:to>
    <cdr:sp macro="" textlink="">
      <cdr:nvSpPr>
        <cdr:cNvPr id="14" name="TextBox 13"/>
        <cdr:cNvSpPr txBox="1"/>
      </cdr:nvSpPr>
      <cdr:spPr>
        <a:xfrm xmlns:a="http://schemas.openxmlformats.org/drawingml/2006/main" rot="3126107">
          <a:off x="2190039" y="827861"/>
          <a:ext cx="1270744" cy="3851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500" dirty="0">
              <a:solidFill>
                <a:schemeClr val="bg1"/>
              </a:solidFill>
            </a:rPr>
            <a:t>Google+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B605C7-2E2A-4BE4-B9AA-1FF2F4B6721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DF2431B5-D067-4270-8FB1-00297993043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fld id="{2CDE044C-74A8-4A4F-BCA1-93F2A4FC58E7}" type="datetimeFigureOut">
              <a:rPr lang="en-US"/>
              <a:pPr>
                <a:defRPr/>
              </a:pPr>
              <a:t>10/27/2020</a:t>
            </a:fld>
            <a:endParaRPr lang="en-US"/>
          </a:p>
        </p:txBody>
      </p:sp>
      <p:sp>
        <p:nvSpPr>
          <p:cNvPr id="4" name="Slide Image Placeholder 3">
            <a:extLst>
              <a:ext uri="{FF2B5EF4-FFF2-40B4-BE49-F238E27FC236}">
                <a16:creationId xmlns:a16="http://schemas.microsoft.com/office/drawing/2014/main" id="{8F5D537D-9D92-4606-8A74-ED79F1882AA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DC37771-B788-41CE-A0A4-7C3F291120E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770ABF2-57D3-4C26-A792-27D1E605DE8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6E185045-2DDA-46F0-B9EF-5737822EFCB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7C541076-F52B-49B5-BE37-1FD7050FBF5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5C777EB-83A2-4B54-8DEA-7687F6F302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F85D5E8-A56F-4954-B06C-4E248F523B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 am so glad to be here to learn and to share experiences around topic “the adventure of editors leaving to find readers in social network era”</a:t>
            </a:r>
          </a:p>
        </p:txBody>
      </p:sp>
      <p:sp>
        <p:nvSpPr>
          <p:cNvPr id="24580" name="Slide Number Placeholder 3">
            <a:extLst>
              <a:ext uri="{FF2B5EF4-FFF2-40B4-BE49-F238E27FC236}">
                <a16:creationId xmlns:a16="http://schemas.microsoft.com/office/drawing/2014/main" id="{B4F732CF-0858-471F-B58A-B411C25AC19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72FAB4-CA85-419A-81AC-880707E7DCD4}"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198E78C-6468-4C43-A026-D1381CE38E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EB9E163-ECBF-4989-A0F7-7FA22710DC3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Arial" pitchFamily="34" charset="0"/>
              <a:buChar char="•"/>
              <a:defRPr/>
            </a:pPr>
            <a:r>
              <a:rPr lang="en-US" dirty="0"/>
              <a:t>There is some data of Vietnam publishing industry in 2017</a:t>
            </a:r>
            <a:endParaRPr lang="en-US" dirty="0">
              <a:solidFill>
                <a:schemeClr val="bg1"/>
              </a:solidFill>
            </a:endParaRPr>
          </a:p>
          <a:p>
            <a:pPr marL="285750" indent="-285750">
              <a:buFont typeface="Arial" pitchFamily="34" charset="0"/>
              <a:buChar char="•"/>
              <a:defRPr/>
            </a:pPr>
            <a:endParaRPr lang="en-US" dirty="0">
              <a:solidFill>
                <a:schemeClr val="bg1"/>
              </a:solidFill>
            </a:endParaRPr>
          </a:p>
          <a:p>
            <a:pPr>
              <a:defRPr/>
            </a:pPr>
            <a:endParaRPr lang="en-US" dirty="0"/>
          </a:p>
        </p:txBody>
      </p:sp>
      <p:sp>
        <p:nvSpPr>
          <p:cNvPr id="4" name="Slide Number Placeholder 3">
            <a:extLst>
              <a:ext uri="{FF2B5EF4-FFF2-40B4-BE49-F238E27FC236}">
                <a16:creationId xmlns:a16="http://schemas.microsoft.com/office/drawing/2014/main" id="{63C3CEC2-7FE9-48B7-B526-FC5F57661F3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4E9C80-046D-4715-9B57-F497D8ACB981}"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AA8FFC6-6EB2-4BBC-8731-39AA1ADF05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7DECAD47-E1D0-4B54-8578-8247E0DFCC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ko-KR"/>
          </a:p>
        </p:txBody>
      </p:sp>
      <p:sp>
        <p:nvSpPr>
          <p:cNvPr id="4" name="Slide Number Placeholder 3">
            <a:extLst>
              <a:ext uri="{FF2B5EF4-FFF2-40B4-BE49-F238E27FC236}">
                <a16:creationId xmlns:a16="http://schemas.microsoft.com/office/drawing/2014/main" id="{1521BB5C-E273-4FF5-8D8E-0B5EB03C695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D65869-152E-4E59-AA39-A35C82CF0C5A}"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FE1E06E-3A53-4E87-B135-A9DE11A9B0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8CD0E84-7FB8-4B82-899F-D2E0769F17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ea typeface="굴림" panose="020B0600000101010101" pitchFamily="50" charset="-127"/>
              </a:rPr>
              <a:t>In recent years, there are more and more publishing companies use social network to expand the net of readers.</a:t>
            </a:r>
          </a:p>
        </p:txBody>
      </p:sp>
      <p:sp>
        <p:nvSpPr>
          <p:cNvPr id="4" name="Slide Number Placeholder 3">
            <a:extLst>
              <a:ext uri="{FF2B5EF4-FFF2-40B4-BE49-F238E27FC236}">
                <a16:creationId xmlns:a16="http://schemas.microsoft.com/office/drawing/2014/main" id="{B34BE106-3971-4977-B326-DC37CB3084A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4E29AB-972B-41CB-9C0A-6FADEFAF2A36}"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6C9066E-9B9C-43CF-8992-5C6BA353D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59DD80C-94C2-42E0-AE70-9936FB02E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ea typeface="굴림" panose="020B0600000101010101" pitchFamily="50" charset="-127"/>
              </a:rPr>
              <a:t>In which, facebook is the most popular. Almost publishing units have fanpage and facebook account</a:t>
            </a:r>
          </a:p>
          <a:p>
            <a:endParaRPr lang="en-US" altLang="ko-KR">
              <a:ea typeface="굴림" panose="020B0600000101010101" pitchFamily="50" charset="-127"/>
            </a:endParaRPr>
          </a:p>
        </p:txBody>
      </p:sp>
      <p:sp>
        <p:nvSpPr>
          <p:cNvPr id="4" name="Slide Number Placeholder 3">
            <a:extLst>
              <a:ext uri="{FF2B5EF4-FFF2-40B4-BE49-F238E27FC236}">
                <a16:creationId xmlns:a16="http://schemas.microsoft.com/office/drawing/2014/main" id="{FAC6C741-FA4F-4388-BDAF-B97E5B9768C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010A13-641E-42B0-9F88-BF2706EFF6A6}"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3AC78BF-0494-4430-BC46-94F9C17456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551E4E4-46F7-4215-985B-CA50695547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Next, I will talk about our experiences in using social network, at same time, i also want to open the think of how to use it more effectively</a:t>
            </a:r>
          </a:p>
        </p:txBody>
      </p:sp>
      <p:sp>
        <p:nvSpPr>
          <p:cNvPr id="30724" name="Slide Number Placeholder 3">
            <a:extLst>
              <a:ext uri="{FF2B5EF4-FFF2-40B4-BE49-F238E27FC236}">
                <a16:creationId xmlns:a16="http://schemas.microsoft.com/office/drawing/2014/main" id="{9F7CECD1-051F-4800-962F-74CEE81CFFA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1F3181-2DB3-4EA7-BE4E-0F81FEC75F85}"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04C8555-1093-4893-9C2A-94B48CBEDA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47DC869-B8EB-4D34-95DD-9DA01C6417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r>
              <a:rPr lang="en-US" altLang="ko-KR">
                <a:ea typeface="굴림" panose="020B0600000101010101" pitchFamily="50" charset="-127"/>
              </a:rPr>
              <a:t>Firstly, there are some activities to develop Omega Group:</a:t>
            </a:r>
          </a:p>
          <a:p>
            <a:r>
              <a:rPr lang="en-US" altLang="ko-KR">
                <a:ea typeface="굴림" panose="020B0600000101010101" pitchFamily="50" charset="-127"/>
              </a:rPr>
              <a:t>Holding a daily discussion about the books in fields of science, history, philosophy…</a:t>
            </a:r>
          </a:p>
          <a:p>
            <a:r>
              <a:rPr lang="en-US" altLang="ko-KR">
                <a:ea typeface="굴림" panose="020B0600000101010101" pitchFamily="50" charset="-127"/>
              </a:rPr>
              <a:t>Holding a monthly mini game about books with the hashtags hints.</a:t>
            </a:r>
          </a:p>
          <a:p>
            <a:r>
              <a:rPr lang="en-US" altLang="ko-KR">
                <a:ea typeface="굴림" panose="020B0600000101010101" pitchFamily="50" charset="-127"/>
              </a:rPr>
              <a:t> Recruiting translators</a:t>
            </a:r>
          </a:p>
          <a:p>
            <a:r>
              <a:rPr lang="en-US" altLang="ko-KR">
                <a:ea typeface="굴림" panose="020B0600000101010101" pitchFamily="50" charset="-127"/>
              </a:rPr>
              <a:t> Introducing some good/new books</a:t>
            </a:r>
          </a:p>
          <a:p>
            <a:r>
              <a:rPr lang="en-US" altLang="ko-KR">
                <a:ea typeface="굴림" panose="020B0600000101010101" pitchFamily="50" charset="-127"/>
              </a:rPr>
              <a:t> Sharing information relating to books or political, cultural, scientific and social issues</a:t>
            </a:r>
          </a:p>
          <a:p>
            <a:r>
              <a:rPr lang="en-US" altLang="ko-KR">
                <a:ea typeface="굴림" panose="020B0600000101010101" pitchFamily="50" charset="-127"/>
              </a:rPr>
              <a:t>Holding “mini book club meetings” during the course of the month, in which the book’ authors/translators answer questions from readers</a:t>
            </a:r>
          </a:p>
          <a:p>
            <a:r>
              <a:rPr lang="en-US" altLang="ko-KR">
                <a:ea typeface="굴림" panose="020B0600000101010101" pitchFamily="50" charset="-127"/>
              </a:rPr>
              <a:t>In fact, for now, Omega Group is the most effective site in reaching readers and marketing products of us</a:t>
            </a:r>
          </a:p>
          <a:p>
            <a:endParaRPr lang="en-US" altLang="ko-KR">
              <a:ea typeface="굴림" panose="020B0600000101010101" pitchFamily="50" charset="-127"/>
            </a:endParaRPr>
          </a:p>
          <a:p>
            <a:endParaRPr lang="en-US" altLang="ko-KR">
              <a:ea typeface="굴림" panose="020B0600000101010101" pitchFamily="50" charset="-127"/>
            </a:endParaRPr>
          </a:p>
          <a:p>
            <a:endParaRPr lang="en-US" altLang="ko-KR">
              <a:ea typeface="굴림" panose="020B0600000101010101" pitchFamily="50" charset="-127"/>
            </a:endParaRPr>
          </a:p>
        </p:txBody>
      </p:sp>
      <p:sp>
        <p:nvSpPr>
          <p:cNvPr id="31748" name="Slide Number Placeholder 3">
            <a:extLst>
              <a:ext uri="{FF2B5EF4-FFF2-40B4-BE49-F238E27FC236}">
                <a16:creationId xmlns:a16="http://schemas.microsoft.com/office/drawing/2014/main" id="{0F6186A7-4F14-46E5-A08E-9022A9C0E01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0559C5-4444-47E9-940B-B1F704E2330E}"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D1C0CA7-52C2-47C1-98C3-85916494E6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F3E2600-9CD4-4840-ABDD-58E580CBC1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ea typeface="굴림" panose="020B0600000101010101" pitchFamily="50" charset="-127"/>
              </a:rPr>
              <a:t>Introduce upcoming books</a:t>
            </a:r>
          </a:p>
        </p:txBody>
      </p:sp>
      <p:sp>
        <p:nvSpPr>
          <p:cNvPr id="31748" name="Slide Number Placeholder 3">
            <a:extLst>
              <a:ext uri="{FF2B5EF4-FFF2-40B4-BE49-F238E27FC236}">
                <a16:creationId xmlns:a16="http://schemas.microsoft.com/office/drawing/2014/main" id="{2FF81EC0-B93E-40ED-A2D4-D5EA5245E7B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FA5B2C-17DB-431D-A05C-D9F0AF13BCE5}"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7572556-4CB0-465B-8FCD-B5588DE45A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1E6A778-5593-471B-9519-DA08182AF1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ko-KR"/>
          </a:p>
        </p:txBody>
      </p:sp>
      <p:sp>
        <p:nvSpPr>
          <p:cNvPr id="31748" name="Slide Number Placeholder 3">
            <a:extLst>
              <a:ext uri="{FF2B5EF4-FFF2-40B4-BE49-F238E27FC236}">
                <a16:creationId xmlns:a16="http://schemas.microsoft.com/office/drawing/2014/main" id="{521E7646-DAF1-49DD-AA61-E6F79177EE6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DFBE61-08D7-45D1-A82E-60F5CF17E531}"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18498F7-4D21-4FBE-A95A-8A1C734978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AC4388E2-9F47-4748-ACAF-F3DBE9AEB4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ko-KR"/>
          </a:p>
        </p:txBody>
      </p:sp>
      <p:sp>
        <p:nvSpPr>
          <p:cNvPr id="31748" name="Slide Number Placeholder 3">
            <a:extLst>
              <a:ext uri="{FF2B5EF4-FFF2-40B4-BE49-F238E27FC236}">
                <a16:creationId xmlns:a16="http://schemas.microsoft.com/office/drawing/2014/main" id="{D71D287A-14AA-45B0-B7AC-C0FDAECECD4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803B36-C847-4EA9-B206-CCF87C283F79}"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25594AB-98E8-4F30-824E-8AF5FFF82C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848A0C2-C9B7-408F-B786-C1E12E9FDF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Secondly, there are basic activities on facebook fanpage</a:t>
            </a:r>
          </a:p>
        </p:txBody>
      </p:sp>
      <p:sp>
        <p:nvSpPr>
          <p:cNvPr id="32772" name="Slide Number Placeholder 3">
            <a:extLst>
              <a:ext uri="{FF2B5EF4-FFF2-40B4-BE49-F238E27FC236}">
                <a16:creationId xmlns:a16="http://schemas.microsoft.com/office/drawing/2014/main" id="{63667661-07D3-4EDE-B698-734CD20C452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3D1929-06C1-466C-A9B0-0234E15FD8E1}"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8FCA166-5AC4-4810-8CE0-E0CE10BC3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2E1CB50-5EC8-4A77-B327-4C86A38BD6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 </a:t>
            </a:r>
            <a:r>
              <a:rPr lang="en-US" altLang="ko-KR">
                <a:ea typeface="굴림" panose="020B0600000101010101" pitchFamily="50" charset="-127"/>
              </a:rPr>
              <a:t>have 10 years of experience in the publishing sector</a:t>
            </a:r>
            <a:endParaRPr lang="en-US" altLang="en-US"/>
          </a:p>
          <a:p>
            <a:r>
              <a:rPr lang="en-US" altLang="en-US"/>
              <a:t>I have been working at Omega Books JSC since September 2016. </a:t>
            </a:r>
          </a:p>
          <a:p>
            <a:r>
              <a:rPr lang="en-US" altLang="en-US"/>
              <a:t>My current job includes coordinating the workflow of Editorial Division, building the network of translators and writers, constantly communicating with them and managing the relationship between translators, writers and publishers.</a:t>
            </a:r>
          </a:p>
          <a:p>
            <a:endParaRPr lang="en-US" altLang="en-US"/>
          </a:p>
        </p:txBody>
      </p:sp>
      <p:sp>
        <p:nvSpPr>
          <p:cNvPr id="25604" name="Slide Number Placeholder 3">
            <a:extLst>
              <a:ext uri="{FF2B5EF4-FFF2-40B4-BE49-F238E27FC236}">
                <a16:creationId xmlns:a16="http://schemas.microsoft.com/office/drawing/2014/main" id="{DB0B2B5B-5AC3-4682-94BE-ECE7C3FDD72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0FE798-0B05-4ED5-9A5C-3EAF383A095A}"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DF7CFBD-1A84-4BD3-B0E3-7697A384FE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2E372CA-03A0-451D-B01C-CB13CB2E44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Thirdly, about facebook ads</a:t>
            </a:r>
          </a:p>
        </p:txBody>
      </p:sp>
      <p:sp>
        <p:nvSpPr>
          <p:cNvPr id="33796" name="Slide Number Placeholder 3">
            <a:extLst>
              <a:ext uri="{FF2B5EF4-FFF2-40B4-BE49-F238E27FC236}">
                <a16:creationId xmlns:a16="http://schemas.microsoft.com/office/drawing/2014/main" id="{0D2B461D-5A9A-4D34-970E-21442889AA7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C6947D-E75C-4F88-B626-D5C647D86599}"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EF9296B-2F31-4A85-AA88-946578C388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950091A-2FC3-40E1-8FED-F133448B4E9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None/>
              <a:defRPr/>
            </a:pPr>
            <a:r>
              <a:rPr lang="en-US" dirty="0">
                <a:solidFill>
                  <a:schemeClr val="accent6"/>
                </a:solidFill>
              </a:rPr>
              <a:t>Facebook advertising</a:t>
            </a:r>
          </a:p>
          <a:p>
            <a:pPr>
              <a:buFont typeface="Wingdings" pitchFamily="2" charset="2"/>
              <a:buChar char="§"/>
              <a:defRPr/>
            </a:pPr>
            <a:r>
              <a:rPr lang="en-US" dirty="0">
                <a:solidFill>
                  <a:schemeClr val="accent6"/>
                </a:solidFill>
              </a:rPr>
              <a:t>Make Ads Specific: When creating the text for ad, make sure that you keep it as specific as possible and clearly targeted to a particular demographic.</a:t>
            </a:r>
          </a:p>
          <a:p>
            <a:pPr>
              <a:buFont typeface="Wingdings" pitchFamily="2" charset="2"/>
              <a:buChar char="§"/>
              <a:defRPr/>
            </a:pPr>
            <a:r>
              <a:rPr lang="en-US" dirty="0">
                <a:solidFill>
                  <a:schemeClr val="accent6"/>
                </a:solidFill>
              </a:rPr>
              <a:t>Asking questions in your Facebook ads is one way to get people involved.</a:t>
            </a:r>
          </a:p>
          <a:p>
            <a:pPr>
              <a:buFont typeface="Wingdings" pitchFamily="2" charset="2"/>
              <a:buChar char="§"/>
              <a:defRPr/>
            </a:pPr>
            <a:r>
              <a:rPr lang="en-US" dirty="0">
                <a:solidFill>
                  <a:schemeClr val="accent6"/>
                </a:solidFill>
              </a:rPr>
              <a:t>Growing Email List: Email is the most direct and effective way to communicate with readers. Once you have got your own list, you will not depend on the quirks, updates, and changes in popularity of any social network.</a:t>
            </a:r>
          </a:p>
          <a:p>
            <a:pPr eaLnBrk="1" hangingPunct="1">
              <a:spcBef>
                <a:spcPct val="0"/>
              </a:spcBef>
              <a:defRPr/>
            </a:pPr>
            <a:endParaRPr lang="en-US" altLang="en-US" dirty="0"/>
          </a:p>
        </p:txBody>
      </p:sp>
      <p:sp>
        <p:nvSpPr>
          <p:cNvPr id="34820" name="Slide Number Placeholder 3">
            <a:extLst>
              <a:ext uri="{FF2B5EF4-FFF2-40B4-BE49-F238E27FC236}">
                <a16:creationId xmlns:a16="http://schemas.microsoft.com/office/drawing/2014/main" id="{C8A260F8-F7ED-4F35-9538-609E7ACDDE9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E456BC-D8DD-43E4-A672-DBFFC68CB45D}"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8657028-D696-44DF-AA98-BD5868F8C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723B28-ECF6-49FD-9817-F5283882B115}"/>
              </a:ext>
            </a:extLst>
          </p:cNvPr>
          <p:cNvSpPr>
            <a:spLocks noGrp="1"/>
          </p:cNvSpPr>
          <p:nvPr>
            <p:ph type="body" idx="1"/>
          </p:nvPr>
        </p:nvSpPr>
        <p:spPr/>
        <p:txBody>
          <a:bodyPr/>
          <a:lstStyle/>
          <a:p>
            <a:pPr>
              <a:buFont typeface="Wingdings" pitchFamily="2" charset="2"/>
              <a:buChar char="§"/>
              <a:defRPr/>
            </a:pPr>
            <a:r>
              <a:rPr lang="en-US" altLang="en-US" dirty="0">
                <a:solidFill>
                  <a:schemeClr val="accent4">
                    <a:lumMod val="50000"/>
                  </a:schemeClr>
                </a:solidFill>
              </a:rPr>
              <a:t>With Facebook Ads, you can easily target and reach a large number of potential readers. And you do not have to spend too much money: You can set a daily budget to work.</a:t>
            </a:r>
          </a:p>
          <a:p>
            <a:pPr>
              <a:buFont typeface="Wingdings" pitchFamily="2" charset="2"/>
              <a:buChar char="§"/>
              <a:defRPr/>
            </a:pPr>
            <a:r>
              <a:rPr lang="en-US" altLang="en-US" dirty="0">
                <a:solidFill>
                  <a:schemeClr val="accent4">
                    <a:lumMod val="50000"/>
                  </a:schemeClr>
                </a:solidFill>
              </a:rPr>
              <a:t>You need to define your target readers, grab their attention with an attractive offer that will attracts them to your email list.</a:t>
            </a:r>
          </a:p>
          <a:p>
            <a:pPr>
              <a:buFont typeface="Wingdings" pitchFamily="2" charset="2"/>
              <a:buNone/>
              <a:defRPr/>
            </a:pPr>
            <a:r>
              <a:rPr lang="en-US" altLang="en-US" dirty="0">
                <a:solidFill>
                  <a:schemeClr val="accent4">
                    <a:lumMod val="50000"/>
                  </a:schemeClr>
                </a:solidFill>
              </a:rPr>
              <a:t>Such as a free chapter of a new book, a free copy of one of your books, a collection of your past writings, or any freebie that will lead them to your mailing list.</a:t>
            </a:r>
          </a:p>
          <a:p>
            <a:pPr>
              <a:defRPr/>
            </a:pPr>
            <a:endParaRPr lang="en-US" dirty="0"/>
          </a:p>
        </p:txBody>
      </p:sp>
      <p:sp>
        <p:nvSpPr>
          <p:cNvPr id="35844" name="Slide Number Placeholder 3">
            <a:extLst>
              <a:ext uri="{FF2B5EF4-FFF2-40B4-BE49-F238E27FC236}">
                <a16:creationId xmlns:a16="http://schemas.microsoft.com/office/drawing/2014/main" id="{5E7173FE-D232-4509-AB62-9972CEB0E68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ED072B-5D2A-4C62-9F28-9F516A8FBA46}"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E412EF0-EF30-4B8D-B019-E0B1643DD6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59196FF-5361-4001-B4CD-630715E610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ea typeface="굴림" panose="020B0600000101010101" pitchFamily="50" charset="-127"/>
              </a:rPr>
              <a:t>This is image of a landing page</a:t>
            </a:r>
          </a:p>
        </p:txBody>
      </p:sp>
      <p:sp>
        <p:nvSpPr>
          <p:cNvPr id="35844" name="Slide Number Placeholder 3">
            <a:extLst>
              <a:ext uri="{FF2B5EF4-FFF2-40B4-BE49-F238E27FC236}">
                <a16:creationId xmlns:a16="http://schemas.microsoft.com/office/drawing/2014/main" id="{0F6B5181-A60F-452C-BC53-3CFFD6081E5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85B7BD-741C-4FA5-84A7-600F4C2347D1}"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07068D5-695C-43AB-B524-3DA462D3E0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CA70BB2-4B9A-4965-8085-3B4F52FD1A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ea typeface="굴림" panose="020B0600000101010101" pitchFamily="50" charset="-127"/>
              </a:rPr>
              <a:t>We can use youtube to introduce books, create book summaries</a:t>
            </a:r>
          </a:p>
        </p:txBody>
      </p:sp>
      <p:sp>
        <p:nvSpPr>
          <p:cNvPr id="4" name="Slide Number Placeholder 3">
            <a:extLst>
              <a:ext uri="{FF2B5EF4-FFF2-40B4-BE49-F238E27FC236}">
                <a16:creationId xmlns:a16="http://schemas.microsoft.com/office/drawing/2014/main" id="{64025BC5-E5AE-4EE8-B110-6F129439F1F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F2A0C1-DE0E-4966-B55D-4E21013C89D4}"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26B4C03-FA9E-45EA-A874-7DF83D00A9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612F20D-5481-4E18-9E0C-ED5647697B0B}"/>
              </a:ext>
            </a:extLst>
          </p:cNvPr>
          <p:cNvSpPr>
            <a:spLocks noGrp="1"/>
          </p:cNvSpPr>
          <p:nvPr>
            <p:ph type="body" idx="1"/>
          </p:nvPr>
        </p:nvSpPr>
        <p:spPr/>
        <p:txBody>
          <a:bodyPr/>
          <a:lstStyle/>
          <a:p>
            <a:pPr eaLnBrk="1" hangingPunct="1">
              <a:lnSpc>
                <a:spcPct val="150000"/>
              </a:lnSpc>
              <a:buClr>
                <a:schemeClr val="hlink"/>
              </a:buClr>
              <a:defRPr/>
            </a:pPr>
            <a:r>
              <a:rPr lang="en-US" dirty="0">
                <a:solidFill>
                  <a:schemeClr val="accent6">
                    <a:lumMod val="75000"/>
                  </a:schemeClr>
                </a:solidFill>
              </a:rPr>
              <a:t>The idea is to create a technology platform that connects the editors to the readers, and makes the readers involve in the publishing process. Readers can become translators, editors, etc. </a:t>
            </a:r>
          </a:p>
          <a:p>
            <a:pPr eaLnBrk="1" hangingPunct="1">
              <a:lnSpc>
                <a:spcPct val="150000"/>
              </a:lnSpc>
              <a:buClr>
                <a:schemeClr val="hlink"/>
              </a:buClr>
              <a:buFont typeface="Wingdings" pitchFamily="2" charset="2"/>
              <a:buChar char="Ø"/>
              <a:defRPr/>
            </a:pPr>
            <a:r>
              <a:rPr lang="en-US" dirty="0">
                <a:solidFill>
                  <a:schemeClr val="accent6">
                    <a:lumMod val="75000"/>
                  </a:schemeClr>
                </a:solidFill>
              </a:rPr>
              <a:t>Publishers’ benefit: platform can help expanding the net of readers and collaborators</a:t>
            </a:r>
          </a:p>
          <a:p>
            <a:pPr eaLnBrk="1" hangingPunct="1">
              <a:lnSpc>
                <a:spcPct val="150000"/>
              </a:lnSpc>
              <a:buClr>
                <a:schemeClr val="hlink"/>
              </a:buClr>
              <a:buFont typeface="Wingdings" pitchFamily="2" charset="2"/>
              <a:buChar char="Ø"/>
              <a:defRPr/>
            </a:pPr>
            <a:r>
              <a:rPr lang="en-US" dirty="0">
                <a:solidFill>
                  <a:schemeClr val="accent6">
                    <a:lumMod val="75000"/>
                  </a:schemeClr>
                </a:solidFill>
              </a:rPr>
              <a:t>Readers’ benefit: platform can help finding the books they need/love. It also provides them opportunities to find a job.</a:t>
            </a:r>
          </a:p>
          <a:p>
            <a:pPr eaLnBrk="1" hangingPunct="1">
              <a:lnSpc>
                <a:spcPct val="150000"/>
              </a:lnSpc>
              <a:buClr>
                <a:schemeClr val="hlink"/>
              </a:buClr>
              <a:buFont typeface="Wingdings" pitchFamily="2" charset="2"/>
              <a:buChar char="Ø"/>
              <a:defRPr/>
            </a:pPr>
            <a:r>
              <a:rPr lang="en-US" dirty="0">
                <a:solidFill>
                  <a:schemeClr val="accent6">
                    <a:lumMod val="75000"/>
                  </a:schemeClr>
                </a:solidFill>
              </a:rPr>
              <a:t>It is an opportunity for readers to experience the work of a publisher</a:t>
            </a:r>
          </a:p>
          <a:p>
            <a:pPr eaLnBrk="1" hangingPunct="1">
              <a:lnSpc>
                <a:spcPct val="150000"/>
              </a:lnSpc>
              <a:buClr>
                <a:schemeClr val="hlink"/>
              </a:buClr>
              <a:buFont typeface="Wingdings" pitchFamily="2" charset="2"/>
              <a:buNone/>
              <a:defRPr/>
            </a:pPr>
            <a:endParaRPr lang="en-US" dirty="0">
              <a:solidFill>
                <a:schemeClr val="accent6">
                  <a:lumMod val="75000"/>
                </a:schemeClr>
              </a:solidFill>
            </a:endParaRPr>
          </a:p>
          <a:p>
            <a:pPr eaLnBrk="1" hangingPunct="1">
              <a:lnSpc>
                <a:spcPct val="150000"/>
              </a:lnSpc>
              <a:buClr>
                <a:schemeClr val="hlink"/>
              </a:buClr>
              <a:buFont typeface="Wingdings" pitchFamily="2" charset="2"/>
              <a:buNone/>
              <a:defRPr/>
            </a:pPr>
            <a:r>
              <a:rPr lang="en-US" dirty="0">
                <a:solidFill>
                  <a:schemeClr val="accent6">
                    <a:lumMod val="75000"/>
                  </a:schemeClr>
                </a:solidFill>
              </a:rPr>
              <a:t>We are planning to build a </a:t>
            </a:r>
            <a:r>
              <a:rPr lang="en-US" dirty="0" err="1">
                <a:solidFill>
                  <a:schemeClr val="accent6">
                    <a:lumMod val="75000"/>
                  </a:schemeClr>
                </a:solidFill>
              </a:rPr>
              <a:t>plattform</a:t>
            </a:r>
            <a:r>
              <a:rPr lang="en-US" dirty="0">
                <a:solidFill>
                  <a:schemeClr val="accent6">
                    <a:lumMod val="75000"/>
                  </a:schemeClr>
                </a:solidFill>
              </a:rPr>
              <a:t> like that. Hope this idea useful for you.</a:t>
            </a:r>
          </a:p>
          <a:p>
            <a:pPr eaLnBrk="1" hangingPunct="1">
              <a:lnSpc>
                <a:spcPct val="150000"/>
              </a:lnSpc>
              <a:buClr>
                <a:schemeClr val="hlink"/>
              </a:buClr>
              <a:buFont typeface="Wingdings" pitchFamily="2" charset="2"/>
              <a:buChar char="Ø"/>
              <a:defRPr/>
            </a:pPr>
            <a:endParaRPr lang="en-US" sz="1100" dirty="0">
              <a:solidFill>
                <a:srgbClr val="005828"/>
              </a:solidFill>
            </a:endParaRPr>
          </a:p>
          <a:p>
            <a:pPr>
              <a:defRPr/>
            </a:pPr>
            <a:endParaRPr lang="en-US" dirty="0"/>
          </a:p>
        </p:txBody>
      </p:sp>
      <p:sp>
        <p:nvSpPr>
          <p:cNvPr id="36868" name="Slide Number Placeholder 3">
            <a:extLst>
              <a:ext uri="{FF2B5EF4-FFF2-40B4-BE49-F238E27FC236}">
                <a16:creationId xmlns:a16="http://schemas.microsoft.com/office/drawing/2014/main" id="{522BC603-AC04-4A57-B9C7-3907707806D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7B9589-134A-4FE5-A057-A21EBD85043B}"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D4A7262-2938-4452-BCAE-9CA3AFCEEA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B4417590-365F-4C1C-B6C5-DB5289CDF5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ko-KR"/>
          </a:p>
        </p:txBody>
      </p:sp>
      <p:sp>
        <p:nvSpPr>
          <p:cNvPr id="4" name="Slide Number Placeholder 3">
            <a:extLst>
              <a:ext uri="{FF2B5EF4-FFF2-40B4-BE49-F238E27FC236}">
                <a16:creationId xmlns:a16="http://schemas.microsoft.com/office/drawing/2014/main" id="{09AFFF21-43C9-4144-A1A8-3C23B8125F9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FD3EED-45E4-4BBC-8A9A-F18D40CDA85B}" type="slidenum">
              <a:rPr lang="en-US" altLang="en-US"/>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7ACF044-5CF3-4923-811B-4A2D9FFE08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15FC129-B9A2-467D-BD83-EFB15206F6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53C54893-8731-43B5-B392-77FB8435CDF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F51336-CA1F-4C23-981D-20402F36C053}"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52EEC0C-CB85-467B-9845-4F14F95442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C5A36BF-8D5B-4111-A455-45178BFBAA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ko-KR">
                <a:ea typeface="굴림" panose="020B0600000101010101" pitchFamily="50" charset="-127"/>
              </a:rPr>
              <a:t>We have published about 150 titles for now, including the Vietnamese translation of the following titles:</a:t>
            </a:r>
          </a:p>
          <a:p>
            <a:pPr>
              <a:lnSpc>
                <a:spcPct val="90000"/>
              </a:lnSpc>
            </a:pPr>
            <a:r>
              <a:rPr lang="en-US" altLang="ko-KR">
                <a:ea typeface="굴림" panose="020B0600000101010101" pitchFamily="50" charset="-127"/>
              </a:rPr>
              <a:t>1. Republic, Plato</a:t>
            </a:r>
          </a:p>
          <a:p>
            <a:pPr>
              <a:lnSpc>
                <a:spcPct val="90000"/>
              </a:lnSpc>
            </a:pPr>
            <a:r>
              <a:rPr lang="en-US" altLang="ko-KR">
                <a:ea typeface="굴림" panose="020B0600000101010101" pitchFamily="50" charset="-127"/>
              </a:rPr>
              <a:t>2. Politics, Aristotle</a:t>
            </a:r>
          </a:p>
          <a:p>
            <a:pPr>
              <a:lnSpc>
                <a:spcPct val="90000"/>
              </a:lnSpc>
            </a:pPr>
            <a:r>
              <a:rPr lang="en-US" altLang="ko-KR">
                <a:ea typeface="굴림" panose="020B0600000101010101" pitchFamily="50" charset="-127"/>
              </a:rPr>
              <a:t>3. The Social Contract, Jean-Jacques Rousseau</a:t>
            </a:r>
          </a:p>
          <a:p>
            <a:pPr>
              <a:lnSpc>
                <a:spcPct val="90000"/>
              </a:lnSpc>
            </a:pPr>
            <a:r>
              <a:rPr lang="en-US" altLang="ko-KR">
                <a:ea typeface="굴림" panose="020B0600000101010101" pitchFamily="50" charset="-127"/>
              </a:rPr>
              <a:t>4. The Spirit of the Laws, Montesquieu</a:t>
            </a:r>
          </a:p>
          <a:p>
            <a:pPr>
              <a:lnSpc>
                <a:spcPct val="90000"/>
              </a:lnSpc>
            </a:pPr>
            <a:r>
              <a:rPr lang="en-US" altLang="ko-KR">
                <a:ea typeface="굴림" panose="020B0600000101010101" pitchFamily="50" charset="-127"/>
              </a:rPr>
              <a:t>5. The clash of civilizations, Samuel Huntington</a:t>
            </a:r>
          </a:p>
          <a:p>
            <a:pPr>
              <a:lnSpc>
                <a:spcPct val="90000"/>
              </a:lnSpc>
            </a:pPr>
            <a:r>
              <a:rPr lang="en-US" altLang="ko-KR">
                <a:ea typeface="굴림" panose="020B0600000101010101" pitchFamily="50" charset="-127"/>
              </a:rPr>
              <a:t>6. World Order, Kissinger </a:t>
            </a:r>
          </a:p>
          <a:p>
            <a:pPr>
              <a:lnSpc>
                <a:spcPct val="90000"/>
              </a:lnSpc>
            </a:pPr>
            <a:r>
              <a:rPr lang="en-US" altLang="ko-KR">
                <a:ea typeface="굴림" panose="020B0600000101010101" pitchFamily="50" charset="-127"/>
              </a:rPr>
              <a:t>7. Civilization: The West and the rest, Nial Ferguson</a:t>
            </a:r>
          </a:p>
          <a:p>
            <a:pPr>
              <a:lnSpc>
                <a:spcPct val="90000"/>
              </a:lnSpc>
            </a:pPr>
            <a:r>
              <a:rPr lang="en-US" altLang="ko-KR">
                <a:ea typeface="굴림" panose="020B0600000101010101" pitchFamily="50" charset="-127"/>
              </a:rPr>
              <a:t>8. Elon Musk, Ashlee Vance</a:t>
            </a:r>
          </a:p>
          <a:p>
            <a:pPr>
              <a:lnSpc>
                <a:spcPct val="90000"/>
              </a:lnSpc>
            </a:pPr>
            <a:r>
              <a:rPr lang="en-US" altLang="ko-KR">
                <a:ea typeface="굴림" panose="020B0600000101010101" pitchFamily="50" charset="-127"/>
              </a:rPr>
              <a:t>9. Finnish Lessons 2.0: What Can the World Learn from Educational Change in Finland?, Pasi Salhberg</a:t>
            </a:r>
          </a:p>
          <a:p>
            <a:pPr>
              <a:lnSpc>
                <a:spcPct val="90000"/>
              </a:lnSpc>
            </a:pPr>
            <a:r>
              <a:rPr lang="en-US" altLang="ko-KR">
                <a:ea typeface="굴림" panose="020B0600000101010101" pitchFamily="50" charset="-127"/>
              </a:rPr>
              <a:t>10. Einstein: His Life and Universe, Walter Isaacson</a:t>
            </a:r>
          </a:p>
          <a:p>
            <a:pPr>
              <a:lnSpc>
                <a:spcPct val="90000"/>
              </a:lnSpc>
            </a:pPr>
            <a:r>
              <a:rPr lang="en-US" altLang="ko-KR">
                <a:ea typeface="굴림" panose="020B0600000101010101" pitchFamily="50" charset="-127"/>
              </a:rPr>
              <a:t>11. Napoleon the Great, Andrew Roberts</a:t>
            </a:r>
          </a:p>
          <a:p>
            <a:pPr>
              <a:lnSpc>
                <a:spcPct val="90000"/>
              </a:lnSpc>
            </a:pPr>
            <a:r>
              <a:rPr lang="en-US" altLang="ko-KR">
                <a:ea typeface="굴림" panose="020B0600000101010101" pitchFamily="50" charset="-127"/>
              </a:rPr>
              <a:t>12. Sapiens: A Brief History of Humankind, Yuval Noah Harari</a:t>
            </a:r>
          </a:p>
          <a:p>
            <a:pPr>
              <a:lnSpc>
                <a:spcPct val="90000"/>
              </a:lnSpc>
            </a:pPr>
            <a:r>
              <a:rPr lang="en-US" altLang="ko-KR">
                <a:ea typeface="굴림" panose="020B0600000101010101" pitchFamily="50" charset="-127"/>
              </a:rPr>
              <a:t>13. Stem Cells: An Insider’s Guide, Paul Knoepfler</a:t>
            </a:r>
          </a:p>
          <a:p>
            <a:pPr>
              <a:lnSpc>
                <a:spcPct val="90000"/>
              </a:lnSpc>
            </a:pPr>
            <a:r>
              <a:rPr lang="en-US" altLang="ko-KR">
                <a:ea typeface="굴림" panose="020B0600000101010101" pitchFamily="50" charset="-127"/>
              </a:rPr>
              <a:t>14. Stalingrad: The Fateful Siege 1942-1943, Antony Beevor</a:t>
            </a:r>
          </a:p>
          <a:p>
            <a:pPr>
              <a:lnSpc>
                <a:spcPct val="90000"/>
              </a:lnSpc>
            </a:pPr>
            <a:r>
              <a:rPr lang="en-US" altLang="ko-KR">
                <a:ea typeface="굴림" panose="020B0600000101010101" pitchFamily="50" charset="-127"/>
              </a:rPr>
              <a:t>15. Margaret Thatcher: Autobiography, Margaret Thatcher…</a:t>
            </a:r>
          </a:p>
          <a:p>
            <a:pPr>
              <a:lnSpc>
                <a:spcPct val="90000"/>
              </a:lnSpc>
            </a:pPr>
            <a:endParaRPr lang="en-US" altLang="ko-KR">
              <a:ea typeface="굴림" panose="020B0600000101010101" pitchFamily="50" charset="-127"/>
            </a:endParaRPr>
          </a:p>
        </p:txBody>
      </p:sp>
      <p:sp>
        <p:nvSpPr>
          <p:cNvPr id="27652" name="Slide Number Placeholder 3">
            <a:extLst>
              <a:ext uri="{FF2B5EF4-FFF2-40B4-BE49-F238E27FC236}">
                <a16:creationId xmlns:a16="http://schemas.microsoft.com/office/drawing/2014/main" id="{32E090AA-55B2-453B-95D4-D81AEA08E45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D83174-DD3D-4490-9D50-C3DA536DBC91}"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3392386-740F-4D38-9897-3F2F86E599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D7E3BDD-B30E-462A-8EDC-1EC5EBB779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a:t>Vietnam Omega Books JSC, also known as Omega Plus, was established in September 2016. We are a private publishing company and also an imprint of Alpha Publishing Corporation. We </a:t>
            </a:r>
            <a:r>
              <a:rPr lang="en-US" altLang="ko-KR">
                <a:ea typeface="굴림" panose="020B0600000101010101" pitchFamily="50" charset="-127"/>
              </a:rPr>
              <a:t>focus on non-fictional literature on politics, history, humanities, and science literature. </a:t>
            </a:r>
            <a:endParaRPr lang="en-US" altLang="en-US"/>
          </a:p>
          <a:p>
            <a:pPr>
              <a:lnSpc>
                <a:spcPct val="90000"/>
              </a:lnSpc>
            </a:pPr>
            <a:r>
              <a:rPr lang="en-US" altLang="en-US"/>
              <a:t>With the goal of spreading valuable knowledge Omega Plus wishes to not only publish more top-quality books but also create various informative activities for readers of all age.</a:t>
            </a:r>
          </a:p>
          <a:p>
            <a:pPr>
              <a:lnSpc>
                <a:spcPct val="90000"/>
              </a:lnSpc>
            </a:pPr>
            <a:endParaRPr lang="en-US" altLang="ko-KR">
              <a:ea typeface="굴림" panose="020B0600000101010101" pitchFamily="50" charset="-127"/>
            </a:endParaRPr>
          </a:p>
        </p:txBody>
      </p:sp>
      <p:sp>
        <p:nvSpPr>
          <p:cNvPr id="27652" name="Slide Number Placeholder 3">
            <a:extLst>
              <a:ext uri="{FF2B5EF4-FFF2-40B4-BE49-F238E27FC236}">
                <a16:creationId xmlns:a16="http://schemas.microsoft.com/office/drawing/2014/main" id="{6EE9AB13-EC6D-44CD-ADF2-79BDBCB4E16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AE3C64-F02C-4759-84AD-46DFBFCC89EE}"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E911806-B4B6-455D-AE3F-4C59DA642D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AA5E846-BF85-49CE-AF7F-81286A9389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In January 2016, we created Omega Group on facebook. This is an online space where the readers who love to read books of science, philosophy, history  could discuss and share their passion. </a:t>
            </a:r>
          </a:p>
          <a:p>
            <a:r>
              <a:rPr lang="en-US" altLang="en-US"/>
              <a:t>I was co-founder and administrator of Omega Group in the early time. For now, the number of members has reached more than 45,000 with diversified activities.</a:t>
            </a:r>
          </a:p>
          <a:p>
            <a:endParaRPr lang="en-US" altLang="en-US"/>
          </a:p>
        </p:txBody>
      </p:sp>
      <p:sp>
        <p:nvSpPr>
          <p:cNvPr id="28676" name="Slide Number Placeholder 3">
            <a:extLst>
              <a:ext uri="{FF2B5EF4-FFF2-40B4-BE49-F238E27FC236}">
                <a16:creationId xmlns:a16="http://schemas.microsoft.com/office/drawing/2014/main" id="{6FC2A4AC-28D0-45A2-9C1E-573D56A776D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802619-F025-46C2-B9E1-07503CF73043}"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22B2EED-734A-4064-803E-8CCA1E9BA1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A777ED2-1966-426C-B15A-34354CC678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3E3590CD-87C4-4F6A-A4AC-C798AE9FAF0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3A3945-FD6D-4A76-93D4-2102558DF647}"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D86625D-35CF-42FD-886E-40E2349101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B053536-89E9-496B-9EBF-811745233B32}"/>
              </a:ext>
            </a:extLst>
          </p:cNvPr>
          <p:cNvSpPr>
            <a:spLocks noGrp="1"/>
          </p:cNvSpPr>
          <p:nvPr>
            <p:ph type="body" idx="1"/>
          </p:nvPr>
        </p:nvSpPr>
        <p:spPr/>
        <p:txBody>
          <a:bodyPr>
            <a:normAutofit lnSpcReduction="10000"/>
          </a:bodyPr>
          <a:lstStyle/>
          <a:p>
            <a:pPr marL="365125" indent="-365125">
              <a:lnSpc>
                <a:spcPct val="150000"/>
              </a:lnSpc>
              <a:spcBef>
                <a:spcPts val="600"/>
              </a:spcBef>
              <a:spcAft>
                <a:spcPts val="600"/>
              </a:spcAft>
              <a:defRPr/>
            </a:pPr>
            <a:r>
              <a:rPr lang="en-US" sz="3000" dirty="0"/>
              <a:t>In Vietnam, t</a:t>
            </a:r>
            <a:r>
              <a:rPr lang="vi-VN" sz="3000" dirty="0"/>
              <a:t>here are </a:t>
            </a:r>
            <a:r>
              <a:rPr lang="en-US" sz="3000" dirty="0"/>
              <a:t>2 types of </a:t>
            </a:r>
            <a:r>
              <a:rPr lang="vi-VN" sz="3000" dirty="0"/>
              <a:t>publishers</a:t>
            </a:r>
            <a:r>
              <a:rPr lang="en-US" sz="3000" dirty="0"/>
              <a:t>: </a:t>
            </a:r>
            <a:r>
              <a:rPr lang="vi-VN" sz="3000" dirty="0"/>
              <a:t>100% state</a:t>
            </a:r>
            <a:r>
              <a:rPr lang="en-US" sz="3000" dirty="0"/>
              <a:t>-</a:t>
            </a:r>
            <a:r>
              <a:rPr lang="vi-VN" sz="3000" dirty="0"/>
              <a:t>owned companies</a:t>
            </a:r>
            <a:r>
              <a:rPr lang="en-US" sz="3000" dirty="0"/>
              <a:t> and Private companies.</a:t>
            </a:r>
          </a:p>
          <a:p>
            <a:pPr marL="365125" indent="-365125">
              <a:lnSpc>
                <a:spcPct val="150000"/>
              </a:lnSpc>
              <a:spcBef>
                <a:spcPts val="600"/>
              </a:spcBef>
              <a:spcAft>
                <a:spcPts val="600"/>
              </a:spcAft>
              <a:defRPr/>
            </a:pPr>
            <a:r>
              <a:rPr lang="en-US" sz="3000" dirty="0"/>
              <a:t>Until 2018, there are sixty three 100% state-owned companies in Vietnam and fourteen thousand private companies</a:t>
            </a:r>
          </a:p>
        </p:txBody>
      </p:sp>
      <p:sp>
        <p:nvSpPr>
          <p:cNvPr id="4" name="Slide Number Placeholder 3">
            <a:extLst>
              <a:ext uri="{FF2B5EF4-FFF2-40B4-BE49-F238E27FC236}">
                <a16:creationId xmlns:a16="http://schemas.microsoft.com/office/drawing/2014/main" id="{109A1065-EF23-4F2B-81A3-000D114A398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81AEFE-FCAD-4C21-90F4-5577344A1FBE}"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7DFDCD5-3D86-436E-987B-57967384FC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C341D80-65DC-4552-A8D5-94FB7DA6F8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ea typeface="굴림" panose="020B0600000101010101" pitchFamily="50" charset="-127"/>
              </a:rPr>
              <a:t>In which, private company is responsible for copyright contract, translation, editing, printing and distributing</a:t>
            </a:r>
          </a:p>
          <a:p>
            <a:r>
              <a:rPr lang="en-US" altLang="ko-KR">
                <a:ea typeface="굴림" panose="020B0600000101010101" pitchFamily="50" charset="-127"/>
              </a:rPr>
              <a:t>100% state owned company’s task is providing ISBN</a:t>
            </a:r>
          </a:p>
          <a:p>
            <a:endParaRPr lang="en-US" altLang="ko-KR">
              <a:ea typeface="굴림" panose="020B0600000101010101" pitchFamily="50" charset="-127"/>
            </a:endParaRPr>
          </a:p>
        </p:txBody>
      </p:sp>
      <p:sp>
        <p:nvSpPr>
          <p:cNvPr id="4" name="Slide Number Placeholder 3">
            <a:extLst>
              <a:ext uri="{FF2B5EF4-FFF2-40B4-BE49-F238E27FC236}">
                <a16:creationId xmlns:a16="http://schemas.microsoft.com/office/drawing/2014/main" id="{3FBCA973-3437-4932-AF0D-A973EF436D8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FADE66-22E8-4B09-BE9B-67C9664D3149}"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BEA6DA39-3DA5-489D-8C34-85E01D640FDE}"/>
              </a:ext>
            </a:extLst>
          </p:cNvPr>
          <p:cNvSpPr>
            <a:spLocks noChangeArrowheads="1"/>
          </p:cNvSpPr>
          <p:nvPr/>
        </p:nvSpPr>
        <p:spPr bwMode="ltGray">
          <a:xfrm>
            <a:off x="0" y="6611938"/>
            <a:ext cx="9144000" cy="260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ko-KR" altLang="ko-KR"/>
          </a:p>
        </p:txBody>
      </p:sp>
      <p:pic>
        <p:nvPicPr>
          <p:cNvPr id="5" name="Picture 20">
            <a:extLst>
              <a:ext uri="{FF2B5EF4-FFF2-40B4-BE49-F238E27FC236}">
                <a16:creationId xmlns:a16="http://schemas.microsoft.com/office/drawing/2014/main" id="{8261F1B2-C2E1-400F-9F9A-C29D9AB2F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E:\PRIVATE\logo_nhanam.png">
            <a:extLst>
              <a:ext uri="{FF2B5EF4-FFF2-40B4-BE49-F238E27FC236}">
                <a16:creationId xmlns:a16="http://schemas.microsoft.com/office/drawing/2014/main" id="{25B11F60-B795-483F-A22A-BC563845082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813" y="285750"/>
            <a:ext cx="1362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bwMode="gray">
          <a:xfrm>
            <a:off x="1371600" y="4214818"/>
            <a:ext cx="6553200" cy="2185982"/>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en-US" noProof="0" dirty="0"/>
              <a:t>Click to edit Master subtitle style</a:t>
            </a:r>
          </a:p>
        </p:txBody>
      </p:sp>
      <p:sp>
        <p:nvSpPr>
          <p:cNvPr id="3093" name="Rectangle 21"/>
          <p:cNvSpPr>
            <a:spLocks noGrp="1" noChangeArrowheads="1"/>
          </p:cNvSpPr>
          <p:nvPr>
            <p:ph type="ctrTitle" sz="quarter"/>
          </p:nvPr>
        </p:nvSpPr>
        <p:spPr bwMode="gray">
          <a:xfrm>
            <a:off x="0" y="3429000"/>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p:spPr>
        <p:txBody>
          <a:bodyPr/>
          <a:lstStyle>
            <a:lvl1pPr>
              <a:defRPr sz="4000"/>
            </a:lvl1pPr>
          </a:lstStyle>
          <a:p>
            <a:pPr lvl="0"/>
            <a:r>
              <a:rPr lang="en-US" altLang="ko-KR" noProof="0" dirty="0"/>
              <a:t>Click to edit Master title style</a:t>
            </a:r>
          </a:p>
        </p:txBody>
      </p:sp>
    </p:spTree>
    <p:extLst>
      <p:ext uri="{BB962C8B-B14F-4D97-AF65-F5344CB8AC3E}">
        <p14:creationId xmlns:p14="http://schemas.microsoft.com/office/powerpoint/2010/main" val="240507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6B07E3B-4DF5-4119-9F2E-FE0590428502}"/>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AC7A4FCB-99E5-461E-87CC-4782C29928B7}"/>
              </a:ext>
            </a:extLst>
          </p:cNvPr>
          <p:cNvSpPr>
            <a:spLocks noGrp="1" noChangeArrowheads="1"/>
          </p:cNvSpPr>
          <p:nvPr>
            <p:ph type="sldNum" sz="quarter" idx="11"/>
          </p:nvPr>
        </p:nvSpPr>
        <p:spPr>
          <a:ln/>
        </p:spPr>
        <p:txBody>
          <a:bodyPr/>
          <a:lstStyle>
            <a:lvl1pPr>
              <a:defRPr/>
            </a:lvl1pPr>
          </a:lstStyle>
          <a:p>
            <a:fld id="{EA182560-3D7F-4F07-8CF7-181E1835F844}" type="slidenum">
              <a:rPr lang="en-US" altLang="en-US"/>
              <a:pPr/>
              <a:t>‹#›</a:t>
            </a:fld>
            <a:endParaRPr lang="en-US" altLang="en-US"/>
          </a:p>
        </p:txBody>
      </p:sp>
      <p:sp>
        <p:nvSpPr>
          <p:cNvPr id="6" name="Rectangle 4">
            <a:extLst>
              <a:ext uri="{FF2B5EF4-FFF2-40B4-BE49-F238E27FC236}">
                <a16:creationId xmlns:a16="http://schemas.microsoft.com/office/drawing/2014/main" id="{4107C097-94FD-48B3-A1F8-A902F8C0DFF0}"/>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971307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1912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7DC4609-1AE6-4510-BA7C-A2EA14EE1AC0}"/>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D620891F-E84C-47F1-BF88-2A4C7790D97D}"/>
              </a:ext>
            </a:extLst>
          </p:cNvPr>
          <p:cNvSpPr>
            <a:spLocks noGrp="1" noChangeArrowheads="1"/>
          </p:cNvSpPr>
          <p:nvPr>
            <p:ph type="sldNum" sz="quarter" idx="11"/>
          </p:nvPr>
        </p:nvSpPr>
        <p:spPr>
          <a:ln/>
        </p:spPr>
        <p:txBody>
          <a:bodyPr/>
          <a:lstStyle>
            <a:lvl1pPr>
              <a:defRPr/>
            </a:lvl1pPr>
          </a:lstStyle>
          <a:p>
            <a:fld id="{5129EEAE-DBAB-4F5D-A71C-28A05224D7C0}" type="slidenum">
              <a:rPr lang="en-US" altLang="en-US"/>
              <a:pPr/>
              <a:t>‹#›</a:t>
            </a:fld>
            <a:endParaRPr lang="en-US" altLang="en-US"/>
          </a:p>
        </p:txBody>
      </p:sp>
      <p:sp>
        <p:nvSpPr>
          <p:cNvPr id="6" name="Rectangle 4">
            <a:extLst>
              <a:ext uri="{FF2B5EF4-FFF2-40B4-BE49-F238E27FC236}">
                <a16:creationId xmlns:a16="http://schemas.microsoft.com/office/drawing/2014/main" id="{7A781438-069B-4DBD-A6D1-34654E350741}"/>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006589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563563"/>
          </a:xfrm>
        </p:spPr>
        <p:txBody>
          <a:bodyPr/>
          <a:lstStyle/>
          <a:p>
            <a:r>
              <a:rPr lang="en-US"/>
              <a:t>Click to edit Master title style</a:t>
            </a:r>
          </a:p>
        </p:txBody>
      </p:sp>
      <p:sp>
        <p:nvSpPr>
          <p:cNvPr id="3" name="Table Placeholder 2"/>
          <p:cNvSpPr>
            <a:spLocks noGrp="1"/>
          </p:cNvSpPr>
          <p:nvPr>
            <p:ph type="tbl" idx="1"/>
          </p:nvPr>
        </p:nvSpPr>
        <p:spPr>
          <a:xfrm>
            <a:off x="457200" y="1152525"/>
            <a:ext cx="8229600" cy="5248275"/>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A32F4B01-BA96-4275-A461-C03E9E1473A4}"/>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ACA6EC52-5878-47B6-A2F1-FD102F67D677}"/>
              </a:ext>
            </a:extLst>
          </p:cNvPr>
          <p:cNvSpPr>
            <a:spLocks noGrp="1" noChangeArrowheads="1"/>
          </p:cNvSpPr>
          <p:nvPr>
            <p:ph type="sldNum" sz="quarter" idx="11"/>
          </p:nvPr>
        </p:nvSpPr>
        <p:spPr>
          <a:ln/>
        </p:spPr>
        <p:txBody>
          <a:bodyPr/>
          <a:lstStyle>
            <a:lvl1pPr>
              <a:defRPr/>
            </a:lvl1pPr>
          </a:lstStyle>
          <a:p>
            <a:fld id="{5813C781-5021-4C0D-AFA1-2C28A9B5D5C0}" type="slidenum">
              <a:rPr lang="en-US" altLang="en-US"/>
              <a:pPr/>
              <a:t>‹#›</a:t>
            </a:fld>
            <a:endParaRPr lang="en-US" altLang="en-US"/>
          </a:p>
        </p:txBody>
      </p:sp>
      <p:sp>
        <p:nvSpPr>
          <p:cNvPr id="6" name="Rectangle 4">
            <a:extLst>
              <a:ext uri="{FF2B5EF4-FFF2-40B4-BE49-F238E27FC236}">
                <a16:creationId xmlns:a16="http://schemas.microsoft.com/office/drawing/2014/main" id="{87562124-F92B-4096-85BF-ABEAB05FB4AD}"/>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78356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18B041B-2B52-4C71-9967-8B2468E50681}"/>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9671E314-A54F-4CE1-AEC6-016ED9C5CD3B}"/>
              </a:ext>
            </a:extLst>
          </p:cNvPr>
          <p:cNvSpPr>
            <a:spLocks noGrp="1" noChangeArrowheads="1"/>
          </p:cNvSpPr>
          <p:nvPr>
            <p:ph type="sldNum" sz="quarter" idx="11"/>
          </p:nvPr>
        </p:nvSpPr>
        <p:spPr>
          <a:ln/>
        </p:spPr>
        <p:txBody>
          <a:bodyPr/>
          <a:lstStyle>
            <a:lvl1pPr>
              <a:defRPr/>
            </a:lvl1pPr>
          </a:lstStyle>
          <a:p>
            <a:fld id="{801ECDDE-A89F-45BE-88C6-236E9A5A786D}" type="slidenum">
              <a:rPr lang="en-US" altLang="en-US"/>
              <a:pPr/>
              <a:t>‹#›</a:t>
            </a:fld>
            <a:endParaRPr lang="en-US" altLang="en-US"/>
          </a:p>
        </p:txBody>
      </p:sp>
      <p:sp>
        <p:nvSpPr>
          <p:cNvPr id="6" name="Rectangle 4">
            <a:extLst>
              <a:ext uri="{FF2B5EF4-FFF2-40B4-BE49-F238E27FC236}">
                <a16:creationId xmlns:a16="http://schemas.microsoft.com/office/drawing/2014/main" id="{BF5891C1-DF79-456E-9376-304767D0ECC0}"/>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93557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93369307-B4D1-483E-9BB3-4C4F93223767}"/>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A8F9325F-B1DF-473E-878D-2EDC70084D66}"/>
              </a:ext>
            </a:extLst>
          </p:cNvPr>
          <p:cNvSpPr>
            <a:spLocks noGrp="1" noChangeArrowheads="1"/>
          </p:cNvSpPr>
          <p:nvPr>
            <p:ph type="sldNum" sz="quarter" idx="11"/>
          </p:nvPr>
        </p:nvSpPr>
        <p:spPr>
          <a:ln/>
        </p:spPr>
        <p:txBody>
          <a:bodyPr/>
          <a:lstStyle>
            <a:lvl1pPr>
              <a:defRPr/>
            </a:lvl1pPr>
          </a:lstStyle>
          <a:p>
            <a:fld id="{C6BBA9F5-1581-4BC1-A1F4-3E878BF1CE5E}" type="slidenum">
              <a:rPr lang="en-US" altLang="en-US"/>
              <a:pPr/>
              <a:t>‹#›</a:t>
            </a:fld>
            <a:endParaRPr lang="en-US" altLang="en-US"/>
          </a:p>
        </p:txBody>
      </p:sp>
      <p:sp>
        <p:nvSpPr>
          <p:cNvPr id="6" name="Rectangle 4">
            <a:extLst>
              <a:ext uri="{FF2B5EF4-FFF2-40B4-BE49-F238E27FC236}">
                <a16:creationId xmlns:a16="http://schemas.microsoft.com/office/drawing/2014/main" id="{48733F27-CEA7-4393-A656-A2289D4986BD}"/>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90787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525"/>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52525"/>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D735F5C-919B-448B-90CA-B09FA0558C04}"/>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F8CA3294-2ECC-484A-AE43-0E9973051B52}"/>
              </a:ext>
            </a:extLst>
          </p:cNvPr>
          <p:cNvSpPr>
            <a:spLocks noGrp="1" noChangeArrowheads="1"/>
          </p:cNvSpPr>
          <p:nvPr>
            <p:ph type="sldNum" sz="quarter" idx="11"/>
          </p:nvPr>
        </p:nvSpPr>
        <p:spPr>
          <a:ln/>
        </p:spPr>
        <p:txBody>
          <a:bodyPr/>
          <a:lstStyle>
            <a:lvl1pPr>
              <a:defRPr/>
            </a:lvl1pPr>
          </a:lstStyle>
          <a:p>
            <a:fld id="{57130AEA-4469-4910-B2E4-DC6F8DC6BFAB}" type="slidenum">
              <a:rPr lang="en-US" altLang="en-US"/>
              <a:pPr/>
              <a:t>‹#›</a:t>
            </a:fld>
            <a:endParaRPr lang="en-US" altLang="en-US"/>
          </a:p>
        </p:txBody>
      </p:sp>
      <p:sp>
        <p:nvSpPr>
          <p:cNvPr id="7" name="Rectangle 4">
            <a:extLst>
              <a:ext uri="{FF2B5EF4-FFF2-40B4-BE49-F238E27FC236}">
                <a16:creationId xmlns:a16="http://schemas.microsoft.com/office/drawing/2014/main" id="{147CA0A4-F41C-4916-A4E0-52EFC3208B5E}"/>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43469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D91CC30-D351-490A-BB5C-52C8A9856A3F}"/>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8" name="Rectangle 6">
            <a:extLst>
              <a:ext uri="{FF2B5EF4-FFF2-40B4-BE49-F238E27FC236}">
                <a16:creationId xmlns:a16="http://schemas.microsoft.com/office/drawing/2014/main" id="{8874BC02-0F45-45EF-960C-6CA4509B9A3C}"/>
              </a:ext>
            </a:extLst>
          </p:cNvPr>
          <p:cNvSpPr>
            <a:spLocks noGrp="1" noChangeArrowheads="1"/>
          </p:cNvSpPr>
          <p:nvPr>
            <p:ph type="sldNum" sz="quarter" idx="11"/>
          </p:nvPr>
        </p:nvSpPr>
        <p:spPr>
          <a:ln/>
        </p:spPr>
        <p:txBody>
          <a:bodyPr/>
          <a:lstStyle>
            <a:lvl1pPr>
              <a:defRPr/>
            </a:lvl1pPr>
          </a:lstStyle>
          <a:p>
            <a:fld id="{D50BD03E-655C-47BF-8581-6EE70254ED1B}" type="slidenum">
              <a:rPr lang="en-US" altLang="en-US"/>
              <a:pPr/>
              <a:t>‹#›</a:t>
            </a:fld>
            <a:endParaRPr lang="en-US" altLang="en-US"/>
          </a:p>
        </p:txBody>
      </p:sp>
      <p:sp>
        <p:nvSpPr>
          <p:cNvPr id="9" name="Rectangle 4">
            <a:extLst>
              <a:ext uri="{FF2B5EF4-FFF2-40B4-BE49-F238E27FC236}">
                <a16:creationId xmlns:a16="http://schemas.microsoft.com/office/drawing/2014/main" id="{88C57768-8209-464F-A937-44C37C21D7B0}"/>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71745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403ED047-8973-40FF-8A25-7545A9B299D5}"/>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4" name="Rectangle 6">
            <a:extLst>
              <a:ext uri="{FF2B5EF4-FFF2-40B4-BE49-F238E27FC236}">
                <a16:creationId xmlns:a16="http://schemas.microsoft.com/office/drawing/2014/main" id="{52D6B622-C0ED-478F-8455-279E12AFE12E}"/>
              </a:ext>
            </a:extLst>
          </p:cNvPr>
          <p:cNvSpPr>
            <a:spLocks noGrp="1" noChangeArrowheads="1"/>
          </p:cNvSpPr>
          <p:nvPr>
            <p:ph type="sldNum" sz="quarter" idx="11"/>
          </p:nvPr>
        </p:nvSpPr>
        <p:spPr>
          <a:ln/>
        </p:spPr>
        <p:txBody>
          <a:bodyPr/>
          <a:lstStyle>
            <a:lvl1pPr>
              <a:defRPr/>
            </a:lvl1pPr>
          </a:lstStyle>
          <a:p>
            <a:fld id="{038BBBD4-7DFE-4C90-A7B3-CAFBED70F06C}" type="slidenum">
              <a:rPr lang="en-US" altLang="en-US"/>
              <a:pPr/>
              <a:t>‹#›</a:t>
            </a:fld>
            <a:endParaRPr lang="en-US" altLang="en-US"/>
          </a:p>
        </p:txBody>
      </p:sp>
      <p:sp>
        <p:nvSpPr>
          <p:cNvPr id="5" name="Rectangle 4">
            <a:extLst>
              <a:ext uri="{FF2B5EF4-FFF2-40B4-BE49-F238E27FC236}">
                <a16:creationId xmlns:a16="http://schemas.microsoft.com/office/drawing/2014/main" id="{A0AC0938-5A43-4D62-8BA9-E5FFA6BFCBE4}"/>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18918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B0FDB2B-477C-4023-AD5F-A5E71B318687}"/>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3" name="Rectangle 6">
            <a:extLst>
              <a:ext uri="{FF2B5EF4-FFF2-40B4-BE49-F238E27FC236}">
                <a16:creationId xmlns:a16="http://schemas.microsoft.com/office/drawing/2014/main" id="{18236C57-C097-4E5C-B7AE-76120103B699}"/>
              </a:ext>
            </a:extLst>
          </p:cNvPr>
          <p:cNvSpPr>
            <a:spLocks noGrp="1" noChangeArrowheads="1"/>
          </p:cNvSpPr>
          <p:nvPr>
            <p:ph type="sldNum" sz="quarter" idx="11"/>
          </p:nvPr>
        </p:nvSpPr>
        <p:spPr>
          <a:ln/>
        </p:spPr>
        <p:txBody>
          <a:bodyPr/>
          <a:lstStyle>
            <a:lvl1pPr>
              <a:defRPr/>
            </a:lvl1pPr>
          </a:lstStyle>
          <a:p>
            <a:fld id="{49417EF1-0041-42E6-B35A-2C6C98B7F288}" type="slidenum">
              <a:rPr lang="en-US" altLang="en-US"/>
              <a:pPr/>
              <a:t>‹#›</a:t>
            </a:fld>
            <a:endParaRPr lang="en-US" altLang="en-US"/>
          </a:p>
        </p:txBody>
      </p:sp>
      <p:sp>
        <p:nvSpPr>
          <p:cNvPr id="4" name="Rectangle 4">
            <a:extLst>
              <a:ext uri="{FF2B5EF4-FFF2-40B4-BE49-F238E27FC236}">
                <a16:creationId xmlns:a16="http://schemas.microsoft.com/office/drawing/2014/main" id="{9A09F495-8C28-4B3E-9C1C-EB3541BF05A3}"/>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70786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384A6B5B-0C2B-4F2C-815A-C77796E96EF9}"/>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1472217D-3397-42CC-9C90-4870AA31F548}"/>
              </a:ext>
            </a:extLst>
          </p:cNvPr>
          <p:cNvSpPr>
            <a:spLocks noGrp="1" noChangeArrowheads="1"/>
          </p:cNvSpPr>
          <p:nvPr>
            <p:ph type="sldNum" sz="quarter" idx="11"/>
          </p:nvPr>
        </p:nvSpPr>
        <p:spPr>
          <a:ln/>
        </p:spPr>
        <p:txBody>
          <a:bodyPr/>
          <a:lstStyle>
            <a:lvl1pPr>
              <a:defRPr/>
            </a:lvl1pPr>
          </a:lstStyle>
          <a:p>
            <a:fld id="{B54A7E67-C777-4D76-BD90-259B50F4E159}" type="slidenum">
              <a:rPr lang="en-US" altLang="en-US"/>
              <a:pPr/>
              <a:t>‹#›</a:t>
            </a:fld>
            <a:endParaRPr lang="en-US" altLang="en-US"/>
          </a:p>
        </p:txBody>
      </p:sp>
      <p:sp>
        <p:nvSpPr>
          <p:cNvPr id="7" name="Rectangle 4">
            <a:extLst>
              <a:ext uri="{FF2B5EF4-FFF2-40B4-BE49-F238E27FC236}">
                <a16:creationId xmlns:a16="http://schemas.microsoft.com/office/drawing/2014/main" id="{04634A15-0417-43FA-BD33-C90F63AE473C}"/>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16445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A9071E09-2727-4EAE-8077-A9805E64D273}"/>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BDBBEAEA-CF31-4FE8-848A-921EB09A2E6A}"/>
              </a:ext>
            </a:extLst>
          </p:cNvPr>
          <p:cNvSpPr>
            <a:spLocks noGrp="1" noChangeArrowheads="1"/>
          </p:cNvSpPr>
          <p:nvPr>
            <p:ph type="sldNum" sz="quarter" idx="11"/>
          </p:nvPr>
        </p:nvSpPr>
        <p:spPr>
          <a:ln/>
        </p:spPr>
        <p:txBody>
          <a:bodyPr/>
          <a:lstStyle>
            <a:lvl1pPr>
              <a:defRPr/>
            </a:lvl1pPr>
          </a:lstStyle>
          <a:p>
            <a:fld id="{0545634D-2C6C-4504-824D-1AEE96F90853}" type="slidenum">
              <a:rPr lang="en-US" altLang="en-US"/>
              <a:pPr/>
              <a:t>‹#›</a:t>
            </a:fld>
            <a:endParaRPr lang="en-US" altLang="en-US"/>
          </a:p>
        </p:txBody>
      </p:sp>
      <p:sp>
        <p:nvSpPr>
          <p:cNvPr id="7" name="Rectangle 4">
            <a:extLst>
              <a:ext uri="{FF2B5EF4-FFF2-40B4-BE49-F238E27FC236}">
                <a16:creationId xmlns:a16="http://schemas.microsoft.com/office/drawing/2014/main" id="{746889F3-B089-4B5B-887D-8AF824163240}"/>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25343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a:extLst>
              <a:ext uri="{FF2B5EF4-FFF2-40B4-BE49-F238E27FC236}">
                <a16:creationId xmlns:a16="http://schemas.microsoft.com/office/drawing/2014/main" id="{8EB13309-B8FC-4E56-BD43-73257DBF87AC}"/>
              </a:ext>
            </a:extLst>
          </p:cNvPr>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p:spPr>
        <p:txBody>
          <a:bodyPr wrap="none" anchor="ctr"/>
          <a:lstStyle/>
          <a:p>
            <a:pPr>
              <a:defRPr/>
            </a:pPr>
            <a:endParaRPr lang="en-US">
              <a:latin typeface="Arial" charset="0"/>
              <a:cs typeface="+mn-cs"/>
            </a:endParaRPr>
          </a:p>
        </p:txBody>
      </p:sp>
      <p:sp>
        <p:nvSpPr>
          <p:cNvPr id="1027" name="Rectangle 3">
            <a:extLst>
              <a:ext uri="{FF2B5EF4-FFF2-40B4-BE49-F238E27FC236}">
                <a16:creationId xmlns:a16="http://schemas.microsoft.com/office/drawing/2014/main" id="{9A7343B3-8EA8-4CC5-B358-FEF8C31F20B6}"/>
              </a:ext>
            </a:extLst>
          </p:cNvPr>
          <p:cNvSpPr>
            <a:spLocks noGrp="1" noChangeArrowheads="1"/>
          </p:cNvSpPr>
          <p:nvPr>
            <p:ph type="body" idx="1"/>
          </p:nvPr>
        </p:nvSpPr>
        <p:spPr bwMode="auto">
          <a:xfrm>
            <a:off x="457200" y="1152525"/>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7984EF34-7CED-49C2-A4DE-0A1261ACB9FD}"/>
              </a:ext>
            </a:extLst>
          </p:cNvPr>
          <p:cNvSpPr>
            <a:spLocks noGrp="1" noChangeArrowheads="1"/>
          </p:cNvSpPr>
          <p:nvPr>
            <p:ph type="ftr" sz="quarter" idx="3"/>
          </p:nvPr>
        </p:nvSpPr>
        <p:spPr bwMode="auto">
          <a:xfrm>
            <a:off x="5867400" y="6461125"/>
            <a:ext cx="2895600" cy="3206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1">
                <a:latin typeface="+mj-lt"/>
                <a:cs typeface="+mn-cs"/>
              </a:defRPr>
            </a:lvl1pPr>
          </a:lstStyle>
          <a:p>
            <a:pPr>
              <a:defRPr/>
            </a:pPr>
            <a:r>
              <a:rPr lang="en-US"/>
              <a:t>Company Logo</a:t>
            </a:r>
          </a:p>
        </p:txBody>
      </p:sp>
      <p:sp>
        <p:nvSpPr>
          <p:cNvPr id="1030" name="Rectangle 6">
            <a:extLst>
              <a:ext uri="{FF2B5EF4-FFF2-40B4-BE49-F238E27FC236}">
                <a16:creationId xmlns:a16="http://schemas.microsoft.com/office/drawing/2014/main" id="{D31D586A-0D05-4F32-B15A-179F7CA2FE56}"/>
              </a:ext>
            </a:extLst>
          </p:cNvPr>
          <p:cNvSpPr>
            <a:spLocks noGrp="1" noChangeArrowheads="1"/>
          </p:cNvSpPr>
          <p:nvPr>
            <p:ph type="sldNum" sz="quarter" idx="4"/>
          </p:nvPr>
        </p:nvSpPr>
        <p:spPr bwMode="auto">
          <a:xfrm>
            <a:off x="3505200" y="6461125"/>
            <a:ext cx="2133600" cy="3206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200">
                <a:latin typeface="Verdana" panose="020B0604030504040204" pitchFamily="34" charset="0"/>
              </a:defRPr>
            </a:lvl1pPr>
          </a:lstStyle>
          <a:p>
            <a:fld id="{3A041B82-5E9D-4A1A-9C0B-17D931D27E4E}" type="slidenum">
              <a:rPr lang="en-US" altLang="en-US"/>
              <a:pPr/>
              <a:t>‹#›</a:t>
            </a:fld>
            <a:endParaRPr lang="en-US" altLang="en-US"/>
          </a:p>
        </p:txBody>
      </p:sp>
      <p:sp>
        <p:nvSpPr>
          <p:cNvPr id="2" name="Rectangle 2">
            <a:extLst>
              <a:ext uri="{FF2B5EF4-FFF2-40B4-BE49-F238E27FC236}">
                <a16:creationId xmlns:a16="http://schemas.microsoft.com/office/drawing/2014/main" id="{8C6F9809-761D-4340-9CEA-5C849B578650}"/>
              </a:ext>
            </a:extLst>
          </p:cNvPr>
          <p:cNvSpPr>
            <a:spLocks noGrp="1" noChangeArrowheads="1"/>
          </p:cNvSpPr>
          <p:nvPr>
            <p:ph type="title"/>
          </p:nvPr>
        </p:nvSpPr>
        <p:spPr bwMode="white">
          <a:xfrm>
            <a:off x="304800" y="152400"/>
            <a:ext cx="8458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Box 16">
            <a:extLst>
              <a:ext uri="{FF2B5EF4-FFF2-40B4-BE49-F238E27FC236}">
                <a16:creationId xmlns:a16="http://schemas.microsoft.com/office/drawing/2014/main" id="{0A3430C5-F336-45A9-ACEC-ED4C73F3FAED}"/>
              </a:ext>
            </a:extLst>
          </p:cNvPr>
          <p:cNvSpPr txBox="1">
            <a:spLocks noChangeArrowheads="1"/>
          </p:cNvSpPr>
          <p:nvPr/>
        </p:nvSpPr>
        <p:spPr bwMode="gray">
          <a:xfrm>
            <a:off x="0" y="838200"/>
            <a:ext cx="9144000" cy="244475"/>
          </a:xfrm>
          <a:prstGeom prst="rect">
            <a:avLst/>
          </a:prstGeom>
          <a:solidFill>
            <a:schemeClr val="accent2"/>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endParaRPr lang="en-US" sz="1000" b="1">
              <a:solidFill>
                <a:schemeClr val="bg1"/>
              </a:solidFill>
              <a:latin typeface="Verdana" pitchFamily="34" charset="0"/>
              <a:cs typeface="+mn-cs"/>
            </a:endParaRPr>
          </a:p>
        </p:txBody>
      </p:sp>
      <p:sp>
        <p:nvSpPr>
          <p:cNvPr id="1028" name="Rectangle 4">
            <a:extLst>
              <a:ext uri="{FF2B5EF4-FFF2-40B4-BE49-F238E27FC236}">
                <a16:creationId xmlns:a16="http://schemas.microsoft.com/office/drawing/2014/main" id="{D774AD28-4E15-4A4A-AFC5-7889B101DD7B}"/>
              </a:ext>
            </a:extLst>
          </p:cNvPr>
          <p:cNvSpPr>
            <a:spLocks noGrp="1" noChangeArrowheads="1"/>
          </p:cNvSpPr>
          <p:nvPr>
            <p:ph type="dt" sz="half" idx="2"/>
          </p:nvPr>
        </p:nvSpPr>
        <p:spPr bwMode="gray">
          <a:xfrm>
            <a:off x="14288" y="838200"/>
            <a:ext cx="84582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b="1">
                <a:solidFill>
                  <a:schemeClr val="bg1"/>
                </a:solidFill>
                <a:latin typeface="+mj-lt"/>
                <a:cs typeface="+mn-cs"/>
              </a:defRPr>
            </a:lvl1pPr>
          </a:lstStyle>
          <a:p>
            <a:pPr>
              <a:defRPr/>
            </a:pPr>
            <a:r>
              <a:rPr lang="en-US"/>
              <a:t>www.themegallery.com</a:t>
            </a:r>
          </a:p>
        </p:txBody>
      </p:sp>
    </p:spTree>
  </p:cSld>
  <p:clrMap bg1="lt1" tx1="dk1" bg2="lt2" tx2="dk2" accent1="accent1" accent2="accent2" accent3="accent3" accent4="accent4" accent5="accent5" accent6="accent6" hlink="hlink" folHlink="folHlink"/>
  <p:sldLayoutIdLst>
    <p:sldLayoutId id="2147484115"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hf sldNum="0" hdr="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defRPr>
      </a:lvl2pPr>
      <a:lvl3pPr algn="ctr" rtl="0" eaLnBrk="0" fontAlgn="base" hangingPunct="0">
        <a:spcBef>
          <a:spcPct val="0"/>
        </a:spcBef>
        <a:spcAft>
          <a:spcPct val="0"/>
        </a:spcAft>
        <a:defRPr sz="3200" b="1">
          <a:solidFill>
            <a:schemeClr val="bg1"/>
          </a:solidFill>
          <a:latin typeface="Verdana" panose="020B0604030504040204" pitchFamily="34" charset="0"/>
        </a:defRPr>
      </a:lvl3pPr>
      <a:lvl4pPr algn="ctr" rtl="0" eaLnBrk="0" fontAlgn="base" hangingPunct="0">
        <a:spcBef>
          <a:spcPct val="0"/>
        </a:spcBef>
        <a:spcAft>
          <a:spcPct val="0"/>
        </a:spcAft>
        <a:defRPr sz="3200" b="1">
          <a:solidFill>
            <a:schemeClr val="bg1"/>
          </a:solidFill>
          <a:latin typeface="Verdana" panose="020B0604030504040204" pitchFamily="34" charset="0"/>
        </a:defRPr>
      </a:lvl4pPr>
      <a:lvl5pPr algn="ctr" rtl="0" eaLnBrk="0" fontAlgn="base" hangingPunct="0">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858038A-5169-4704-8521-77F7CBD7F7BD}"/>
              </a:ext>
            </a:extLst>
          </p:cNvPr>
          <p:cNvSpPr>
            <a:spLocks noGrp="1" noChangeArrowheads="1"/>
          </p:cNvSpPr>
          <p:nvPr>
            <p:ph type="title"/>
          </p:nvPr>
        </p:nvSpPr>
        <p:spPr>
          <a:xfrm>
            <a:off x="0" y="0"/>
            <a:ext cx="9144000" cy="1268413"/>
          </a:xfrm>
          <a:solidFill>
            <a:schemeClr val="accent4">
              <a:lumMod val="75000"/>
            </a:schemeClr>
          </a:solidFill>
        </p:spPr>
        <p:txBody>
          <a:bodyPr/>
          <a:lstStyle/>
          <a:p>
            <a:pPr>
              <a:defRPr/>
            </a:pPr>
            <a:r>
              <a:rPr lang="en-US" altLang="en-US" dirty="0"/>
              <a:t>The Adventure of editors leaving to find readers in the social network era</a:t>
            </a:r>
          </a:p>
        </p:txBody>
      </p:sp>
      <p:sp>
        <p:nvSpPr>
          <p:cNvPr id="3075" name="Content Placeholder 1">
            <a:extLst>
              <a:ext uri="{FF2B5EF4-FFF2-40B4-BE49-F238E27FC236}">
                <a16:creationId xmlns:a16="http://schemas.microsoft.com/office/drawing/2014/main" id="{959BB3FB-BA1D-422E-9A4C-52B03F3D5BA3}"/>
              </a:ext>
            </a:extLst>
          </p:cNvPr>
          <p:cNvSpPr>
            <a:spLocks noGrp="1"/>
          </p:cNvSpPr>
          <p:nvPr>
            <p:ph sz="half" idx="1"/>
          </p:nvPr>
        </p:nvSpPr>
        <p:spPr>
          <a:xfrm>
            <a:off x="323850" y="1484313"/>
            <a:ext cx="4608513" cy="5113337"/>
          </a:xfrm>
          <a:solidFill>
            <a:schemeClr val="accent6">
              <a:lumMod val="20000"/>
              <a:lumOff val="80000"/>
            </a:schemeClr>
          </a:solidFill>
        </p:spPr>
        <p:txBody>
          <a:bodyPr/>
          <a:lstStyle/>
          <a:p>
            <a:pPr>
              <a:defRPr/>
            </a:pPr>
            <a:endParaRPr lang="en-US" altLang="en-US" sz="2200" dirty="0"/>
          </a:p>
          <a:p>
            <a:pPr>
              <a:defRPr/>
            </a:pPr>
            <a:r>
              <a:rPr lang="en-US" altLang="en-US" sz="2500" dirty="0">
                <a:solidFill>
                  <a:schemeClr val="accent4">
                    <a:lumMod val="75000"/>
                  </a:schemeClr>
                </a:solidFill>
              </a:rPr>
              <a:t>TRAN THI HOAI PHUONG</a:t>
            </a:r>
          </a:p>
          <a:p>
            <a:pPr>
              <a:defRPr/>
            </a:pPr>
            <a:r>
              <a:rPr lang="en-US" altLang="en-US" sz="2500" dirty="0">
                <a:solidFill>
                  <a:schemeClr val="accent4">
                    <a:lumMod val="75000"/>
                  </a:schemeClr>
                </a:solidFill>
              </a:rPr>
              <a:t>Editor/Deputy Director and Chief of Editorial Division of Vietnam Omega Books JSC</a:t>
            </a:r>
          </a:p>
          <a:p>
            <a:pPr>
              <a:defRPr/>
            </a:pPr>
            <a:r>
              <a:rPr lang="en-US" altLang="en-US" sz="2500" dirty="0">
                <a:solidFill>
                  <a:schemeClr val="accent4">
                    <a:lumMod val="75000"/>
                  </a:schemeClr>
                </a:solidFill>
              </a:rPr>
              <a:t>E-MAIL: Phuong.tran@omegaplus.vn</a:t>
            </a:r>
          </a:p>
          <a:p>
            <a:pPr>
              <a:defRPr/>
            </a:pPr>
            <a:r>
              <a:rPr lang="en-US" altLang="en-US" sz="2500" dirty="0">
                <a:solidFill>
                  <a:schemeClr val="accent4">
                    <a:lumMod val="75000"/>
                  </a:schemeClr>
                </a:solidFill>
              </a:rPr>
              <a:t>Cellphone: (8424)945724486</a:t>
            </a:r>
          </a:p>
          <a:p>
            <a:pPr>
              <a:defRPr/>
            </a:pPr>
            <a:r>
              <a:rPr lang="en-US" altLang="en-US" sz="2500" dirty="0">
                <a:solidFill>
                  <a:schemeClr val="accent4">
                    <a:lumMod val="75000"/>
                  </a:schemeClr>
                </a:solidFill>
              </a:rPr>
              <a:t>Homepage: omegaplus.vn</a:t>
            </a:r>
          </a:p>
          <a:p>
            <a:pPr>
              <a:defRPr/>
            </a:pPr>
            <a:endParaRPr lang="en-US" altLang="en-US" dirty="0"/>
          </a:p>
        </p:txBody>
      </p:sp>
      <p:pic>
        <p:nvPicPr>
          <p:cNvPr id="3076" name="Content Placeholder 1">
            <a:extLst>
              <a:ext uri="{FF2B5EF4-FFF2-40B4-BE49-F238E27FC236}">
                <a16:creationId xmlns:a16="http://schemas.microsoft.com/office/drawing/2014/main" id="{9C34695A-613E-4F57-BA7B-46C3776398C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364" t="1685" r="1921"/>
          <a:stretch/>
        </p:blipFill>
        <p:spPr>
          <a:xfrm>
            <a:off x="4932040" y="1997249"/>
            <a:ext cx="3744416" cy="4187478"/>
          </a:xfrm>
          <a:prstGeom prst="ellipse">
            <a:avLst/>
          </a:prstGeom>
          <a:effectLst>
            <a:softEdge rad="112500"/>
          </a:effectLst>
        </p:spPr>
      </p:pic>
      <p:pic>
        <p:nvPicPr>
          <p:cNvPr id="3077" name="Picture 5" descr="C:\Users\HOAIPHUONG\Desktop\logo.jpg">
            <a:extLst>
              <a:ext uri="{FF2B5EF4-FFF2-40B4-BE49-F238E27FC236}">
                <a16:creationId xmlns:a16="http://schemas.microsoft.com/office/drawing/2014/main" id="{F4656F47-EB2D-4DCE-BDC8-18A7E9851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88" y="1341438"/>
            <a:ext cx="1735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261AD3C-EC88-4207-ADE5-663946536C84}"/>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4000" dirty="0"/>
              <a:t>Vietnam Publishing industry</a:t>
            </a:r>
            <a:br>
              <a:rPr lang="en-US" altLang="en-US" sz="4000" dirty="0"/>
            </a:br>
            <a:r>
              <a:rPr lang="en-US" altLang="en-US" sz="4000" dirty="0"/>
              <a:t>2017</a:t>
            </a:r>
          </a:p>
        </p:txBody>
      </p:sp>
      <p:graphicFrame>
        <p:nvGraphicFramePr>
          <p:cNvPr id="4" name="Diagram 3">
            <a:extLst>
              <a:ext uri="{FF2B5EF4-FFF2-40B4-BE49-F238E27FC236}">
                <a16:creationId xmlns:a16="http://schemas.microsoft.com/office/drawing/2014/main" id="{FC4F4857-945F-463A-81B0-153CA47465A5}"/>
              </a:ext>
            </a:extLst>
          </p:cNvPr>
          <p:cNvGraphicFramePr/>
          <p:nvPr/>
        </p:nvGraphicFramePr>
        <p:xfrm>
          <a:off x="467544" y="1412776"/>
          <a:ext cx="842493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CA5939F-5A22-4EF0-BBE1-C1E7572A959B}"/>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2800" dirty="0"/>
              <a:t>The transformation of Vietnam publishing industry in social network era</a:t>
            </a:r>
          </a:p>
        </p:txBody>
      </p:sp>
      <p:sp>
        <p:nvSpPr>
          <p:cNvPr id="2" name="Rectangle 1">
            <a:extLst>
              <a:ext uri="{FF2B5EF4-FFF2-40B4-BE49-F238E27FC236}">
                <a16:creationId xmlns:a16="http://schemas.microsoft.com/office/drawing/2014/main" id="{BB2BDB26-3CE8-4BE9-8317-3F5F35DA6725}"/>
              </a:ext>
            </a:extLst>
          </p:cNvPr>
          <p:cNvSpPr/>
          <p:nvPr/>
        </p:nvSpPr>
        <p:spPr>
          <a:xfrm>
            <a:off x="107950" y="1196975"/>
            <a:ext cx="9036050" cy="8216900"/>
          </a:xfrm>
          <a:prstGeom prst="rect">
            <a:avLst/>
          </a:prstGeom>
          <a:solidFill>
            <a:schemeClr val="accent1">
              <a:lumMod val="75000"/>
            </a:schemeClr>
          </a:solidFill>
        </p:spPr>
        <p:txBody>
          <a:bodyPr>
            <a:spAutoFit/>
          </a:bodyPr>
          <a:lstStyle/>
          <a:p>
            <a:pPr marL="285750" indent="-285750" eaLnBrk="0" hangingPunct="0">
              <a:buFont typeface="Arial" pitchFamily="34" charset="0"/>
              <a:buChar char="•"/>
              <a:defRPr/>
            </a:pPr>
            <a:r>
              <a:rPr lang="en-US" sz="3000" dirty="0">
                <a:solidFill>
                  <a:schemeClr val="bg1"/>
                </a:solidFill>
                <a:latin typeface="Arial" charset="0"/>
                <a:cs typeface="+mn-cs"/>
              </a:rPr>
              <a:t>Vietnam Publishing industry is recently characterized by new forms, new approaches and new markets</a:t>
            </a:r>
          </a:p>
          <a:p>
            <a:pPr marL="285750" indent="-285750" eaLnBrk="0" hangingPunct="0">
              <a:buFont typeface="Arial" pitchFamily="34" charset="0"/>
              <a:buChar char="•"/>
              <a:defRPr/>
            </a:pPr>
            <a:r>
              <a:rPr lang="en-US" sz="3000" dirty="0">
                <a:solidFill>
                  <a:schemeClr val="bg1"/>
                </a:solidFill>
                <a:latin typeface="Arial" charset="0"/>
                <a:cs typeface="+mn-cs"/>
              </a:rPr>
              <a:t>publishing process is becoming more efficient by using technological application-based distribution and communicating through digital channels such as </a:t>
            </a:r>
            <a:r>
              <a:rPr lang="en-US" sz="3000" dirty="0" err="1">
                <a:solidFill>
                  <a:schemeClr val="bg1"/>
                </a:solidFill>
                <a:latin typeface="Arial" charset="0"/>
                <a:cs typeface="+mn-cs"/>
              </a:rPr>
              <a:t>Youtube</a:t>
            </a:r>
            <a:r>
              <a:rPr lang="en-US" sz="3000" dirty="0">
                <a:solidFill>
                  <a:schemeClr val="bg1"/>
                </a:solidFill>
                <a:latin typeface="Arial" charset="0"/>
                <a:cs typeface="+mn-cs"/>
              </a:rPr>
              <a:t>, Digital, Facebook, platform</a:t>
            </a:r>
          </a:p>
          <a:p>
            <a:pPr marL="285750" indent="-285750" eaLnBrk="0" hangingPunct="0">
              <a:buFont typeface="Arial" pitchFamily="34" charset="0"/>
              <a:buChar char="•"/>
              <a:defRPr/>
            </a:pPr>
            <a:r>
              <a:rPr lang="en-US" sz="3000" dirty="0">
                <a:solidFill>
                  <a:schemeClr val="bg1"/>
                </a:solidFill>
                <a:latin typeface="Arial" charset="0"/>
                <a:cs typeface="+mn-cs"/>
              </a:rPr>
              <a:t>There are more and more Publishing units develop digital marketing, social networks to expand net of readers</a:t>
            </a:r>
          </a:p>
          <a:p>
            <a:pPr marL="285750" indent="-285750" eaLnBrk="0" hangingPunct="0">
              <a:buFont typeface="Arial" pitchFamily="34" charset="0"/>
              <a:buChar char="•"/>
              <a:defRPr/>
            </a:pPr>
            <a:endParaRPr lang="en-US" sz="3000" dirty="0">
              <a:solidFill>
                <a:schemeClr val="bg1"/>
              </a:solidFill>
              <a:latin typeface="Arial" charset="0"/>
              <a:cs typeface="+mn-cs"/>
            </a:endParaRPr>
          </a:p>
          <a:p>
            <a:pPr eaLnBrk="0" hangingPunct="0">
              <a:defRPr/>
            </a:pPr>
            <a:endParaRPr lang="en-US" sz="3000" dirty="0">
              <a:solidFill>
                <a:schemeClr val="bg1"/>
              </a:solidFill>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dirty="0">
              <a:latin typeface="Arial" charset="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38E265E-095D-47B8-8916-55137A908DFA}"/>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2800" dirty="0"/>
              <a:t>The transformation of Vietnam publishing industry in social network era</a:t>
            </a:r>
          </a:p>
        </p:txBody>
      </p:sp>
      <p:sp>
        <p:nvSpPr>
          <p:cNvPr id="2" name="Rectangle 1">
            <a:extLst>
              <a:ext uri="{FF2B5EF4-FFF2-40B4-BE49-F238E27FC236}">
                <a16:creationId xmlns:a16="http://schemas.microsoft.com/office/drawing/2014/main" id="{C2283B17-EEBF-47E9-A723-8F3A3482DB94}"/>
              </a:ext>
            </a:extLst>
          </p:cNvPr>
          <p:cNvSpPr/>
          <p:nvPr/>
        </p:nvSpPr>
        <p:spPr>
          <a:xfrm>
            <a:off x="107950" y="1196975"/>
            <a:ext cx="9036050" cy="9602788"/>
          </a:xfrm>
          <a:prstGeom prst="rect">
            <a:avLst/>
          </a:prstGeom>
          <a:solidFill>
            <a:schemeClr val="accent1">
              <a:lumMod val="75000"/>
            </a:schemeClr>
          </a:solidFill>
        </p:spPr>
        <p:txBody>
          <a:bodyPr>
            <a:spAutoFit/>
          </a:bodyPr>
          <a:lstStyle/>
          <a:p>
            <a:pPr eaLnBrk="0" hangingPunct="0">
              <a:defRPr/>
            </a:pPr>
            <a:r>
              <a:rPr lang="en-US" sz="3000" dirty="0">
                <a:solidFill>
                  <a:schemeClr val="bg1"/>
                </a:solidFill>
                <a:latin typeface="Arial" charset="0"/>
                <a:cs typeface="+mn-cs"/>
              </a:rPr>
              <a:t>There are more and more:</a:t>
            </a:r>
          </a:p>
          <a:p>
            <a:pPr marL="285750" indent="-285750" eaLnBrk="0" hangingPunct="0">
              <a:buFont typeface="Arial" pitchFamily="34" charset="0"/>
              <a:buChar char="•"/>
              <a:defRPr/>
            </a:pPr>
            <a:r>
              <a:rPr lang="en-US" sz="3000" dirty="0">
                <a:solidFill>
                  <a:schemeClr val="bg1"/>
                </a:solidFill>
                <a:latin typeface="Arial" charset="0"/>
                <a:cs typeface="+mn-cs"/>
              </a:rPr>
              <a:t>Online book fairs</a:t>
            </a:r>
          </a:p>
          <a:p>
            <a:pPr marL="285750" indent="-285750" eaLnBrk="0" hangingPunct="0">
              <a:buFont typeface="Arial" pitchFamily="34" charset="0"/>
              <a:buChar char="•"/>
              <a:defRPr/>
            </a:pPr>
            <a:r>
              <a:rPr lang="en-US" sz="3000" dirty="0">
                <a:solidFill>
                  <a:schemeClr val="bg1"/>
                </a:solidFill>
                <a:latin typeface="Arial" charset="0"/>
                <a:cs typeface="+mn-cs"/>
              </a:rPr>
              <a:t>Marketing online forms</a:t>
            </a:r>
          </a:p>
          <a:p>
            <a:pPr marL="285750" indent="-285750" eaLnBrk="0" hangingPunct="0">
              <a:buFont typeface="Arial" pitchFamily="34" charset="0"/>
              <a:buChar char="•"/>
              <a:defRPr/>
            </a:pPr>
            <a:r>
              <a:rPr lang="en-US" sz="3000" dirty="0">
                <a:solidFill>
                  <a:schemeClr val="bg1"/>
                </a:solidFill>
                <a:latin typeface="Arial" charset="0"/>
                <a:cs typeface="+mn-cs"/>
              </a:rPr>
              <a:t>Facebook advertising</a:t>
            </a:r>
          </a:p>
          <a:p>
            <a:pPr marL="285750" indent="-285750" eaLnBrk="0" hangingPunct="0">
              <a:buFont typeface="Arial" pitchFamily="34" charset="0"/>
              <a:buChar char="•"/>
              <a:defRPr/>
            </a:pPr>
            <a:r>
              <a:rPr lang="en-US" sz="3000" dirty="0">
                <a:solidFill>
                  <a:schemeClr val="bg1"/>
                </a:solidFill>
                <a:latin typeface="Arial" charset="0"/>
                <a:cs typeface="+mn-cs"/>
              </a:rPr>
              <a:t>Landing pages</a:t>
            </a:r>
          </a:p>
          <a:p>
            <a:pPr marL="285750" indent="-285750" eaLnBrk="0" hangingPunct="0">
              <a:buFont typeface="Arial" pitchFamily="34" charset="0"/>
              <a:buChar char="•"/>
              <a:defRPr/>
            </a:pPr>
            <a:r>
              <a:rPr lang="en-US" sz="3000" dirty="0">
                <a:solidFill>
                  <a:schemeClr val="bg1"/>
                </a:solidFill>
                <a:latin typeface="Arial" charset="0"/>
                <a:cs typeface="+mn-cs"/>
              </a:rPr>
              <a:t>Advertising videos of (new) books on </a:t>
            </a:r>
            <a:r>
              <a:rPr lang="en-US" sz="3000" dirty="0" err="1">
                <a:solidFill>
                  <a:schemeClr val="bg1"/>
                </a:solidFill>
                <a:latin typeface="Arial" charset="0"/>
                <a:cs typeface="+mn-cs"/>
              </a:rPr>
              <a:t>youtube</a:t>
            </a:r>
            <a:endParaRPr lang="en-US" sz="3000" dirty="0">
              <a:solidFill>
                <a:schemeClr val="bg1"/>
              </a:solidFill>
              <a:latin typeface="Arial" charset="0"/>
              <a:cs typeface="+mn-cs"/>
            </a:endParaRPr>
          </a:p>
          <a:p>
            <a:pPr marL="285750" indent="-285750" eaLnBrk="0" hangingPunct="0">
              <a:buFont typeface="Arial" pitchFamily="34" charset="0"/>
              <a:buChar char="•"/>
              <a:defRPr/>
            </a:pPr>
            <a:r>
              <a:rPr lang="en-US" sz="3000" dirty="0">
                <a:solidFill>
                  <a:schemeClr val="bg1"/>
                </a:solidFill>
                <a:latin typeface="Arial" charset="0"/>
                <a:cs typeface="+mn-cs"/>
              </a:rPr>
              <a:t>Communities of readers/ authors/translators</a:t>
            </a:r>
          </a:p>
          <a:p>
            <a:pPr eaLnBrk="0" hangingPunct="0">
              <a:defRPr/>
            </a:pPr>
            <a:endParaRPr lang="en-US" sz="3000" dirty="0">
              <a:solidFill>
                <a:schemeClr val="bg1"/>
              </a:solidFill>
              <a:latin typeface="Arial" charset="0"/>
              <a:cs typeface="+mn-cs"/>
            </a:endParaRPr>
          </a:p>
          <a:p>
            <a:pPr eaLnBrk="0" hangingPunct="0">
              <a:defRPr/>
            </a:pPr>
            <a:r>
              <a:rPr lang="en-US" sz="3000" dirty="0">
                <a:solidFill>
                  <a:schemeClr val="bg1"/>
                </a:solidFill>
                <a:latin typeface="Arial" charset="0"/>
                <a:cs typeface="+mn-cs"/>
              </a:rPr>
              <a:t>Traditional distributing channels are slowly replaced by new distributing channels</a:t>
            </a:r>
          </a:p>
          <a:p>
            <a:pPr marL="285750" indent="-285750" eaLnBrk="0" hangingPunct="0">
              <a:buFont typeface="Arial" pitchFamily="34" charset="0"/>
              <a:buChar char="•"/>
              <a:defRPr/>
            </a:pPr>
            <a:endParaRPr lang="en-US" sz="3000" dirty="0">
              <a:solidFill>
                <a:schemeClr val="bg1"/>
              </a:solidFill>
              <a:latin typeface="Arial" charset="0"/>
              <a:cs typeface="+mn-cs"/>
            </a:endParaRPr>
          </a:p>
          <a:p>
            <a:pPr marL="285750" indent="-285750" eaLnBrk="0" hangingPunct="0">
              <a:buFont typeface="Arial" pitchFamily="34" charset="0"/>
              <a:buChar char="•"/>
              <a:defRPr/>
            </a:pPr>
            <a:endParaRPr lang="en-US" sz="3000" dirty="0">
              <a:solidFill>
                <a:schemeClr val="bg1"/>
              </a:solidFill>
              <a:latin typeface="Arial" charset="0"/>
              <a:cs typeface="+mn-cs"/>
            </a:endParaRPr>
          </a:p>
          <a:p>
            <a:pPr marL="285750" indent="-285750" eaLnBrk="0" hangingPunct="0">
              <a:buFont typeface="Arial" pitchFamily="34" charset="0"/>
              <a:buChar char="•"/>
              <a:defRPr/>
            </a:pPr>
            <a:endParaRPr lang="en-US" sz="3000" dirty="0">
              <a:solidFill>
                <a:schemeClr val="bg1"/>
              </a:solidFill>
              <a:latin typeface="Arial" charset="0"/>
              <a:cs typeface="+mn-cs"/>
            </a:endParaRPr>
          </a:p>
          <a:p>
            <a:pPr marL="285750" indent="-285750" eaLnBrk="0" hangingPunct="0">
              <a:buFont typeface="Arial" pitchFamily="34" charset="0"/>
              <a:buChar char="•"/>
              <a:defRPr/>
            </a:pPr>
            <a:endParaRPr lang="en-US" sz="3000" dirty="0">
              <a:solidFill>
                <a:schemeClr val="bg1"/>
              </a:solidFill>
              <a:latin typeface="Arial" charset="0"/>
              <a:cs typeface="+mn-cs"/>
            </a:endParaRPr>
          </a:p>
          <a:p>
            <a:pPr eaLnBrk="0" hangingPunct="0">
              <a:defRPr/>
            </a:pPr>
            <a:endParaRPr lang="en-US" sz="3000" dirty="0">
              <a:solidFill>
                <a:schemeClr val="bg1"/>
              </a:solidFill>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dirty="0">
              <a:latin typeface="Arial" charset="0"/>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EF33702-7773-4110-9022-E4E2DD184D53}"/>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2800" dirty="0"/>
              <a:t>The transformation of Vietnam publishing industry in social network era</a:t>
            </a:r>
          </a:p>
        </p:txBody>
      </p:sp>
      <p:sp>
        <p:nvSpPr>
          <p:cNvPr id="2" name="Rectangle 1">
            <a:extLst>
              <a:ext uri="{FF2B5EF4-FFF2-40B4-BE49-F238E27FC236}">
                <a16:creationId xmlns:a16="http://schemas.microsoft.com/office/drawing/2014/main" id="{2E42B77E-42CF-47ED-8EFD-77725BE6E18A}"/>
              </a:ext>
            </a:extLst>
          </p:cNvPr>
          <p:cNvSpPr/>
          <p:nvPr/>
        </p:nvSpPr>
        <p:spPr>
          <a:xfrm>
            <a:off x="107950" y="1196975"/>
            <a:ext cx="9036050" cy="4986338"/>
          </a:xfrm>
          <a:prstGeom prst="rect">
            <a:avLst/>
          </a:prstGeom>
          <a:solidFill>
            <a:schemeClr val="accent1">
              <a:lumMod val="75000"/>
            </a:schemeClr>
          </a:solidFill>
        </p:spPr>
        <p:txBody>
          <a:bodyPr>
            <a:spAutoFit/>
          </a:bodyPr>
          <a:lstStyle/>
          <a:p>
            <a:pPr marL="285750" indent="-285750" eaLnBrk="0" hangingPunct="0">
              <a:buFont typeface="Arial" pitchFamily="34" charset="0"/>
              <a:buChar char="•"/>
              <a:defRPr/>
            </a:pPr>
            <a:endParaRPr lang="en-US" sz="3000" dirty="0">
              <a:solidFill>
                <a:schemeClr val="bg1"/>
              </a:solidFill>
              <a:latin typeface="Arial" charset="0"/>
              <a:cs typeface="+mn-cs"/>
            </a:endParaRPr>
          </a:p>
          <a:p>
            <a:pPr marL="285750" indent="-285750" eaLnBrk="0" hangingPunct="0">
              <a:buFont typeface="Arial" pitchFamily="34" charset="0"/>
              <a:buChar char="•"/>
              <a:defRPr/>
            </a:pPr>
            <a:endParaRPr lang="en-US" sz="3000" dirty="0">
              <a:solidFill>
                <a:schemeClr val="bg1"/>
              </a:solidFill>
              <a:latin typeface="Arial" charset="0"/>
              <a:cs typeface="+mn-cs"/>
            </a:endParaRPr>
          </a:p>
          <a:p>
            <a:pPr marL="285750" indent="-285750" eaLnBrk="0" hangingPunct="0">
              <a:buFont typeface="Arial" pitchFamily="34" charset="0"/>
              <a:buChar char="•"/>
              <a:defRPr/>
            </a:pPr>
            <a:endParaRPr lang="en-US" sz="3000" dirty="0">
              <a:solidFill>
                <a:schemeClr val="bg1"/>
              </a:solidFill>
              <a:latin typeface="Arial" charset="0"/>
              <a:cs typeface="+mn-cs"/>
            </a:endParaRPr>
          </a:p>
          <a:p>
            <a:pPr marL="285750" indent="-285750" eaLnBrk="0" hangingPunct="0">
              <a:buFont typeface="Arial" pitchFamily="34" charset="0"/>
              <a:buChar char="•"/>
              <a:defRPr/>
            </a:pPr>
            <a:endParaRPr lang="en-US" sz="3000" dirty="0">
              <a:solidFill>
                <a:schemeClr val="bg1"/>
              </a:solidFill>
              <a:latin typeface="Arial" charset="0"/>
              <a:cs typeface="+mn-cs"/>
            </a:endParaRPr>
          </a:p>
          <a:p>
            <a:pPr eaLnBrk="0" hangingPunct="0">
              <a:defRPr/>
            </a:pPr>
            <a:endParaRPr lang="en-US" sz="3000" dirty="0">
              <a:solidFill>
                <a:schemeClr val="bg1"/>
              </a:solidFill>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sz="3000" dirty="0">
              <a:latin typeface="Arial" charset="0"/>
              <a:cs typeface="+mn-cs"/>
            </a:endParaRPr>
          </a:p>
          <a:p>
            <a:pPr marL="285750" indent="-285750" eaLnBrk="0" hangingPunct="0">
              <a:buFont typeface="Arial" pitchFamily="34" charset="0"/>
              <a:buChar char="•"/>
              <a:defRPr/>
            </a:pPr>
            <a:endParaRPr lang="en-US" dirty="0">
              <a:latin typeface="Arial" charset="0"/>
              <a:cs typeface="+mn-cs"/>
            </a:endParaRPr>
          </a:p>
        </p:txBody>
      </p:sp>
      <p:graphicFrame>
        <p:nvGraphicFramePr>
          <p:cNvPr id="3" name="Chart 2">
            <a:extLst>
              <a:ext uri="{FF2B5EF4-FFF2-40B4-BE49-F238E27FC236}">
                <a16:creationId xmlns:a16="http://schemas.microsoft.com/office/drawing/2014/main" id="{B6A0B162-0169-47CC-9F3D-FE4641BD0EC6}"/>
              </a:ext>
            </a:extLst>
          </p:cNvPr>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7C9039-0E88-4D67-9B85-2DEDA454C8BF}"/>
              </a:ext>
            </a:extLst>
          </p:cNvPr>
          <p:cNvSpPr>
            <a:spLocks noGrp="1" noChangeArrowheads="1"/>
          </p:cNvSpPr>
          <p:nvPr>
            <p:ph type="title"/>
          </p:nvPr>
        </p:nvSpPr>
        <p:spPr>
          <a:xfrm>
            <a:off x="0" y="0"/>
            <a:ext cx="9144000" cy="1125538"/>
          </a:xfrm>
          <a:solidFill>
            <a:schemeClr val="accent4">
              <a:lumMod val="75000"/>
            </a:schemeClr>
          </a:solidFill>
        </p:spPr>
        <p:txBody>
          <a:bodyPr/>
          <a:lstStyle/>
          <a:p>
            <a:pPr>
              <a:defRPr/>
            </a:pPr>
            <a:r>
              <a:rPr lang="en-US" altLang="en-US" sz="3000" dirty="0"/>
              <a:t>What social networks should we use?</a:t>
            </a:r>
          </a:p>
        </p:txBody>
      </p:sp>
      <p:sp>
        <p:nvSpPr>
          <p:cNvPr id="10243" name="Rectangle 3">
            <a:extLst>
              <a:ext uri="{FF2B5EF4-FFF2-40B4-BE49-F238E27FC236}">
                <a16:creationId xmlns:a16="http://schemas.microsoft.com/office/drawing/2014/main" id="{63BD9B54-F6B2-4BCE-BA1E-35555BA4C09B}"/>
              </a:ext>
            </a:extLst>
          </p:cNvPr>
          <p:cNvSpPr txBox="1">
            <a:spLocks noChangeArrowheads="1"/>
          </p:cNvSpPr>
          <p:nvPr/>
        </p:nvSpPr>
        <p:spPr bwMode="auto">
          <a:xfrm>
            <a:off x="0" y="1125538"/>
            <a:ext cx="9144000" cy="5732462"/>
          </a:xfrm>
          <a:prstGeom prst="rect">
            <a:avLst/>
          </a:prstGeom>
          <a:solidFill>
            <a:schemeClr val="accent4">
              <a:lumMod val="20000"/>
              <a:lumOff val="80000"/>
            </a:schemeClr>
          </a:solidFill>
          <a:ln>
            <a:noFill/>
          </a:ln>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spcBef>
                <a:spcPts val="600"/>
              </a:spcBef>
              <a:spcAft>
                <a:spcPts val="600"/>
              </a:spcAft>
              <a:buClr>
                <a:schemeClr val="hlink"/>
              </a:buClr>
              <a:defRPr/>
            </a:pPr>
            <a:r>
              <a:rPr lang="en-US" sz="3000" dirty="0">
                <a:solidFill>
                  <a:schemeClr val="tx2"/>
                </a:solidFill>
                <a:cs typeface="+mn-cs"/>
              </a:rPr>
              <a:t>There are some social networks that help us expanding the readers:</a:t>
            </a:r>
          </a:p>
          <a:p>
            <a:pPr>
              <a:lnSpc>
                <a:spcPct val="150000"/>
              </a:lnSpc>
              <a:spcBef>
                <a:spcPts val="600"/>
              </a:spcBef>
              <a:spcAft>
                <a:spcPts val="600"/>
              </a:spcAft>
              <a:buClr>
                <a:schemeClr val="hlink"/>
              </a:buClr>
              <a:buFont typeface="Wingdings" pitchFamily="2" charset="2"/>
              <a:buChar char="q"/>
              <a:defRPr/>
            </a:pPr>
            <a:r>
              <a:rPr lang="en-US" sz="2500" dirty="0">
                <a:solidFill>
                  <a:schemeClr val="tx2"/>
                </a:solidFill>
                <a:cs typeface="+mn-cs"/>
              </a:rPr>
              <a:t>Facebook: include group, </a:t>
            </a:r>
            <a:r>
              <a:rPr lang="en-US" sz="2500" dirty="0" err="1">
                <a:solidFill>
                  <a:schemeClr val="tx2"/>
                </a:solidFill>
                <a:cs typeface="+mn-cs"/>
              </a:rPr>
              <a:t>fanpage</a:t>
            </a:r>
            <a:r>
              <a:rPr lang="en-US" sz="2500" dirty="0">
                <a:solidFill>
                  <a:schemeClr val="tx2"/>
                </a:solidFill>
                <a:cs typeface="+mn-cs"/>
              </a:rPr>
              <a:t>, private account, </a:t>
            </a:r>
            <a:r>
              <a:rPr lang="en-US" sz="2500" dirty="0" err="1">
                <a:solidFill>
                  <a:schemeClr val="tx2"/>
                </a:solidFill>
                <a:cs typeface="+mn-cs"/>
              </a:rPr>
              <a:t>facebook</a:t>
            </a:r>
            <a:r>
              <a:rPr lang="en-US" sz="2500" dirty="0">
                <a:solidFill>
                  <a:schemeClr val="tx2"/>
                </a:solidFill>
                <a:cs typeface="+mn-cs"/>
              </a:rPr>
              <a:t> advertising, </a:t>
            </a:r>
            <a:r>
              <a:rPr lang="en-US" sz="2500" dirty="0" err="1">
                <a:solidFill>
                  <a:schemeClr val="tx2"/>
                </a:solidFill>
                <a:cs typeface="+mn-cs"/>
              </a:rPr>
              <a:t>etc</a:t>
            </a:r>
            <a:endParaRPr lang="en-US" sz="2500" dirty="0">
              <a:solidFill>
                <a:schemeClr val="tx2"/>
              </a:solidFill>
              <a:cs typeface="+mn-cs"/>
            </a:endParaRPr>
          </a:p>
          <a:p>
            <a:pPr>
              <a:lnSpc>
                <a:spcPct val="150000"/>
              </a:lnSpc>
              <a:spcBef>
                <a:spcPts val="600"/>
              </a:spcBef>
              <a:spcAft>
                <a:spcPts val="600"/>
              </a:spcAft>
              <a:buClr>
                <a:schemeClr val="hlink"/>
              </a:buClr>
              <a:buFont typeface="Wingdings" pitchFamily="2" charset="2"/>
              <a:buChar char="q"/>
              <a:defRPr/>
            </a:pPr>
            <a:r>
              <a:rPr lang="en-US" sz="2500" dirty="0" err="1">
                <a:solidFill>
                  <a:schemeClr val="tx2"/>
                </a:solidFill>
                <a:cs typeface="+mn-cs"/>
              </a:rPr>
              <a:t>Instagram</a:t>
            </a:r>
            <a:endParaRPr lang="en-US" sz="2500" dirty="0">
              <a:solidFill>
                <a:schemeClr val="tx2"/>
              </a:solidFill>
              <a:cs typeface="+mn-cs"/>
            </a:endParaRPr>
          </a:p>
          <a:p>
            <a:pPr>
              <a:lnSpc>
                <a:spcPct val="150000"/>
              </a:lnSpc>
              <a:spcBef>
                <a:spcPts val="600"/>
              </a:spcBef>
              <a:spcAft>
                <a:spcPts val="600"/>
              </a:spcAft>
              <a:buClr>
                <a:schemeClr val="hlink"/>
              </a:buClr>
              <a:buFont typeface="Wingdings" pitchFamily="2" charset="2"/>
              <a:buChar char="q"/>
              <a:defRPr/>
            </a:pPr>
            <a:r>
              <a:rPr lang="en-US" sz="2500" dirty="0" err="1">
                <a:solidFill>
                  <a:schemeClr val="tx2"/>
                </a:solidFill>
                <a:cs typeface="+mn-cs"/>
              </a:rPr>
              <a:t>Youtube</a:t>
            </a:r>
            <a:endParaRPr lang="en-US" sz="2500" dirty="0">
              <a:solidFill>
                <a:schemeClr val="tx2"/>
              </a:solidFill>
              <a:cs typeface="+mn-cs"/>
            </a:endParaRPr>
          </a:p>
          <a:p>
            <a:pPr>
              <a:lnSpc>
                <a:spcPct val="150000"/>
              </a:lnSpc>
              <a:spcBef>
                <a:spcPts val="600"/>
              </a:spcBef>
              <a:spcAft>
                <a:spcPts val="600"/>
              </a:spcAft>
              <a:buClr>
                <a:schemeClr val="hlink"/>
              </a:buClr>
              <a:buFont typeface="Wingdings" pitchFamily="2" charset="2"/>
              <a:buChar char="q"/>
              <a:defRPr/>
            </a:pPr>
            <a:r>
              <a:rPr lang="en-US" sz="2500" dirty="0">
                <a:solidFill>
                  <a:schemeClr val="tx2"/>
                </a:solidFill>
                <a:cs typeface="+mn-cs"/>
              </a:rPr>
              <a:t> Google+, Twitter</a:t>
            </a:r>
          </a:p>
          <a:p>
            <a:pPr marL="0" indent="0">
              <a:lnSpc>
                <a:spcPct val="150000"/>
              </a:lnSpc>
              <a:spcBef>
                <a:spcPts val="600"/>
              </a:spcBef>
              <a:spcAft>
                <a:spcPts val="600"/>
              </a:spcAft>
              <a:buClr>
                <a:schemeClr val="hlink"/>
              </a:buClr>
              <a:defRPr/>
            </a:pPr>
            <a:endParaRPr lang="en-US" sz="2400" dirty="0">
              <a:solidFill>
                <a:srgbClr val="005828"/>
              </a:solidFill>
              <a:cs typeface="+mn-cs"/>
            </a:endParaRPr>
          </a:p>
          <a:p>
            <a:pPr>
              <a:lnSpc>
                <a:spcPct val="150000"/>
              </a:lnSpc>
              <a:spcBef>
                <a:spcPts val="600"/>
              </a:spcBef>
              <a:spcAft>
                <a:spcPts val="600"/>
              </a:spcAft>
              <a:buClr>
                <a:schemeClr val="hlink"/>
              </a:buClr>
              <a:defRPr/>
            </a:pPr>
            <a:endParaRPr lang="en-US" sz="3000" dirty="0">
              <a:solidFill>
                <a:srgbClr val="005828"/>
              </a:solidFill>
              <a:cs typeface="+mn-cs"/>
            </a:endParaRPr>
          </a:p>
        </p:txBody>
      </p:sp>
      <p:pic>
        <p:nvPicPr>
          <p:cNvPr id="16388" name="Picture 4" descr="C:\Users\HOAIPHUONG\Desktop\logo.jpg">
            <a:extLst>
              <a:ext uri="{FF2B5EF4-FFF2-40B4-BE49-F238E27FC236}">
                <a16:creationId xmlns:a16="http://schemas.microsoft.com/office/drawing/2014/main" id="{AF42CD92-0AE0-4AEF-9ED8-1CE3FC500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948363"/>
            <a:ext cx="16700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E48206E-132E-4AD1-A45A-CB1D816E4EA8}"/>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4000" dirty="0"/>
              <a:t>How we use </a:t>
            </a:r>
            <a:r>
              <a:rPr lang="en-US" altLang="en-US" sz="4000" dirty="0" err="1"/>
              <a:t>facebook</a:t>
            </a:r>
            <a:r>
              <a:rPr lang="en-US" altLang="en-US" sz="4000" dirty="0"/>
              <a:t> to reach the readers?</a:t>
            </a:r>
            <a:r>
              <a:rPr lang="en-US" altLang="en-US" sz="2800" dirty="0"/>
              <a:t>   </a:t>
            </a:r>
          </a:p>
        </p:txBody>
      </p:sp>
      <p:sp>
        <p:nvSpPr>
          <p:cNvPr id="11267" name="Content Placeholder 1">
            <a:extLst>
              <a:ext uri="{FF2B5EF4-FFF2-40B4-BE49-F238E27FC236}">
                <a16:creationId xmlns:a16="http://schemas.microsoft.com/office/drawing/2014/main" id="{EFA18B2E-EA7A-4B48-A238-2AE0744D05D2}"/>
              </a:ext>
            </a:extLst>
          </p:cNvPr>
          <p:cNvSpPr>
            <a:spLocks noGrp="1"/>
          </p:cNvSpPr>
          <p:nvPr>
            <p:ph idx="1"/>
          </p:nvPr>
        </p:nvSpPr>
        <p:spPr>
          <a:xfrm>
            <a:off x="0" y="1125538"/>
            <a:ext cx="9144000" cy="5732462"/>
          </a:xfrm>
          <a:solidFill>
            <a:schemeClr val="accent4">
              <a:lumMod val="20000"/>
              <a:lumOff val="80000"/>
            </a:schemeClr>
          </a:solidFill>
        </p:spPr>
        <p:txBody>
          <a:bodyPr/>
          <a:lstStyle/>
          <a:p>
            <a:pPr marL="0" indent="0">
              <a:buFont typeface="Wingdings" panose="05000000000000000000" pitchFamily="2" charset="2"/>
              <a:buNone/>
              <a:defRPr/>
            </a:pPr>
            <a:r>
              <a:rPr lang="en-US" sz="3000" dirty="0"/>
              <a:t>Omega Group’s activities</a:t>
            </a:r>
          </a:p>
          <a:p>
            <a:pPr marL="0" indent="0">
              <a:buFont typeface="Wingdings" panose="05000000000000000000" pitchFamily="2" charset="2"/>
              <a:buNone/>
              <a:defRPr/>
            </a:pPr>
            <a:endParaRPr lang="en-US" sz="3000" dirty="0"/>
          </a:p>
          <a:p>
            <a:pPr marL="0" indent="0">
              <a:defRPr/>
            </a:pPr>
            <a:r>
              <a:rPr lang="en-US" sz="3000" dirty="0"/>
              <a:t>Holding a daily discussion </a:t>
            </a:r>
          </a:p>
          <a:p>
            <a:pPr marL="0" indent="0">
              <a:defRPr/>
            </a:pPr>
            <a:r>
              <a:rPr lang="en-US" sz="3000" dirty="0"/>
              <a:t>Holding a monthly mini game</a:t>
            </a:r>
          </a:p>
          <a:p>
            <a:pPr marL="0" indent="0">
              <a:defRPr/>
            </a:pPr>
            <a:r>
              <a:rPr lang="en-US" sz="3000" dirty="0"/>
              <a:t> Recruiting translators</a:t>
            </a:r>
          </a:p>
          <a:p>
            <a:pPr marL="0" indent="0">
              <a:defRPr/>
            </a:pPr>
            <a:r>
              <a:rPr lang="en-US" sz="3000" dirty="0"/>
              <a:t> Introducing some good/new books</a:t>
            </a:r>
          </a:p>
          <a:p>
            <a:pPr marL="0" indent="0">
              <a:defRPr/>
            </a:pPr>
            <a:r>
              <a:rPr lang="en-US" sz="3000" dirty="0"/>
              <a:t> Sharing attractive information </a:t>
            </a:r>
          </a:p>
          <a:p>
            <a:pPr marL="0" indent="0">
              <a:defRPr/>
            </a:pPr>
            <a:r>
              <a:rPr lang="en-US" sz="3000" dirty="0"/>
              <a:t>Holding “mini book club meetings”</a:t>
            </a:r>
          </a:p>
          <a:p>
            <a:pPr marL="0" indent="0">
              <a:defRPr/>
            </a:pPr>
            <a:r>
              <a:rPr lang="en-US" sz="3000" dirty="0"/>
              <a:t>Creating Poll to examine readers’ opinions</a:t>
            </a:r>
          </a:p>
          <a:p>
            <a:pPr marL="0" indent="0">
              <a:defRPr/>
            </a:pPr>
            <a:endParaRPr lang="en-US" sz="2500" dirty="0"/>
          </a:p>
        </p:txBody>
      </p:sp>
      <p:pic>
        <p:nvPicPr>
          <p:cNvPr id="17412" name="Picture 4" descr="C:\Users\HOAIPHUONG\Desktop\logo.jpg">
            <a:extLst>
              <a:ext uri="{FF2B5EF4-FFF2-40B4-BE49-F238E27FC236}">
                <a16:creationId xmlns:a16="http://schemas.microsoft.com/office/drawing/2014/main" id="{E30ED975-2D5D-4EB7-8F02-6D5184BAA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075" y="6146800"/>
            <a:ext cx="16906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D45009B-120F-4DB9-8A13-55E6430F790C}"/>
              </a:ext>
            </a:extLst>
          </p:cNvPr>
          <p:cNvSpPr>
            <a:spLocks noGrp="1" noChangeArrowheads="1"/>
          </p:cNvSpPr>
          <p:nvPr>
            <p:ph type="title"/>
          </p:nvPr>
        </p:nvSpPr>
        <p:spPr>
          <a:xfrm>
            <a:off x="0" y="0"/>
            <a:ext cx="9144000" cy="1125538"/>
          </a:xfrm>
          <a:solidFill>
            <a:schemeClr val="accent4">
              <a:lumMod val="75000"/>
            </a:schemeClr>
          </a:solidFill>
        </p:spPr>
        <p:txBody>
          <a:bodyPr/>
          <a:lstStyle/>
          <a:p>
            <a:pPr>
              <a:defRPr/>
            </a:pPr>
            <a:r>
              <a:rPr lang="en-US" altLang="en-US" sz="4000" dirty="0"/>
              <a:t>How we use </a:t>
            </a:r>
            <a:r>
              <a:rPr lang="en-US" altLang="en-US" sz="4000" dirty="0" err="1"/>
              <a:t>facebook</a:t>
            </a:r>
            <a:r>
              <a:rPr lang="en-US" altLang="en-US" sz="4000" dirty="0"/>
              <a:t> to reach the readers?</a:t>
            </a:r>
            <a:r>
              <a:rPr lang="en-US" altLang="en-US" sz="2800" dirty="0"/>
              <a:t>   </a:t>
            </a:r>
          </a:p>
        </p:txBody>
      </p:sp>
      <p:pic>
        <p:nvPicPr>
          <p:cNvPr id="18435" name="Picture 4" descr="C:\Users\HOAIPHUONG\Desktop\logo.jpg">
            <a:extLst>
              <a:ext uri="{FF2B5EF4-FFF2-40B4-BE49-F238E27FC236}">
                <a16:creationId xmlns:a16="http://schemas.microsoft.com/office/drawing/2014/main" id="{613EC817-32A6-48BB-AE92-2DB5581A6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075" y="6146800"/>
            <a:ext cx="16906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Content Placeholder 3">
            <a:extLst>
              <a:ext uri="{FF2B5EF4-FFF2-40B4-BE49-F238E27FC236}">
                <a16:creationId xmlns:a16="http://schemas.microsoft.com/office/drawing/2014/main" id="{D2B941C6-C8F4-42CA-BFD7-4363C058B7FE}"/>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79388" y="1268413"/>
            <a:ext cx="6337300" cy="500856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D9B7798-6A49-4643-8DF7-E04A354A9D2D}"/>
              </a:ext>
            </a:extLst>
          </p:cNvPr>
          <p:cNvSpPr>
            <a:spLocks noGrp="1" noChangeArrowheads="1"/>
          </p:cNvSpPr>
          <p:nvPr>
            <p:ph type="title"/>
          </p:nvPr>
        </p:nvSpPr>
        <p:spPr>
          <a:xfrm>
            <a:off x="0" y="-315913"/>
            <a:ext cx="9144000" cy="1368426"/>
          </a:xfrm>
          <a:solidFill>
            <a:schemeClr val="accent4">
              <a:lumMod val="75000"/>
            </a:schemeClr>
          </a:solidFill>
        </p:spPr>
        <p:txBody>
          <a:bodyPr/>
          <a:lstStyle/>
          <a:p>
            <a:pPr>
              <a:defRPr/>
            </a:pPr>
            <a:r>
              <a:rPr lang="en-US" altLang="en-US" sz="4000" dirty="0"/>
              <a:t>How we use </a:t>
            </a:r>
            <a:r>
              <a:rPr lang="en-US" altLang="en-US" sz="4000" dirty="0" err="1"/>
              <a:t>facebook</a:t>
            </a:r>
            <a:r>
              <a:rPr lang="en-US" altLang="en-US" sz="4000" dirty="0"/>
              <a:t> to reach the readers?</a:t>
            </a:r>
            <a:r>
              <a:rPr lang="en-US" altLang="en-US" sz="2800" dirty="0"/>
              <a:t>   </a:t>
            </a:r>
          </a:p>
        </p:txBody>
      </p:sp>
      <p:pic>
        <p:nvPicPr>
          <p:cNvPr id="19459" name="Content Placeholder 2">
            <a:extLst>
              <a:ext uri="{FF2B5EF4-FFF2-40B4-BE49-F238E27FC236}">
                <a16:creationId xmlns:a16="http://schemas.microsoft.com/office/drawing/2014/main" id="{6BA22E88-293A-4336-B01B-4CA8772140E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39975" y="1268413"/>
            <a:ext cx="6553200" cy="4594225"/>
          </a:xfrm>
        </p:spPr>
      </p:pic>
      <p:sp>
        <p:nvSpPr>
          <p:cNvPr id="5" name="Text Placeholder 4">
            <a:extLst>
              <a:ext uri="{FF2B5EF4-FFF2-40B4-BE49-F238E27FC236}">
                <a16:creationId xmlns:a16="http://schemas.microsoft.com/office/drawing/2014/main" id="{CDDFCDE4-D672-456F-B103-9EE1912638E9}"/>
              </a:ext>
            </a:extLst>
          </p:cNvPr>
          <p:cNvSpPr>
            <a:spLocks noGrp="1"/>
          </p:cNvSpPr>
          <p:nvPr>
            <p:ph type="body" sz="half" idx="2"/>
          </p:nvPr>
        </p:nvSpPr>
        <p:spPr>
          <a:xfrm>
            <a:off x="179388" y="1412875"/>
            <a:ext cx="2016125" cy="4319588"/>
          </a:xfrm>
        </p:spPr>
        <p:txBody>
          <a:bodyPr/>
          <a:lstStyle/>
          <a:p>
            <a:pPr>
              <a:defRPr/>
            </a:pPr>
            <a:r>
              <a:rPr lang="en-US" sz="3800" dirty="0">
                <a:solidFill>
                  <a:schemeClr val="tx1">
                    <a:lumMod val="50000"/>
                  </a:schemeClr>
                </a:solidFill>
              </a:rPr>
              <a:t>Creating Polls</a:t>
            </a:r>
          </a:p>
        </p:txBody>
      </p:sp>
      <p:pic>
        <p:nvPicPr>
          <p:cNvPr id="19461" name="Picture 4" descr="C:\Users\HOAIPHUONG\Desktop\logo.jpg">
            <a:extLst>
              <a:ext uri="{FF2B5EF4-FFF2-40B4-BE49-F238E27FC236}">
                <a16:creationId xmlns:a16="http://schemas.microsoft.com/office/drawing/2014/main" id="{ECE7E168-E279-4761-926D-8E81A9765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075" y="6146800"/>
            <a:ext cx="16906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3169DAD-B1AF-4F73-9A22-C59BBBCD2660}"/>
              </a:ext>
            </a:extLst>
          </p:cNvPr>
          <p:cNvSpPr>
            <a:spLocks noGrp="1" noChangeArrowheads="1"/>
          </p:cNvSpPr>
          <p:nvPr>
            <p:ph type="title"/>
          </p:nvPr>
        </p:nvSpPr>
        <p:spPr>
          <a:xfrm>
            <a:off x="0" y="-315913"/>
            <a:ext cx="9144000" cy="1368426"/>
          </a:xfrm>
          <a:solidFill>
            <a:schemeClr val="accent4">
              <a:lumMod val="75000"/>
            </a:schemeClr>
          </a:solidFill>
        </p:spPr>
        <p:txBody>
          <a:bodyPr/>
          <a:lstStyle/>
          <a:p>
            <a:pPr>
              <a:defRPr/>
            </a:pPr>
            <a:r>
              <a:rPr lang="en-US" altLang="en-US" sz="4000" dirty="0"/>
              <a:t>How we use </a:t>
            </a:r>
            <a:r>
              <a:rPr lang="en-US" altLang="en-US" sz="4000" dirty="0" err="1"/>
              <a:t>facebook</a:t>
            </a:r>
            <a:r>
              <a:rPr lang="en-US" altLang="en-US" sz="4000" dirty="0"/>
              <a:t> to reach the readers?</a:t>
            </a:r>
            <a:r>
              <a:rPr lang="en-US" altLang="en-US" sz="2800" dirty="0"/>
              <a:t>   </a:t>
            </a:r>
          </a:p>
        </p:txBody>
      </p:sp>
      <p:sp>
        <p:nvSpPr>
          <p:cNvPr id="5" name="Text Placeholder 4">
            <a:extLst>
              <a:ext uri="{FF2B5EF4-FFF2-40B4-BE49-F238E27FC236}">
                <a16:creationId xmlns:a16="http://schemas.microsoft.com/office/drawing/2014/main" id="{81EA3883-3B41-4F3F-901A-74EDDAA9AA96}"/>
              </a:ext>
            </a:extLst>
          </p:cNvPr>
          <p:cNvSpPr>
            <a:spLocks noGrp="1"/>
          </p:cNvSpPr>
          <p:nvPr>
            <p:ph type="body" sz="half" idx="2"/>
          </p:nvPr>
        </p:nvSpPr>
        <p:spPr>
          <a:xfrm>
            <a:off x="6227763" y="1412875"/>
            <a:ext cx="2665412" cy="4464050"/>
          </a:xfrm>
        </p:spPr>
        <p:txBody>
          <a:bodyPr/>
          <a:lstStyle/>
          <a:p>
            <a:pPr>
              <a:defRPr/>
            </a:pPr>
            <a:r>
              <a:rPr lang="en-US" sz="3800" dirty="0">
                <a:solidFill>
                  <a:schemeClr val="tx1">
                    <a:lumMod val="50000"/>
                  </a:schemeClr>
                </a:solidFill>
              </a:rPr>
              <a:t>Sale Policy:</a:t>
            </a:r>
          </a:p>
          <a:p>
            <a:pPr>
              <a:defRPr/>
            </a:pPr>
            <a:r>
              <a:rPr lang="en-US" sz="3800" dirty="0">
                <a:solidFill>
                  <a:schemeClr val="tx1">
                    <a:lumMod val="50000"/>
                  </a:schemeClr>
                </a:solidFill>
              </a:rPr>
              <a:t>High discount rate</a:t>
            </a:r>
          </a:p>
        </p:txBody>
      </p:sp>
      <p:pic>
        <p:nvPicPr>
          <p:cNvPr id="20484" name="Picture 4" descr="C:\Users\HOAIPHUONG\Desktop\logo.jpg">
            <a:extLst>
              <a:ext uri="{FF2B5EF4-FFF2-40B4-BE49-F238E27FC236}">
                <a16:creationId xmlns:a16="http://schemas.microsoft.com/office/drawing/2014/main" id="{B22491FD-5A59-4727-8869-1F2392D08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075" y="6146800"/>
            <a:ext cx="16906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Content Placeholder 6">
            <a:extLst>
              <a:ext uri="{FF2B5EF4-FFF2-40B4-BE49-F238E27FC236}">
                <a16:creationId xmlns:a16="http://schemas.microsoft.com/office/drawing/2014/main" id="{E5022544-2971-49AB-88DB-DE423E350CF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39750" y="1200150"/>
            <a:ext cx="5256213" cy="539591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C17D907-CBD5-42DC-B6DE-FC670C652672}"/>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4000" dirty="0"/>
              <a:t>How we use </a:t>
            </a:r>
            <a:r>
              <a:rPr lang="en-US" altLang="en-US" sz="4000" dirty="0" err="1"/>
              <a:t>facebook</a:t>
            </a:r>
            <a:r>
              <a:rPr lang="en-US" altLang="en-US" sz="4000" dirty="0"/>
              <a:t> to reach the readers?</a:t>
            </a:r>
          </a:p>
        </p:txBody>
      </p:sp>
      <p:sp>
        <p:nvSpPr>
          <p:cNvPr id="2" name="Content Placeholder 1">
            <a:extLst>
              <a:ext uri="{FF2B5EF4-FFF2-40B4-BE49-F238E27FC236}">
                <a16:creationId xmlns:a16="http://schemas.microsoft.com/office/drawing/2014/main" id="{EA7A1D7A-DA6C-4B00-9872-405C2B9D3F32}"/>
              </a:ext>
            </a:extLst>
          </p:cNvPr>
          <p:cNvSpPr>
            <a:spLocks noGrp="1"/>
          </p:cNvSpPr>
          <p:nvPr>
            <p:ph idx="1"/>
          </p:nvPr>
        </p:nvSpPr>
        <p:spPr>
          <a:xfrm>
            <a:off x="0" y="1125538"/>
            <a:ext cx="9036050" cy="5732462"/>
          </a:xfrm>
          <a:solidFill>
            <a:schemeClr val="accent4">
              <a:lumMod val="20000"/>
              <a:lumOff val="80000"/>
            </a:schemeClr>
          </a:solidFill>
        </p:spPr>
        <p:txBody>
          <a:bodyPr/>
          <a:lstStyle/>
          <a:p>
            <a:pPr marL="0" indent="0">
              <a:buFont typeface="Wingdings" panose="05000000000000000000" pitchFamily="2" charset="2"/>
              <a:buNone/>
              <a:defRPr/>
            </a:pPr>
            <a:r>
              <a:rPr lang="en-US" sz="3000" dirty="0">
                <a:solidFill>
                  <a:schemeClr val="tx1">
                    <a:lumMod val="50000"/>
                  </a:schemeClr>
                </a:solidFill>
              </a:rPr>
              <a:t>Facebook </a:t>
            </a:r>
            <a:r>
              <a:rPr lang="en-US" sz="3000" dirty="0" err="1">
                <a:solidFill>
                  <a:schemeClr val="tx1">
                    <a:lumMod val="50000"/>
                  </a:schemeClr>
                </a:solidFill>
              </a:rPr>
              <a:t>fanpage</a:t>
            </a:r>
            <a:endParaRPr lang="en-US" sz="3000" dirty="0">
              <a:solidFill>
                <a:schemeClr val="tx1">
                  <a:lumMod val="50000"/>
                </a:schemeClr>
              </a:solidFill>
            </a:endParaRPr>
          </a:p>
          <a:p>
            <a:pPr marL="0" indent="0">
              <a:buFont typeface="Wingdings" panose="05000000000000000000" pitchFamily="2" charset="2"/>
              <a:buNone/>
              <a:defRPr/>
            </a:pPr>
            <a:endParaRPr lang="en-US" sz="3000" dirty="0">
              <a:solidFill>
                <a:schemeClr val="tx1">
                  <a:lumMod val="50000"/>
                </a:schemeClr>
              </a:solidFill>
            </a:endParaRPr>
          </a:p>
          <a:p>
            <a:pPr>
              <a:buFont typeface="Wingdings" panose="05000000000000000000" pitchFamily="2" charset="2"/>
              <a:buChar char="ü"/>
              <a:defRPr/>
            </a:pPr>
            <a:r>
              <a:rPr lang="en-US" sz="3000" dirty="0">
                <a:solidFill>
                  <a:schemeClr val="tx1">
                    <a:lumMod val="50000"/>
                  </a:schemeClr>
                </a:solidFill>
              </a:rPr>
              <a:t>Updating regularly new books of Omega Plus</a:t>
            </a:r>
          </a:p>
          <a:p>
            <a:pPr>
              <a:buFont typeface="Wingdings" panose="05000000000000000000" pitchFamily="2" charset="2"/>
              <a:buChar char="ü"/>
              <a:defRPr/>
            </a:pPr>
            <a:r>
              <a:rPr lang="en-US" sz="3000" dirty="0">
                <a:solidFill>
                  <a:schemeClr val="tx1">
                    <a:lumMod val="50000"/>
                  </a:schemeClr>
                </a:solidFill>
              </a:rPr>
              <a:t>Updating Omega Plus’s activities, events</a:t>
            </a:r>
          </a:p>
          <a:p>
            <a:pPr>
              <a:buFont typeface="Wingdings" panose="05000000000000000000" pitchFamily="2" charset="2"/>
              <a:buChar char="ü"/>
              <a:defRPr/>
            </a:pPr>
            <a:r>
              <a:rPr lang="en-US" sz="3000" dirty="0">
                <a:solidFill>
                  <a:schemeClr val="tx1">
                    <a:lumMod val="50000"/>
                  </a:schemeClr>
                </a:solidFill>
              </a:rPr>
              <a:t>Sharing information of book fairs, sale off programs</a:t>
            </a:r>
          </a:p>
          <a:p>
            <a:pPr>
              <a:buFont typeface="Wingdings" panose="05000000000000000000" pitchFamily="2" charset="2"/>
              <a:buChar char="ü"/>
              <a:defRPr/>
            </a:pPr>
            <a:r>
              <a:rPr lang="en-US" sz="3000" dirty="0">
                <a:solidFill>
                  <a:schemeClr val="tx1">
                    <a:lumMod val="50000"/>
                  </a:schemeClr>
                </a:solidFill>
              </a:rPr>
              <a:t>Answering readers’ questions and criticisms</a:t>
            </a:r>
          </a:p>
          <a:p>
            <a:pPr>
              <a:buFont typeface="Wingdings" panose="05000000000000000000" pitchFamily="2" charset="2"/>
              <a:buChar char="ü"/>
              <a:defRPr/>
            </a:pPr>
            <a:r>
              <a:rPr lang="en-US" sz="3000" dirty="0">
                <a:solidFill>
                  <a:schemeClr val="tx1">
                    <a:lumMod val="50000"/>
                  </a:schemeClr>
                </a:solidFill>
              </a:rPr>
              <a:t>Selling books</a:t>
            </a:r>
          </a:p>
        </p:txBody>
      </p:sp>
      <p:pic>
        <p:nvPicPr>
          <p:cNvPr id="21508" name="Picture 4" descr="C:\Users\HOAIPHUONG\Desktop\logo.jpg">
            <a:extLst>
              <a:ext uri="{FF2B5EF4-FFF2-40B4-BE49-F238E27FC236}">
                <a16:creationId xmlns:a16="http://schemas.microsoft.com/office/drawing/2014/main" id="{E9D45DD7-4B3C-4F91-A568-C6B98DA68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6010275"/>
            <a:ext cx="17605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F94FC3A-C831-4032-A8C0-40B0E6333F4E}"/>
              </a:ext>
            </a:extLst>
          </p:cNvPr>
          <p:cNvSpPr>
            <a:spLocks noGrp="1" noChangeArrowheads="1"/>
          </p:cNvSpPr>
          <p:nvPr>
            <p:ph type="title"/>
          </p:nvPr>
        </p:nvSpPr>
        <p:spPr>
          <a:xfrm>
            <a:off x="0" y="0"/>
            <a:ext cx="9144000" cy="1125538"/>
          </a:xfrm>
          <a:solidFill>
            <a:schemeClr val="accent4">
              <a:lumMod val="75000"/>
            </a:schemeClr>
          </a:solidFill>
        </p:spPr>
        <p:txBody>
          <a:bodyPr/>
          <a:lstStyle/>
          <a:p>
            <a:pPr>
              <a:defRPr/>
            </a:pPr>
            <a:r>
              <a:rPr lang="en-US" altLang="en-US" sz="4000" dirty="0"/>
              <a:t>About me</a:t>
            </a:r>
          </a:p>
        </p:txBody>
      </p:sp>
      <p:sp>
        <p:nvSpPr>
          <p:cNvPr id="4099" name="Content Placeholder 2">
            <a:extLst>
              <a:ext uri="{FF2B5EF4-FFF2-40B4-BE49-F238E27FC236}">
                <a16:creationId xmlns:a16="http://schemas.microsoft.com/office/drawing/2014/main" id="{2456CD6B-3DDD-4147-831C-7FFF87D7DB68}"/>
              </a:ext>
            </a:extLst>
          </p:cNvPr>
          <p:cNvSpPr>
            <a:spLocks noGrp="1"/>
          </p:cNvSpPr>
          <p:nvPr>
            <p:ph sz="half" idx="2"/>
          </p:nvPr>
        </p:nvSpPr>
        <p:spPr>
          <a:solidFill>
            <a:schemeClr val="accent6">
              <a:lumMod val="20000"/>
              <a:lumOff val="80000"/>
            </a:schemeClr>
          </a:solidFill>
        </p:spPr>
        <p:txBody>
          <a:bodyPr/>
          <a:lstStyle/>
          <a:p>
            <a:pPr>
              <a:defRPr/>
            </a:pPr>
            <a:r>
              <a:rPr lang="en-US" altLang="en-US" sz="2500" dirty="0"/>
              <a:t>2008-2013: Editor at Knowledge Publishing House</a:t>
            </a:r>
          </a:p>
          <a:p>
            <a:pPr>
              <a:defRPr/>
            </a:pPr>
            <a:r>
              <a:rPr lang="en-US" altLang="en-US" sz="2500" dirty="0"/>
              <a:t>2013- 2016: Editor at Alpha Books Publishing Company</a:t>
            </a:r>
          </a:p>
          <a:p>
            <a:pPr>
              <a:defRPr/>
            </a:pPr>
            <a:r>
              <a:rPr lang="en-US" altLang="en-US" sz="2500" dirty="0"/>
              <a:t>September 2016 to now: Chief of Editorial Division of Omega Plus.</a:t>
            </a:r>
          </a:p>
          <a:p>
            <a:pPr>
              <a:defRPr/>
            </a:pPr>
            <a:r>
              <a:rPr lang="en-US" altLang="en-US" sz="2500" dirty="0"/>
              <a:t>August 2018 to now:</a:t>
            </a:r>
          </a:p>
          <a:p>
            <a:pPr marL="0" indent="0">
              <a:buFont typeface="Wingdings" panose="05000000000000000000" pitchFamily="2" charset="2"/>
              <a:buNone/>
              <a:defRPr/>
            </a:pPr>
            <a:r>
              <a:rPr lang="en-US" altLang="en-US" sz="2500" dirty="0"/>
              <a:t>Production Deputy Director </a:t>
            </a:r>
          </a:p>
          <a:p>
            <a:pPr>
              <a:defRPr/>
            </a:pPr>
            <a:endParaRPr lang="en-US" altLang="en-US" dirty="0"/>
          </a:p>
        </p:txBody>
      </p:sp>
      <p:sp>
        <p:nvSpPr>
          <p:cNvPr id="4100" name="Content Placeholder 5">
            <a:extLst>
              <a:ext uri="{FF2B5EF4-FFF2-40B4-BE49-F238E27FC236}">
                <a16:creationId xmlns:a16="http://schemas.microsoft.com/office/drawing/2014/main" id="{A6DCE450-932A-42BE-944C-F6F04577F1E3}"/>
              </a:ext>
            </a:extLst>
          </p:cNvPr>
          <p:cNvSpPr>
            <a:spLocks noGrp="1"/>
          </p:cNvSpPr>
          <p:nvPr>
            <p:ph sz="half" idx="1"/>
          </p:nvPr>
        </p:nvSpPr>
        <p:spPr>
          <a:solidFill>
            <a:schemeClr val="accent6">
              <a:lumMod val="20000"/>
              <a:lumOff val="80000"/>
            </a:schemeClr>
          </a:solidFill>
        </p:spPr>
        <p:txBody>
          <a:bodyPr/>
          <a:lstStyle/>
          <a:p>
            <a:pPr>
              <a:defRPr/>
            </a:pPr>
            <a:r>
              <a:rPr lang="en-US" altLang="en-US" sz="2500" dirty="0"/>
              <a:t>My current job includes coordinating the workflow of Editorial Division, building the network of translators and writers, constantly communicating with them and managing the relationship between translators, writers and publishers.</a:t>
            </a:r>
          </a:p>
          <a:p>
            <a:pPr>
              <a:defRPr/>
            </a:pPr>
            <a:endParaRPr lang="en-US" altLang="en-US" dirty="0"/>
          </a:p>
        </p:txBody>
      </p:sp>
      <p:pic>
        <p:nvPicPr>
          <p:cNvPr id="4101" name="Picture 6" descr="C:\Users\HOAIPHUONG\Desktop\logo.jpg">
            <a:extLst>
              <a:ext uri="{FF2B5EF4-FFF2-40B4-BE49-F238E27FC236}">
                <a16:creationId xmlns:a16="http://schemas.microsoft.com/office/drawing/2014/main" id="{49DFA2EF-8951-4D9F-82B2-EBE796637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15888"/>
            <a:ext cx="13668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82D6517-AECA-4605-AE29-61C8797ED5F7}"/>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4000" dirty="0"/>
              <a:t>How we use </a:t>
            </a:r>
            <a:r>
              <a:rPr lang="en-US" altLang="en-US" sz="4000" dirty="0" err="1"/>
              <a:t>facebook</a:t>
            </a:r>
            <a:r>
              <a:rPr lang="en-US" altLang="en-US" sz="4000" dirty="0"/>
              <a:t> to reach the readers?</a:t>
            </a:r>
          </a:p>
        </p:txBody>
      </p:sp>
      <p:sp>
        <p:nvSpPr>
          <p:cNvPr id="13315" name="Content Placeholder 1">
            <a:extLst>
              <a:ext uri="{FF2B5EF4-FFF2-40B4-BE49-F238E27FC236}">
                <a16:creationId xmlns:a16="http://schemas.microsoft.com/office/drawing/2014/main" id="{FAFCEB1F-1DB3-4094-8FD3-CDAF5EA83BB7}"/>
              </a:ext>
            </a:extLst>
          </p:cNvPr>
          <p:cNvSpPr>
            <a:spLocks noGrp="1"/>
          </p:cNvSpPr>
          <p:nvPr>
            <p:ph idx="1"/>
          </p:nvPr>
        </p:nvSpPr>
        <p:spPr>
          <a:xfrm>
            <a:off x="0" y="1125538"/>
            <a:ext cx="9036050" cy="5732462"/>
          </a:xfrm>
          <a:solidFill>
            <a:schemeClr val="accent4">
              <a:lumMod val="20000"/>
              <a:lumOff val="80000"/>
            </a:schemeClr>
          </a:solidFill>
        </p:spPr>
        <p:txBody>
          <a:bodyPr/>
          <a:lstStyle/>
          <a:p>
            <a:pPr marL="0" indent="0">
              <a:buFont typeface="Wingdings" panose="05000000000000000000" pitchFamily="2" charset="2"/>
              <a:buNone/>
              <a:defRPr/>
            </a:pPr>
            <a:r>
              <a:rPr lang="en-US" sz="3000" dirty="0"/>
              <a:t>Facebook advertising - some following tips:</a:t>
            </a:r>
          </a:p>
          <a:p>
            <a:pPr marL="0" indent="0">
              <a:buFont typeface="Wingdings" panose="05000000000000000000" pitchFamily="2" charset="2"/>
              <a:buChar char="§"/>
              <a:defRPr/>
            </a:pPr>
            <a:r>
              <a:rPr lang="en-US" sz="3000" dirty="0"/>
              <a:t> Creating landing page: not just send readers to our Facebook page’s wall but also landing page. </a:t>
            </a:r>
          </a:p>
          <a:p>
            <a:pPr marL="0" indent="0">
              <a:buFont typeface="Wingdings" panose="05000000000000000000" pitchFamily="2" charset="2"/>
              <a:buNone/>
              <a:defRPr/>
            </a:pPr>
            <a:endParaRPr lang="en-US" sz="3000" dirty="0"/>
          </a:p>
          <a:p>
            <a:pPr marL="0" indent="0">
              <a:buFont typeface="Wingdings" panose="05000000000000000000" pitchFamily="2" charset="2"/>
              <a:buChar char="§"/>
              <a:defRPr/>
            </a:pPr>
            <a:r>
              <a:rPr lang="en-US" sz="3000" dirty="0"/>
              <a:t> When people click on our Facebook advertisement, send them to a customized webpage that encourages them to “like” our Facebook’s page.</a:t>
            </a:r>
          </a:p>
          <a:p>
            <a:pPr marL="0" indent="0">
              <a:buFont typeface="Wingdings" panose="05000000000000000000" pitchFamily="2" charset="2"/>
              <a:buNone/>
              <a:defRPr/>
            </a:pPr>
            <a:endParaRPr lang="en-US" sz="3000" dirty="0"/>
          </a:p>
          <a:p>
            <a:pPr marL="0" indent="0">
              <a:buFont typeface="Wingdings" panose="05000000000000000000" pitchFamily="2" charset="2"/>
              <a:buChar char="§"/>
              <a:defRPr/>
            </a:pPr>
            <a:r>
              <a:rPr lang="en-US" sz="3000" dirty="0"/>
              <a:t> Revealing the first one or two chapters of the book</a:t>
            </a:r>
          </a:p>
        </p:txBody>
      </p:sp>
      <p:pic>
        <p:nvPicPr>
          <p:cNvPr id="22532" name="Picture 4" descr="C:\Users\HOAIPHUONG\Desktop\logo.jpg">
            <a:extLst>
              <a:ext uri="{FF2B5EF4-FFF2-40B4-BE49-F238E27FC236}">
                <a16:creationId xmlns:a16="http://schemas.microsoft.com/office/drawing/2014/main" id="{9484E667-493B-4C06-85D4-DA2FBDB5F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5948363"/>
            <a:ext cx="2032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5C0E17A-CB29-4C8A-97BF-5E85963A7113}"/>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4000" dirty="0"/>
              <a:t>How we use </a:t>
            </a:r>
            <a:r>
              <a:rPr lang="en-US" altLang="en-US" sz="4000" dirty="0" err="1"/>
              <a:t>facebook</a:t>
            </a:r>
            <a:r>
              <a:rPr lang="en-US" altLang="en-US" sz="4000" dirty="0"/>
              <a:t> to reaching the readers?</a:t>
            </a:r>
          </a:p>
        </p:txBody>
      </p:sp>
      <p:sp>
        <p:nvSpPr>
          <p:cNvPr id="14339" name="Content Placeholder 1">
            <a:extLst>
              <a:ext uri="{FF2B5EF4-FFF2-40B4-BE49-F238E27FC236}">
                <a16:creationId xmlns:a16="http://schemas.microsoft.com/office/drawing/2014/main" id="{8D32AFF1-9EAE-4805-8B0A-FA57226FABA3}"/>
              </a:ext>
            </a:extLst>
          </p:cNvPr>
          <p:cNvSpPr>
            <a:spLocks noGrp="1"/>
          </p:cNvSpPr>
          <p:nvPr>
            <p:ph idx="1"/>
          </p:nvPr>
        </p:nvSpPr>
        <p:spPr>
          <a:xfrm>
            <a:off x="0" y="1052513"/>
            <a:ext cx="9144000" cy="5805487"/>
          </a:xfrm>
          <a:solidFill>
            <a:schemeClr val="accent4">
              <a:lumMod val="20000"/>
              <a:lumOff val="80000"/>
            </a:schemeClr>
          </a:solidFill>
        </p:spPr>
        <p:txBody>
          <a:bodyPr/>
          <a:lstStyle/>
          <a:p>
            <a:pPr marL="0" indent="0" algn="ctr">
              <a:buFont typeface="Wingdings" panose="05000000000000000000" pitchFamily="2" charset="2"/>
              <a:buNone/>
              <a:defRPr/>
            </a:pPr>
            <a:r>
              <a:rPr lang="en-US" dirty="0">
                <a:solidFill>
                  <a:schemeClr val="tx1">
                    <a:lumMod val="50000"/>
                  </a:schemeClr>
                </a:solidFill>
              </a:rPr>
              <a:t>With Facebook advertising, there are some requirements:</a:t>
            </a:r>
          </a:p>
          <a:p>
            <a:pPr marL="0" indent="0" algn="ctr">
              <a:buFont typeface="Wingdings" panose="05000000000000000000" pitchFamily="2" charset="2"/>
              <a:buNone/>
              <a:defRPr/>
            </a:pPr>
            <a:endParaRPr lang="en-US" dirty="0">
              <a:solidFill>
                <a:schemeClr val="tx1">
                  <a:lumMod val="50000"/>
                </a:schemeClr>
              </a:solidFill>
            </a:endParaRPr>
          </a:p>
          <a:p>
            <a:pPr marL="0" indent="0" algn="ctr">
              <a:buFont typeface="Wingdings" panose="05000000000000000000" pitchFamily="2" charset="2"/>
              <a:buChar char="§"/>
              <a:defRPr/>
            </a:pPr>
            <a:r>
              <a:rPr lang="en-US" sz="3000" dirty="0">
                <a:solidFill>
                  <a:schemeClr val="accent2"/>
                </a:solidFill>
              </a:rPr>
              <a:t>Make Ads Specific</a:t>
            </a:r>
          </a:p>
          <a:p>
            <a:pPr marL="0" indent="0" algn="ctr">
              <a:buFont typeface="Wingdings" panose="05000000000000000000" pitchFamily="2" charset="2"/>
              <a:buNone/>
              <a:defRPr/>
            </a:pPr>
            <a:endParaRPr lang="en-US" sz="3000" dirty="0">
              <a:solidFill>
                <a:schemeClr val="accent2"/>
              </a:solidFill>
            </a:endParaRPr>
          </a:p>
          <a:p>
            <a:pPr marL="0" indent="0" algn="ctr">
              <a:buFont typeface="Wingdings" panose="05000000000000000000" pitchFamily="2" charset="2"/>
              <a:buChar char="§"/>
              <a:defRPr/>
            </a:pPr>
            <a:r>
              <a:rPr lang="en-US" sz="3000" dirty="0">
                <a:solidFill>
                  <a:schemeClr val="accent2"/>
                </a:solidFill>
              </a:rPr>
              <a:t>Asking questions in your Facebook ads is one way to get people involved.</a:t>
            </a:r>
          </a:p>
          <a:p>
            <a:pPr marL="0" indent="0" algn="ctr">
              <a:buFont typeface="Wingdings" panose="05000000000000000000" pitchFamily="2" charset="2"/>
              <a:buNone/>
              <a:defRPr/>
            </a:pPr>
            <a:endParaRPr lang="en-US" sz="3000" dirty="0">
              <a:solidFill>
                <a:schemeClr val="accent2"/>
              </a:solidFill>
            </a:endParaRPr>
          </a:p>
          <a:p>
            <a:pPr marL="0" indent="0" algn="ctr">
              <a:buFont typeface="Wingdings" panose="05000000000000000000" pitchFamily="2" charset="2"/>
              <a:buChar char="§"/>
              <a:defRPr/>
            </a:pPr>
            <a:r>
              <a:rPr lang="en-US" sz="3000" dirty="0">
                <a:solidFill>
                  <a:schemeClr val="accent2"/>
                </a:solidFill>
              </a:rPr>
              <a:t>Growing Email List</a:t>
            </a:r>
          </a:p>
          <a:p>
            <a:pPr marL="0" indent="0">
              <a:buFont typeface="Wingdings" panose="05000000000000000000" pitchFamily="2" charset="2"/>
              <a:buChar char="§"/>
              <a:defRPr/>
            </a:pPr>
            <a:endParaRPr lang="en-US" sz="2500" dirty="0"/>
          </a:p>
          <a:p>
            <a:pPr marL="0" indent="0">
              <a:buFont typeface="Wingdings" panose="05000000000000000000" pitchFamily="2" charset="2"/>
              <a:buChar char="§"/>
              <a:defRPr/>
            </a:pPr>
            <a:endParaRPr lang="en-US" sz="2500" dirty="0"/>
          </a:p>
          <a:p>
            <a:pPr marL="0" indent="0">
              <a:buFont typeface="Wingdings" panose="05000000000000000000" pitchFamily="2" charset="2"/>
              <a:buChar char="§"/>
              <a:defRPr/>
            </a:pPr>
            <a:endParaRPr lang="en-US" sz="2500" dirty="0"/>
          </a:p>
          <a:p>
            <a:pPr marL="0" indent="0">
              <a:buFont typeface="Wingdings" panose="05000000000000000000" pitchFamily="2" charset="2"/>
              <a:buNone/>
              <a:defRPr/>
            </a:pPr>
            <a:endParaRPr lang="en-US" sz="2500" dirty="0"/>
          </a:p>
        </p:txBody>
      </p:sp>
      <p:pic>
        <p:nvPicPr>
          <p:cNvPr id="23556" name="Picture 4" descr="C:\Users\HOAIPHUONG\Desktop\logo.jpg">
            <a:extLst>
              <a:ext uri="{FF2B5EF4-FFF2-40B4-BE49-F238E27FC236}">
                <a16:creationId xmlns:a16="http://schemas.microsoft.com/office/drawing/2014/main" id="{8F0AC345-D62A-4E4C-AD3D-A7D2C2527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6119813"/>
            <a:ext cx="14414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DB619C0-60AA-4113-BDD5-F4D81A9AE908}"/>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4000" dirty="0"/>
              <a:t>How we use </a:t>
            </a:r>
            <a:r>
              <a:rPr lang="en-US" altLang="en-US" sz="4000" dirty="0" err="1"/>
              <a:t>facebook</a:t>
            </a:r>
            <a:r>
              <a:rPr lang="en-US" altLang="en-US" sz="4000" dirty="0"/>
              <a:t> to reaching the readers?</a:t>
            </a:r>
          </a:p>
        </p:txBody>
      </p:sp>
      <p:sp>
        <p:nvSpPr>
          <p:cNvPr id="15363" name="Content Placeholder 1">
            <a:extLst>
              <a:ext uri="{FF2B5EF4-FFF2-40B4-BE49-F238E27FC236}">
                <a16:creationId xmlns:a16="http://schemas.microsoft.com/office/drawing/2014/main" id="{C8AEA7E1-8F49-49DF-842E-682C67D00A7A}"/>
              </a:ext>
            </a:extLst>
          </p:cNvPr>
          <p:cNvSpPr>
            <a:spLocks noGrp="1"/>
          </p:cNvSpPr>
          <p:nvPr>
            <p:ph idx="1"/>
          </p:nvPr>
        </p:nvSpPr>
        <p:spPr>
          <a:xfrm>
            <a:off x="0" y="1052513"/>
            <a:ext cx="9144000" cy="5805487"/>
          </a:xfrm>
          <a:solidFill>
            <a:schemeClr val="accent4">
              <a:lumMod val="20000"/>
              <a:lumOff val="80000"/>
            </a:schemeClr>
          </a:solidFill>
        </p:spPr>
        <p:txBody>
          <a:bodyPr/>
          <a:lstStyle/>
          <a:p>
            <a:pPr>
              <a:buFont typeface="Wingdings" panose="05000000000000000000" pitchFamily="2" charset="2"/>
              <a:buChar char="§"/>
              <a:defRPr/>
            </a:pPr>
            <a:endParaRPr lang="en-US" altLang="en-US" sz="3000" dirty="0">
              <a:solidFill>
                <a:schemeClr val="accent4">
                  <a:lumMod val="50000"/>
                </a:schemeClr>
              </a:solidFill>
            </a:endParaRPr>
          </a:p>
          <a:p>
            <a:pPr>
              <a:buFont typeface="Wingdings" panose="05000000000000000000" pitchFamily="2" charset="2"/>
              <a:buChar char="§"/>
              <a:defRPr/>
            </a:pPr>
            <a:r>
              <a:rPr lang="en-US" altLang="en-US" sz="3000" dirty="0">
                <a:solidFill>
                  <a:schemeClr val="accent4">
                    <a:lumMod val="50000"/>
                  </a:schemeClr>
                </a:solidFill>
              </a:rPr>
              <a:t>Easily target and reach a large number of potential readers. Do not have to spend too much money: You can set a daily budget to work.</a:t>
            </a:r>
          </a:p>
          <a:p>
            <a:pPr marL="0" indent="0">
              <a:buFont typeface="Wingdings" panose="05000000000000000000" pitchFamily="2" charset="2"/>
              <a:buNone/>
              <a:defRPr/>
            </a:pPr>
            <a:endParaRPr lang="en-US" altLang="en-US" sz="3000" dirty="0">
              <a:solidFill>
                <a:schemeClr val="accent4">
                  <a:lumMod val="50000"/>
                </a:schemeClr>
              </a:solidFill>
            </a:endParaRPr>
          </a:p>
          <a:p>
            <a:pPr>
              <a:buFont typeface="Wingdings" panose="05000000000000000000" pitchFamily="2" charset="2"/>
              <a:buChar char="§"/>
              <a:defRPr/>
            </a:pPr>
            <a:r>
              <a:rPr lang="en-US" altLang="en-US" sz="3000" dirty="0">
                <a:solidFill>
                  <a:schemeClr val="accent4">
                    <a:lumMod val="50000"/>
                  </a:schemeClr>
                </a:solidFill>
              </a:rPr>
              <a:t>You need to define your target readers, grab their attention with an attractive offer that will attracts them to your email list.</a:t>
            </a:r>
          </a:p>
        </p:txBody>
      </p:sp>
      <p:pic>
        <p:nvPicPr>
          <p:cNvPr id="24580" name="Picture 4" descr="C:\Users\HOAIPHUONG\Desktop\logo.jpg">
            <a:extLst>
              <a:ext uri="{FF2B5EF4-FFF2-40B4-BE49-F238E27FC236}">
                <a16:creationId xmlns:a16="http://schemas.microsoft.com/office/drawing/2014/main" id="{9B821AEC-A18B-424E-B9EB-C4B381354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338" y="5721350"/>
            <a:ext cx="1800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8E90692-0BEE-47DB-A0F9-5A88F2F6C20C}"/>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4000" dirty="0"/>
              <a:t>Building a Landing page for each new book</a:t>
            </a:r>
          </a:p>
        </p:txBody>
      </p:sp>
      <p:pic>
        <p:nvPicPr>
          <p:cNvPr id="25603" name="Picture 4" descr="C:\Users\HOAIPHUONG\Desktop\logo.jpg">
            <a:extLst>
              <a:ext uri="{FF2B5EF4-FFF2-40B4-BE49-F238E27FC236}">
                <a16:creationId xmlns:a16="http://schemas.microsoft.com/office/drawing/2014/main" id="{AEC9DDDF-C02F-48B4-A309-1A628A12C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5949950"/>
            <a:ext cx="16557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C:\Users\HOAIPHUONG\Desktop\landing page 1.jpg">
            <a:extLst>
              <a:ext uri="{FF2B5EF4-FFF2-40B4-BE49-F238E27FC236}">
                <a16:creationId xmlns:a16="http://schemas.microsoft.com/office/drawing/2014/main" id="{7B2A3383-C67D-42C8-9861-38A67C57B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341438"/>
            <a:ext cx="3960812"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C:\Users\HOAIPHUONG\Desktop\landing page2.jpg">
            <a:extLst>
              <a:ext uri="{FF2B5EF4-FFF2-40B4-BE49-F238E27FC236}">
                <a16:creationId xmlns:a16="http://schemas.microsoft.com/office/drawing/2014/main" id="{F916C5FE-A73A-48EB-8789-AB44463D090B}"/>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5003800" y="1322388"/>
            <a:ext cx="4111625" cy="4181475"/>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2EBAA5D-E671-488C-88AF-817B917C3967}"/>
              </a:ext>
            </a:extLst>
          </p:cNvPr>
          <p:cNvSpPr>
            <a:spLocks noGrp="1" noChangeArrowheads="1"/>
          </p:cNvSpPr>
          <p:nvPr>
            <p:ph type="title"/>
          </p:nvPr>
        </p:nvSpPr>
        <p:spPr>
          <a:xfrm>
            <a:off x="0" y="0"/>
            <a:ext cx="9144000" cy="1120775"/>
          </a:xfrm>
          <a:solidFill>
            <a:schemeClr val="accent4">
              <a:lumMod val="75000"/>
            </a:schemeClr>
          </a:solidFill>
        </p:spPr>
        <p:txBody>
          <a:bodyPr/>
          <a:lstStyle/>
          <a:p>
            <a:pPr>
              <a:defRPr/>
            </a:pPr>
            <a:r>
              <a:rPr lang="en-US" altLang="en-US" sz="4000" dirty="0"/>
              <a:t>How to use </a:t>
            </a:r>
            <a:r>
              <a:rPr lang="en-US" altLang="en-US" sz="4000" dirty="0" err="1"/>
              <a:t>youtube</a:t>
            </a:r>
            <a:r>
              <a:rPr lang="en-US" altLang="en-US" sz="4000" dirty="0"/>
              <a:t> to find the readers?</a:t>
            </a:r>
          </a:p>
        </p:txBody>
      </p:sp>
      <p:sp>
        <p:nvSpPr>
          <p:cNvPr id="5" name="Rectangle 3">
            <a:extLst>
              <a:ext uri="{FF2B5EF4-FFF2-40B4-BE49-F238E27FC236}">
                <a16:creationId xmlns:a16="http://schemas.microsoft.com/office/drawing/2014/main" id="{AEFFEFD0-BB6F-4E0B-A388-14AFDEA32F28}"/>
              </a:ext>
            </a:extLst>
          </p:cNvPr>
          <p:cNvSpPr txBox="1">
            <a:spLocks noChangeArrowheads="1"/>
          </p:cNvSpPr>
          <p:nvPr/>
        </p:nvSpPr>
        <p:spPr bwMode="auto">
          <a:xfrm>
            <a:off x="0" y="1120775"/>
            <a:ext cx="9144000" cy="5737225"/>
          </a:xfrm>
          <a:prstGeom prst="rect">
            <a:avLst/>
          </a:prstGeom>
          <a:solidFill>
            <a:schemeClr val="accent4">
              <a:lumMod val="20000"/>
              <a:lumOff val="80000"/>
            </a:schemeClr>
          </a:solidFill>
          <a:ln w="9525">
            <a:noFill/>
            <a:miter lim="800000"/>
            <a:headEnd/>
            <a:tailEnd/>
          </a:ln>
        </p:spPr>
        <p:txBody>
          <a:bodyPr/>
          <a:lstStyle/>
          <a:p>
            <a:pPr>
              <a:lnSpc>
                <a:spcPct val="150000"/>
              </a:lnSpc>
              <a:spcBef>
                <a:spcPts val="0"/>
              </a:spcBef>
              <a:spcAft>
                <a:spcPts val="0"/>
              </a:spcAft>
              <a:buClr>
                <a:schemeClr val="hlink"/>
              </a:buClr>
              <a:defRPr/>
            </a:pPr>
            <a:r>
              <a:rPr lang="en-US" sz="2300" dirty="0" err="1">
                <a:solidFill>
                  <a:srgbClr val="005828"/>
                </a:solidFill>
                <a:latin typeface="+mn-lt"/>
                <a:cs typeface="+mn-cs"/>
              </a:rPr>
              <a:t>Youtube</a:t>
            </a:r>
            <a:r>
              <a:rPr lang="en-US" sz="2300" dirty="0">
                <a:solidFill>
                  <a:srgbClr val="005828"/>
                </a:solidFill>
                <a:latin typeface="+mn-lt"/>
                <a:cs typeface="+mn-cs"/>
              </a:rPr>
              <a:t>: introducing books/ creating book summaries; noticing the followings:</a:t>
            </a:r>
          </a:p>
          <a:p>
            <a:pPr marL="342900" indent="-342900">
              <a:lnSpc>
                <a:spcPct val="150000"/>
              </a:lnSpc>
              <a:spcBef>
                <a:spcPts val="0"/>
              </a:spcBef>
              <a:spcAft>
                <a:spcPts val="0"/>
              </a:spcAft>
              <a:buClr>
                <a:schemeClr val="hlink"/>
              </a:buClr>
              <a:buFont typeface="Arial" pitchFamily="34" charset="0"/>
              <a:buChar char="•"/>
              <a:defRPr/>
            </a:pPr>
            <a:r>
              <a:rPr lang="en-US" sz="2300" dirty="0">
                <a:solidFill>
                  <a:srgbClr val="005828"/>
                </a:solidFill>
                <a:latin typeface="+mn-lt"/>
                <a:cs typeface="+mn-cs"/>
              </a:rPr>
              <a:t> a good title is very important:  you need to keep it short, concise, and purposeful.</a:t>
            </a:r>
          </a:p>
          <a:p>
            <a:pPr marL="342900" indent="-342900">
              <a:lnSpc>
                <a:spcPct val="150000"/>
              </a:lnSpc>
              <a:spcBef>
                <a:spcPts val="0"/>
              </a:spcBef>
              <a:spcAft>
                <a:spcPts val="0"/>
              </a:spcAft>
              <a:buClr>
                <a:schemeClr val="hlink"/>
              </a:buClr>
              <a:buFont typeface="Arial" pitchFamily="34" charset="0"/>
              <a:buChar char="•"/>
              <a:defRPr/>
            </a:pPr>
            <a:r>
              <a:rPr lang="en-US" sz="2300" dirty="0">
                <a:solidFill>
                  <a:srgbClr val="005828"/>
                </a:solidFill>
                <a:latin typeface="+mn-lt"/>
                <a:cs typeface="+mn-cs"/>
              </a:rPr>
              <a:t>encouraging feedback and interaction</a:t>
            </a:r>
          </a:p>
          <a:p>
            <a:pPr marL="342900" indent="-342900">
              <a:lnSpc>
                <a:spcPct val="150000"/>
              </a:lnSpc>
              <a:spcBef>
                <a:spcPts val="0"/>
              </a:spcBef>
              <a:spcAft>
                <a:spcPts val="0"/>
              </a:spcAft>
              <a:buClr>
                <a:schemeClr val="hlink"/>
              </a:buClr>
              <a:buFont typeface="Arial" pitchFamily="34" charset="0"/>
              <a:buChar char="•"/>
              <a:defRPr/>
            </a:pPr>
            <a:r>
              <a:rPr lang="en-US" sz="2300" dirty="0">
                <a:solidFill>
                  <a:srgbClr val="005828"/>
                </a:solidFill>
                <a:latin typeface="+mn-lt"/>
                <a:cs typeface="+mn-cs"/>
              </a:rPr>
              <a:t>your brand needs to cover everything you touch: it is the background you use, or the style of movie trailer you produce, the lighting etc.</a:t>
            </a:r>
          </a:p>
          <a:p>
            <a:pPr marL="342900" indent="-342900">
              <a:lnSpc>
                <a:spcPct val="150000"/>
              </a:lnSpc>
              <a:spcBef>
                <a:spcPts val="0"/>
              </a:spcBef>
              <a:spcAft>
                <a:spcPts val="0"/>
              </a:spcAft>
              <a:buClr>
                <a:schemeClr val="hlink"/>
              </a:buClr>
              <a:buFont typeface="Arial" pitchFamily="34" charset="0"/>
              <a:buChar char="•"/>
              <a:defRPr/>
            </a:pPr>
            <a:r>
              <a:rPr lang="en-US" sz="2300" dirty="0">
                <a:solidFill>
                  <a:srgbClr val="005828"/>
                </a:solidFill>
                <a:latin typeface="+mn-lt"/>
                <a:cs typeface="+mn-cs"/>
              </a:rPr>
              <a:t> keeping it short, punchy, and getting people want it more.</a:t>
            </a:r>
          </a:p>
        </p:txBody>
      </p:sp>
      <p:pic>
        <p:nvPicPr>
          <p:cNvPr id="26628" name="Picture 4" descr="C:\Users\HOAIPHUONG\Desktop\logo.jpg">
            <a:extLst>
              <a:ext uri="{FF2B5EF4-FFF2-40B4-BE49-F238E27FC236}">
                <a16:creationId xmlns:a16="http://schemas.microsoft.com/office/drawing/2014/main" id="{6C10C906-2AFA-4003-9328-AAC5C00FB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6021388"/>
            <a:ext cx="1712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C77875A-B1C9-4007-9C9B-87F6C6A5DB70}"/>
              </a:ext>
            </a:extLst>
          </p:cNvPr>
          <p:cNvSpPr>
            <a:spLocks noGrp="1" noChangeArrowheads="1"/>
          </p:cNvSpPr>
          <p:nvPr>
            <p:ph type="title"/>
          </p:nvPr>
        </p:nvSpPr>
        <p:spPr>
          <a:xfrm>
            <a:off x="0" y="0"/>
            <a:ext cx="9144000" cy="1120775"/>
          </a:xfrm>
          <a:solidFill>
            <a:schemeClr val="accent4">
              <a:lumMod val="75000"/>
            </a:schemeClr>
          </a:solidFill>
        </p:spPr>
        <p:txBody>
          <a:bodyPr/>
          <a:lstStyle/>
          <a:p>
            <a:pPr>
              <a:defRPr/>
            </a:pPr>
            <a:r>
              <a:rPr lang="en-US" altLang="en-US" dirty="0"/>
              <a:t>How about a platform that can help to connect publishers with readers?</a:t>
            </a:r>
          </a:p>
        </p:txBody>
      </p:sp>
      <p:sp>
        <p:nvSpPr>
          <p:cNvPr id="17411" name="Rectangle 3">
            <a:extLst>
              <a:ext uri="{FF2B5EF4-FFF2-40B4-BE49-F238E27FC236}">
                <a16:creationId xmlns:a16="http://schemas.microsoft.com/office/drawing/2014/main" id="{68D15A1D-84FA-41AA-9E66-F434381B357E}"/>
              </a:ext>
            </a:extLst>
          </p:cNvPr>
          <p:cNvSpPr txBox="1">
            <a:spLocks noChangeArrowheads="1"/>
          </p:cNvSpPr>
          <p:nvPr/>
        </p:nvSpPr>
        <p:spPr bwMode="auto">
          <a:xfrm>
            <a:off x="0" y="1120775"/>
            <a:ext cx="9144000" cy="5737225"/>
          </a:xfrm>
          <a:prstGeom prst="rect">
            <a:avLst/>
          </a:prstGeom>
          <a:solidFill>
            <a:schemeClr val="accent4">
              <a:lumMod val="20000"/>
              <a:lumOff val="80000"/>
            </a:schemeClr>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Clr>
                <a:schemeClr val="hlink"/>
              </a:buClr>
              <a:defRPr/>
            </a:pPr>
            <a:r>
              <a:rPr lang="en-US" sz="2800" dirty="0">
                <a:solidFill>
                  <a:schemeClr val="tx1">
                    <a:lumMod val="50000"/>
                  </a:schemeClr>
                </a:solidFill>
                <a:cs typeface="+mn-cs"/>
              </a:rPr>
              <a:t>To create a technology platform that can let the readers involve in the publishing process. </a:t>
            </a:r>
          </a:p>
          <a:p>
            <a:pPr>
              <a:lnSpc>
                <a:spcPct val="150000"/>
              </a:lnSpc>
              <a:buClr>
                <a:schemeClr val="hlink"/>
              </a:buClr>
              <a:buFont typeface="Wingdings" pitchFamily="2" charset="2"/>
              <a:buChar char="Ø"/>
              <a:defRPr/>
            </a:pPr>
            <a:r>
              <a:rPr lang="en-US" sz="2800" dirty="0">
                <a:solidFill>
                  <a:schemeClr val="tx1">
                    <a:lumMod val="50000"/>
                  </a:schemeClr>
                </a:solidFill>
                <a:cs typeface="+mn-cs"/>
              </a:rPr>
              <a:t>Publishers’ benefit: platform can help to expand the net of readers and collaborators</a:t>
            </a:r>
          </a:p>
          <a:p>
            <a:pPr>
              <a:lnSpc>
                <a:spcPct val="150000"/>
              </a:lnSpc>
              <a:buClr>
                <a:schemeClr val="hlink"/>
              </a:buClr>
              <a:buFont typeface="Wingdings" pitchFamily="2" charset="2"/>
              <a:buChar char="Ø"/>
              <a:defRPr/>
            </a:pPr>
            <a:r>
              <a:rPr lang="en-US" sz="2800" dirty="0">
                <a:solidFill>
                  <a:schemeClr val="tx1">
                    <a:lumMod val="50000"/>
                  </a:schemeClr>
                </a:solidFill>
                <a:cs typeface="+mn-cs"/>
              </a:rPr>
              <a:t>Readers’ benefit: platform can help them to find the books they need/love. It also provides them opportunities to find a job.</a:t>
            </a:r>
          </a:p>
          <a:p>
            <a:pPr>
              <a:lnSpc>
                <a:spcPct val="150000"/>
              </a:lnSpc>
              <a:buClr>
                <a:schemeClr val="hlink"/>
              </a:buClr>
              <a:buFont typeface="Wingdings" pitchFamily="2" charset="2"/>
              <a:buChar char="Ø"/>
              <a:defRPr/>
            </a:pPr>
            <a:r>
              <a:rPr lang="en-US" sz="2800" dirty="0">
                <a:solidFill>
                  <a:schemeClr val="tx1">
                    <a:lumMod val="50000"/>
                  </a:schemeClr>
                </a:solidFill>
                <a:cs typeface="+mn-cs"/>
              </a:rPr>
              <a:t>It is an opportunity for readers to experience the work </a:t>
            </a:r>
            <a:r>
              <a:rPr lang="en-US" sz="2400" dirty="0">
                <a:solidFill>
                  <a:schemeClr val="tx1">
                    <a:lumMod val="50000"/>
                  </a:schemeClr>
                </a:solidFill>
                <a:cs typeface="+mn-cs"/>
              </a:rPr>
              <a:t>of a publisher</a:t>
            </a:r>
          </a:p>
          <a:p>
            <a:pPr>
              <a:lnSpc>
                <a:spcPct val="150000"/>
              </a:lnSpc>
              <a:buClr>
                <a:schemeClr val="hlink"/>
              </a:buClr>
              <a:buFont typeface="Wingdings" pitchFamily="2" charset="2"/>
              <a:buChar char="Ø"/>
              <a:defRPr/>
            </a:pPr>
            <a:endParaRPr lang="en-US" sz="2200" dirty="0">
              <a:solidFill>
                <a:srgbClr val="005828"/>
              </a:solidFill>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EFCB740-B12C-4080-B9EB-60609D7DF8FE}"/>
              </a:ext>
            </a:extLst>
          </p:cNvPr>
          <p:cNvSpPr>
            <a:spLocks noGrp="1"/>
          </p:cNvSpPr>
          <p:nvPr>
            <p:ph type="title"/>
          </p:nvPr>
        </p:nvSpPr>
        <p:spPr>
          <a:xfrm>
            <a:off x="0" y="0"/>
            <a:ext cx="9144000" cy="1125538"/>
          </a:xfrm>
          <a:solidFill>
            <a:schemeClr val="accent4">
              <a:lumMod val="75000"/>
            </a:schemeClr>
          </a:solidFill>
        </p:spPr>
        <p:txBody>
          <a:bodyPr/>
          <a:lstStyle/>
          <a:p>
            <a:pPr>
              <a:defRPr/>
            </a:pPr>
            <a:r>
              <a:rPr lang="en-US" altLang="en-US" sz="3500" dirty="0"/>
              <a:t>Thank you for your kind attention!</a:t>
            </a:r>
          </a:p>
        </p:txBody>
      </p:sp>
      <p:pic>
        <p:nvPicPr>
          <p:cNvPr id="28675" name="Content Placeholder 2">
            <a:extLst>
              <a:ext uri="{FF2B5EF4-FFF2-40B4-BE49-F238E27FC236}">
                <a16:creationId xmlns:a16="http://schemas.microsoft.com/office/drawing/2014/main" id="{F554B79B-58E7-4404-B0D4-CB396256D1A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196975"/>
            <a:ext cx="8424863" cy="53213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AC41534-69D0-4B90-BDBD-7ADC58F8C7F9}"/>
              </a:ext>
            </a:extLst>
          </p:cNvPr>
          <p:cNvSpPr>
            <a:spLocks noGrp="1" noChangeArrowheads="1"/>
          </p:cNvSpPr>
          <p:nvPr>
            <p:ph type="title"/>
          </p:nvPr>
        </p:nvSpPr>
        <p:spPr>
          <a:xfrm>
            <a:off x="0" y="0"/>
            <a:ext cx="9144000" cy="1125538"/>
          </a:xfrm>
          <a:solidFill>
            <a:schemeClr val="accent4">
              <a:lumMod val="75000"/>
            </a:schemeClr>
          </a:solidFill>
        </p:spPr>
        <p:txBody>
          <a:bodyPr/>
          <a:lstStyle/>
          <a:p>
            <a:pPr>
              <a:defRPr/>
            </a:pPr>
            <a:r>
              <a:rPr lang="en-US" altLang="en-US" sz="4000" dirty="0"/>
              <a:t>About Us</a:t>
            </a:r>
          </a:p>
        </p:txBody>
      </p:sp>
      <p:sp>
        <p:nvSpPr>
          <p:cNvPr id="5123" name="Content Placeholder 1">
            <a:extLst>
              <a:ext uri="{FF2B5EF4-FFF2-40B4-BE49-F238E27FC236}">
                <a16:creationId xmlns:a16="http://schemas.microsoft.com/office/drawing/2014/main" id="{D758335F-123E-4B57-B98A-3546A0053303}"/>
              </a:ext>
            </a:extLst>
          </p:cNvPr>
          <p:cNvSpPr>
            <a:spLocks noGrp="1"/>
          </p:cNvSpPr>
          <p:nvPr>
            <p:ph sz="half" idx="1"/>
          </p:nvPr>
        </p:nvSpPr>
        <p:spPr>
          <a:xfrm>
            <a:off x="195263" y="1268413"/>
            <a:ext cx="3224212" cy="5248275"/>
          </a:xfrm>
          <a:solidFill>
            <a:schemeClr val="accent4">
              <a:lumMod val="20000"/>
              <a:lumOff val="80000"/>
            </a:schemeClr>
          </a:solidFill>
        </p:spPr>
        <p:txBody>
          <a:bodyPr/>
          <a:lstStyle/>
          <a:p>
            <a:pPr>
              <a:defRPr/>
            </a:pPr>
            <a:endParaRPr lang="en-US" altLang="en-US" sz="2500" dirty="0">
              <a:solidFill>
                <a:schemeClr val="accent1">
                  <a:lumMod val="50000"/>
                </a:schemeClr>
              </a:solidFill>
            </a:endParaRPr>
          </a:p>
          <a:p>
            <a:pPr>
              <a:defRPr/>
            </a:pPr>
            <a:r>
              <a:rPr lang="en-US" altLang="en-US" sz="2500" dirty="0">
                <a:solidFill>
                  <a:schemeClr val="accent1">
                    <a:lumMod val="50000"/>
                  </a:schemeClr>
                </a:solidFill>
              </a:rPr>
              <a:t>Company name: Vietnam Omega Books JSC, also known as Omega Plus</a:t>
            </a:r>
          </a:p>
          <a:p>
            <a:pPr>
              <a:defRPr/>
            </a:pPr>
            <a:r>
              <a:rPr lang="en-US" altLang="en-US" sz="2500" dirty="0">
                <a:solidFill>
                  <a:schemeClr val="accent1">
                    <a:lumMod val="50000"/>
                  </a:schemeClr>
                </a:solidFill>
              </a:rPr>
              <a:t>Number of employees: 25</a:t>
            </a:r>
          </a:p>
          <a:p>
            <a:pPr>
              <a:defRPr/>
            </a:pPr>
            <a:r>
              <a:rPr lang="en-US" altLang="en-US" sz="2500" dirty="0">
                <a:solidFill>
                  <a:schemeClr val="accent1">
                    <a:lumMod val="50000"/>
                  </a:schemeClr>
                </a:solidFill>
              </a:rPr>
              <a:t>Book genres: politics, science, philosophy and history</a:t>
            </a:r>
          </a:p>
          <a:p>
            <a:pPr>
              <a:defRPr/>
            </a:pPr>
            <a:endParaRPr lang="en-US" altLang="en-US" dirty="0"/>
          </a:p>
        </p:txBody>
      </p:sp>
      <p:pic>
        <p:nvPicPr>
          <p:cNvPr id="5124" name="Picture 5" descr="C:\Users\HOAIPHUONG\Desktop\logo.jpg">
            <a:extLst>
              <a:ext uri="{FF2B5EF4-FFF2-40B4-BE49-F238E27FC236}">
                <a16:creationId xmlns:a16="http://schemas.microsoft.com/office/drawing/2014/main" id="{D266E3AF-667F-4F17-B5AC-4575ABC5A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58750"/>
            <a:ext cx="13684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Content Placeholder 3">
            <a:extLst>
              <a:ext uri="{FF2B5EF4-FFF2-40B4-BE49-F238E27FC236}">
                <a16:creationId xmlns:a16="http://schemas.microsoft.com/office/drawing/2014/main" id="{F80DD296-8A98-420B-800B-0D1193F1B22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502025" y="1844675"/>
            <a:ext cx="5626100" cy="37449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2">
            <a:extLst>
              <a:ext uri="{FF2B5EF4-FFF2-40B4-BE49-F238E27FC236}">
                <a16:creationId xmlns:a16="http://schemas.microsoft.com/office/drawing/2014/main" id="{0D20F85F-54C9-4BED-8971-4E3A40929452}"/>
              </a:ext>
            </a:extLst>
          </p:cNvPr>
          <p:cNvSpPr>
            <a:spLocks noGrp="1"/>
          </p:cNvSpPr>
          <p:nvPr>
            <p:ph type="title"/>
          </p:nvPr>
        </p:nvSpPr>
        <p:spPr>
          <a:xfrm>
            <a:off x="630238" y="1125538"/>
            <a:ext cx="2949575" cy="931862"/>
          </a:xfrm>
        </p:spPr>
        <p:txBody>
          <a:bodyPr/>
          <a:lstStyle/>
          <a:p>
            <a:r>
              <a:rPr lang="en-US" altLang="en-US"/>
              <a:t>important titles</a:t>
            </a:r>
          </a:p>
        </p:txBody>
      </p:sp>
      <p:sp>
        <p:nvSpPr>
          <p:cNvPr id="6147" name="Picture Placeholder 2">
            <a:extLst>
              <a:ext uri="{FF2B5EF4-FFF2-40B4-BE49-F238E27FC236}">
                <a16:creationId xmlns:a16="http://schemas.microsoft.com/office/drawing/2014/main" id="{82D318C2-FF4E-46B5-A07C-18C842E569B6}"/>
              </a:ext>
            </a:extLst>
          </p:cNvPr>
          <p:cNvSpPr>
            <a:spLocks noGrp="1" noTextEdit="1"/>
          </p:cNvSpPr>
          <p:nvPr>
            <p:ph type="pic" idx="1"/>
          </p:nvPr>
        </p:nvSpPr>
        <p:spPr>
          <a:xfrm>
            <a:off x="3846513" y="1074738"/>
            <a:ext cx="5076825" cy="4519612"/>
          </a:xfrm>
        </p:spPr>
      </p:sp>
      <p:sp>
        <p:nvSpPr>
          <p:cNvPr id="6148" name="Text Placeholder 3">
            <a:extLst>
              <a:ext uri="{FF2B5EF4-FFF2-40B4-BE49-F238E27FC236}">
                <a16:creationId xmlns:a16="http://schemas.microsoft.com/office/drawing/2014/main" id="{BDBD55AC-673E-4A49-AC10-5CB90CBBF7B2}"/>
              </a:ext>
            </a:extLst>
          </p:cNvPr>
          <p:cNvSpPr>
            <a:spLocks noGrp="1"/>
          </p:cNvSpPr>
          <p:nvPr>
            <p:ph type="body" sz="half" idx="2"/>
          </p:nvPr>
        </p:nvSpPr>
        <p:spPr>
          <a:xfrm>
            <a:off x="250825" y="1484313"/>
            <a:ext cx="3529013" cy="4384675"/>
          </a:xfrm>
        </p:spPr>
        <p:txBody>
          <a:bodyPr/>
          <a:lstStyle/>
          <a:p>
            <a:endParaRPr lang="ko-KR" altLang="ko-KR" sz="3000"/>
          </a:p>
        </p:txBody>
      </p:sp>
      <p:sp>
        <p:nvSpPr>
          <p:cNvPr id="6149" name="AutoShape 8">
            <a:extLst>
              <a:ext uri="{FF2B5EF4-FFF2-40B4-BE49-F238E27FC236}">
                <a16:creationId xmlns:a16="http://schemas.microsoft.com/office/drawing/2014/main" id="{5201C472-BB2D-4694-9BCB-CA52389F2F6E}"/>
              </a:ext>
            </a:extLst>
          </p:cNvPr>
          <p:cNvSpPr>
            <a:spLocks noChangeAspect="1" noChangeArrowheads="1" noTextEdit="1"/>
          </p:cNvSpPr>
          <p:nvPr/>
        </p:nvSpPr>
        <p:spPr bwMode="gray">
          <a:xfrm flipH="1">
            <a:off x="3429000" y="3929063"/>
            <a:ext cx="2143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pic>
        <p:nvPicPr>
          <p:cNvPr id="6150" name="Picture 8">
            <a:extLst>
              <a:ext uri="{FF2B5EF4-FFF2-40B4-BE49-F238E27FC236}">
                <a16:creationId xmlns:a16="http://schemas.microsoft.com/office/drawing/2014/main" id="{4B9084AD-7BC6-4F8B-BB16-53E2B03E86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7800" y="1231900"/>
            <a:ext cx="50482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G:\Tu lieu rieng\KOPUS Application\sach kinh dien.jpg">
            <a:extLst>
              <a:ext uri="{FF2B5EF4-FFF2-40B4-BE49-F238E27FC236}">
                <a16:creationId xmlns:a16="http://schemas.microsoft.com/office/drawing/2014/main" id="{A13CDED1-AFEB-4E3E-A0CE-811FA8594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484313"/>
            <a:ext cx="36004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C:\Users\HOAIPHUONG\Desktop\logo.jpg">
            <a:extLst>
              <a:ext uri="{FF2B5EF4-FFF2-40B4-BE49-F238E27FC236}">
                <a16:creationId xmlns:a16="http://schemas.microsoft.com/office/drawing/2014/main" id="{836F2556-CFE6-4EFE-B60C-BC348F440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5781675"/>
            <a:ext cx="28813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E7AD098-34A8-4F31-B353-DF3539F87BD6}"/>
              </a:ext>
            </a:extLst>
          </p:cNvPr>
          <p:cNvSpPr/>
          <p:nvPr/>
        </p:nvSpPr>
        <p:spPr>
          <a:xfrm>
            <a:off x="0" y="115888"/>
            <a:ext cx="9144000" cy="708025"/>
          </a:xfrm>
          <a:prstGeom prst="rect">
            <a:avLst/>
          </a:prstGeom>
          <a:solidFill>
            <a:schemeClr val="accent4">
              <a:lumMod val="75000"/>
            </a:schemeClr>
          </a:solidFill>
        </p:spPr>
        <p:txBody>
          <a:bodyPr>
            <a:spAutoFit/>
          </a:bodyPr>
          <a:lstStyle/>
          <a:p>
            <a:pPr algn="ctr">
              <a:defRPr/>
            </a:pPr>
            <a:r>
              <a:rPr lang="en-US" sz="4000" b="1" dirty="0">
                <a:solidFill>
                  <a:schemeClr val="bg1"/>
                </a:solidFill>
                <a:latin typeface="Arial" charset="0"/>
                <a:cs typeface="Arial" charset="0"/>
              </a:rPr>
              <a:t>About Us</a:t>
            </a:r>
            <a:endParaRPr lang="en-US" sz="4000" b="1" dirty="0">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2">
            <a:extLst>
              <a:ext uri="{FF2B5EF4-FFF2-40B4-BE49-F238E27FC236}">
                <a16:creationId xmlns:a16="http://schemas.microsoft.com/office/drawing/2014/main" id="{6E49DBFF-C48A-45ED-B181-E12893716AB1}"/>
              </a:ext>
            </a:extLst>
          </p:cNvPr>
          <p:cNvSpPr>
            <a:spLocks noGrp="1"/>
          </p:cNvSpPr>
          <p:nvPr>
            <p:ph type="title"/>
          </p:nvPr>
        </p:nvSpPr>
        <p:spPr>
          <a:xfrm>
            <a:off x="630238" y="1125538"/>
            <a:ext cx="2949575" cy="931862"/>
          </a:xfrm>
        </p:spPr>
        <p:txBody>
          <a:bodyPr/>
          <a:lstStyle/>
          <a:p>
            <a:r>
              <a:rPr lang="en-US" altLang="en-US"/>
              <a:t>important titles</a:t>
            </a:r>
          </a:p>
        </p:txBody>
      </p:sp>
      <p:pic>
        <p:nvPicPr>
          <p:cNvPr id="7171" name="Picture Placeholder 2">
            <a:extLst>
              <a:ext uri="{FF2B5EF4-FFF2-40B4-BE49-F238E27FC236}">
                <a16:creationId xmlns:a16="http://schemas.microsoft.com/office/drawing/2014/main" id="{FF093418-FD72-4448-B6D3-980B5415E10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2616" r="12616"/>
          <a:stretch>
            <a:fillRect/>
          </a:stretch>
        </p:blipFill>
        <p:spPr>
          <a:xfrm>
            <a:off x="3511550" y="1341438"/>
            <a:ext cx="5453063" cy="4854575"/>
          </a:xfrm>
        </p:spPr>
      </p:pic>
      <p:sp>
        <p:nvSpPr>
          <p:cNvPr id="7172" name="Text Placeholder 3">
            <a:extLst>
              <a:ext uri="{FF2B5EF4-FFF2-40B4-BE49-F238E27FC236}">
                <a16:creationId xmlns:a16="http://schemas.microsoft.com/office/drawing/2014/main" id="{F6700437-2859-4646-858C-15589470CABD}"/>
              </a:ext>
            </a:extLst>
          </p:cNvPr>
          <p:cNvSpPr>
            <a:spLocks noGrp="1"/>
          </p:cNvSpPr>
          <p:nvPr>
            <p:ph type="body" sz="half" idx="2"/>
          </p:nvPr>
        </p:nvSpPr>
        <p:spPr>
          <a:xfrm>
            <a:off x="250825" y="1484313"/>
            <a:ext cx="3178175" cy="4384675"/>
          </a:xfrm>
        </p:spPr>
        <p:txBody>
          <a:bodyPr/>
          <a:lstStyle/>
          <a:p>
            <a:endParaRPr lang="ko-KR" altLang="ko-KR" sz="3000"/>
          </a:p>
        </p:txBody>
      </p:sp>
      <p:sp>
        <p:nvSpPr>
          <p:cNvPr id="7173" name="AutoShape 8">
            <a:extLst>
              <a:ext uri="{FF2B5EF4-FFF2-40B4-BE49-F238E27FC236}">
                <a16:creationId xmlns:a16="http://schemas.microsoft.com/office/drawing/2014/main" id="{6843D174-F569-4B47-BB6B-261FB7097283}"/>
              </a:ext>
            </a:extLst>
          </p:cNvPr>
          <p:cNvSpPr>
            <a:spLocks noChangeAspect="1" noChangeArrowheads="1" noTextEdit="1"/>
          </p:cNvSpPr>
          <p:nvPr/>
        </p:nvSpPr>
        <p:spPr bwMode="gray">
          <a:xfrm flipH="1">
            <a:off x="3429000" y="3929063"/>
            <a:ext cx="2143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pic>
        <p:nvPicPr>
          <p:cNvPr id="7174" name="Picture 6" descr="C:\Users\HOAIPHUONG\Desktop\logo.jpg">
            <a:extLst>
              <a:ext uri="{FF2B5EF4-FFF2-40B4-BE49-F238E27FC236}">
                <a16:creationId xmlns:a16="http://schemas.microsoft.com/office/drawing/2014/main" id="{3611E2A6-7159-42C1-924B-1BA5F2A97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6196013"/>
            <a:ext cx="18256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DC7087E-65D9-4DE8-B34C-6DC668347BC1}"/>
              </a:ext>
            </a:extLst>
          </p:cNvPr>
          <p:cNvSpPr/>
          <p:nvPr/>
        </p:nvSpPr>
        <p:spPr>
          <a:xfrm>
            <a:off x="0" y="115888"/>
            <a:ext cx="9144000" cy="708025"/>
          </a:xfrm>
          <a:prstGeom prst="rect">
            <a:avLst/>
          </a:prstGeom>
          <a:solidFill>
            <a:schemeClr val="accent4">
              <a:lumMod val="75000"/>
            </a:schemeClr>
          </a:solidFill>
        </p:spPr>
        <p:txBody>
          <a:bodyPr>
            <a:spAutoFit/>
          </a:bodyPr>
          <a:lstStyle/>
          <a:p>
            <a:pPr algn="ctr">
              <a:defRPr/>
            </a:pPr>
            <a:r>
              <a:rPr lang="en-US" sz="4000" b="1" dirty="0">
                <a:solidFill>
                  <a:schemeClr val="bg1"/>
                </a:solidFill>
                <a:latin typeface="Arial" charset="0"/>
                <a:cs typeface="Arial" charset="0"/>
              </a:rPr>
              <a:t>About us</a:t>
            </a:r>
            <a:endParaRPr lang="en-US" sz="4000" b="1" dirty="0">
              <a:latin typeface="Arial" charset="0"/>
              <a:cs typeface="Arial" charset="0"/>
            </a:endParaRPr>
          </a:p>
        </p:txBody>
      </p:sp>
      <p:pic>
        <p:nvPicPr>
          <p:cNvPr id="7176" name="Picture 3" descr="G:\Tu lieu rieng\KOPUS Application\C Phuong\Anh sach\20525228_1704344549860980_6747991712830438165_n.jpg">
            <a:extLst>
              <a:ext uri="{FF2B5EF4-FFF2-40B4-BE49-F238E27FC236}">
                <a16:creationId xmlns:a16="http://schemas.microsoft.com/office/drawing/2014/main" id="{6A576353-AD43-495E-965B-120CFA394B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8" y="1319213"/>
            <a:ext cx="3216275"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295546B-1F5D-4D96-8B45-002CC92E0FF6}"/>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4000" dirty="0"/>
              <a:t>About Us</a:t>
            </a:r>
          </a:p>
        </p:txBody>
      </p:sp>
      <p:pic>
        <p:nvPicPr>
          <p:cNvPr id="8195" name="Content Placeholder 1">
            <a:extLst>
              <a:ext uri="{FF2B5EF4-FFF2-40B4-BE49-F238E27FC236}">
                <a16:creationId xmlns:a16="http://schemas.microsoft.com/office/drawing/2014/main" id="{64513C78-7726-4775-AF0D-1D4A482317F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1265238"/>
            <a:ext cx="5327650" cy="5124450"/>
          </a:xfrm>
        </p:spPr>
      </p:pic>
      <p:sp>
        <p:nvSpPr>
          <p:cNvPr id="5" name="Content Placeholder 4">
            <a:extLst>
              <a:ext uri="{FF2B5EF4-FFF2-40B4-BE49-F238E27FC236}">
                <a16:creationId xmlns:a16="http://schemas.microsoft.com/office/drawing/2014/main" id="{B0F2F833-16C5-4E62-BC0E-678E7005191C}"/>
              </a:ext>
            </a:extLst>
          </p:cNvPr>
          <p:cNvSpPr>
            <a:spLocks noGrp="1"/>
          </p:cNvSpPr>
          <p:nvPr>
            <p:ph sz="half" idx="2"/>
          </p:nvPr>
        </p:nvSpPr>
        <p:spPr>
          <a:xfrm>
            <a:off x="6084888" y="1268413"/>
            <a:ext cx="2808287" cy="5256212"/>
          </a:xfrm>
          <a:solidFill>
            <a:schemeClr val="accent4">
              <a:lumMod val="20000"/>
              <a:lumOff val="80000"/>
            </a:schemeClr>
          </a:solidFill>
        </p:spPr>
        <p:txBody>
          <a:bodyPr/>
          <a:lstStyle/>
          <a:p>
            <a:pPr>
              <a:defRPr/>
            </a:pPr>
            <a:r>
              <a:rPr lang="en-US" altLang="en-US" dirty="0"/>
              <a:t>January 2016, we created Omega Group </a:t>
            </a:r>
          </a:p>
          <a:p>
            <a:pPr>
              <a:defRPr/>
            </a:pPr>
            <a:r>
              <a:rPr lang="en-US" dirty="0"/>
              <a:t>Currently, It has over 45.000 of members</a:t>
            </a:r>
          </a:p>
        </p:txBody>
      </p:sp>
      <p:pic>
        <p:nvPicPr>
          <p:cNvPr id="8197" name="Picture 5" descr="C:\Users\HOAIPHUONG\Desktop\logo.jpg">
            <a:extLst>
              <a:ext uri="{FF2B5EF4-FFF2-40B4-BE49-F238E27FC236}">
                <a16:creationId xmlns:a16="http://schemas.microsoft.com/office/drawing/2014/main" id="{A9C7BF25-44C9-4901-A72A-A9B7E5A92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341438"/>
            <a:ext cx="18002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4018AB3-0521-43AD-8AF3-B137AB192FEE}"/>
              </a:ext>
            </a:extLst>
          </p:cNvPr>
          <p:cNvSpPr>
            <a:spLocks noGrp="1" noChangeArrowheads="1"/>
          </p:cNvSpPr>
          <p:nvPr>
            <p:ph type="title"/>
          </p:nvPr>
        </p:nvSpPr>
        <p:spPr>
          <a:xfrm>
            <a:off x="0" y="0"/>
            <a:ext cx="9144000" cy="1125538"/>
          </a:xfrm>
          <a:solidFill>
            <a:schemeClr val="accent4">
              <a:lumMod val="75000"/>
            </a:schemeClr>
          </a:solidFill>
        </p:spPr>
        <p:txBody>
          <a:bodyPr/>
          <a:lstStyle/>
          <a:p>
            <a:pPr>
              <a:defRPr/>
            </a:pPr>
            <a:r>
              <a:rPr lang="en-US" altLang="en-US" sz="4000" dirty="0"/>
              <a:t>About Us  </a:t>
            </a:r>
          </a:p>
        </p:txBody>
      </p:sp>
      <p:sp>
        <p:nvSpPr>
          <p:cNvPr id="8195" name="Text Placeholder 9">
            <a:extLst>
              <a:ext uri="{FF2B5EF4-FFF2-40B4-BE49-F238E27FC236}">
                <a16:creationId xmlns:a16="http://schemas.microsoft.com/office/drawing/2014/main" id="{44D7316B-E523-4B63-8985-CA5CD3E5B490}"/>
              </a:ext>
            </a:extLst>
          </p:cNvPr>
          <p:cNvSpPr>
            <a:spLocks noGrp="1"/>
          </p:cNvSpPr>
          <p:nvPr>
            <p:ph type="body" sz="half" idx="2"/>
          </p:nvPr>
        </p:nvSpPr>
        <p:spPr>
          <a:xfrm>
            <a:off x="107950" y="1196975"/>
            <a:ext cx="4176713" cy="5400675"/>
          </a:xfrm>
          <a:solidFill>
            <a:schemeClr val="accent4">
              <a:lumMod val="20000"/>
              <a:lumOff val="80000"/>
            </a:schemeClr>
          </a:solidFill>
        </p:spPr>
        <p:txBody>
          <a:bodyPr/>
          <a:lstStyle/>
          <a:p>
            <a:pPr marL="457200" indent="-457200">
              <a:buFont typeface="Arial" pitchFamily="34" charset="0"/>
              <a:buChar char="•"/>
              <a:defRPr/>
            </a:pPr>
            <a:endParaRPr lang="en-US" altLang="en-US" sz="3000" dirty="0"/>
          </a:p>
          <a:p>
            <a:pPr marL="457200" indent="-457200">
              <a:buFont typeface="Arial" pitchFamily="34" charset="0"/>
              <a:buChar char="•"/>
              <a:defRPr/>
            </a:pPr>
            <a:r>
              <a:rPr lang="en-US" altLang="en-US" sz="3000" dirty="0"/>
              <a:t>We created our </a:t>
            </a:r>
            <a:r>
              <a:rPr lang="en-US" altLang="en-US" sz="3000" dirty="0" err="1"/>
              <a:t>Fanpage</a:t>
            </a:r>
            <a:r>
              <a:rPr lang="en-US" altLang="en-US" sz="3000" dirty="0"/>
              <a:t> in 2017</a:t>
            </a:r>
          </a:p>
          <a:p>
            <a:pPr marL="457200" indent="-457200">
              <a:buFont typeface="Arial" pitchFamily="34" charset="0"/>
              <a:buChar char="•"/>
              <a:defRPr/>
            </a:pPr>
            <a:endParaRPr lang="en-US" altLang="en-US" sz="3000" dirty="0"/>
          </a:p>
          <a:p>
            <a:pPr marL="457200" indent="-457200">
              <a:buFont typeface="Arial" pitchFamily="34" charset="0"/>
              <a:buChar char="•"/>
              <a:defRPr/>
            </a:pPr>
            <a:r>
              <a:rPr lang="en-US" altLang="en-US" sz="3000" dirty="0"/>
              <a:t>Until now, it has reached about 20 thousand of followers</a:t>
            </a:r>
          </a:p>
          <a:p>
            <a:pPr>
              <a:defRPr/>
            </a:pPr>
            <a:endParaRPr lang="en-US" altLang="en-US" dirty="0"/>
          </a:p>
        </p:txBody>
      </p:sp>
      <p:sp>
        <p:nvSpPr>
          <p:cNvPr id="8196" name="Footer Placeholder 3">
            <a:extLst>
              <a:ext uri="{FF2B5EF4-FFF2-40B4-BE49-F238E27FC236}">
                <a16:creationId xmlns:a16="http://schemas.microsoft.com/office/drawing/2014/main" id="{3FFCCFD1-F2C2-4425-B9C3-F81915680D8A}"/>
              </a:ext>
            </a:extLst>
          </p:cNvPr>
          <p:cNvSpPr>
            <a:spLocks noGrp="1"/>
          </p:cNvSpPr>
          <p:nvPr>
            <p:ph type="ftr" sz="quarter" idx="10"/>
          </p:nvPr>
        </p:nvSpPr>
        <p:spPr>
          <a:xfrm>
            <a:off x="4572000" y="5373688"/>
            <a:ext cx="2895600" cy="1368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1600" b="0" i="1">
              <a:latin typeface="Verdana" pitchFamily="34" charset="0"/>
            </a:endParaRPr>
          </a:p>
        </p:txBody>
      </p:sp>
      <p:pic>
        <p:nvPicPr>
          <p:cNvPr id="9221" name="Content Placeholder 12">
            <a:extLst>
              <a:ext uri="{FF2B5EF4-FFF2-40B4-BE49-F238E27FC236}">
                <a16:creationId xmlns:a16="http://schemas.microsoft.com/office/drawing/2014/main" id="{5CDDA5F4-51B7-4710-9761-3626A5D8811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56100" y="1196975"/>
            <a:ext cx="4467225" cy="2690813"/>
          </a:xfrm>
        </p:spPr>
      </p:pic>
      <p:pic>
        <p:nvPicPr>
          <p:cNvPr id="9222" name="Picture 5">
            <a:extLst>
              <a:ext uri="{FF2B5EF4-FFF2-40B4-BE49-F238E27FC236}">
                <a16:creationId xmlns:a16="http://schemas.microsoft.com/office/drawing/2014/main" id="{05B7E9F3-4D78-4DC5-B3B2-910004900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983038"/>
            <a:ext cx="4464050"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3BB3CE0-4A0B-43AD-A9A7-409F4AE9C62F}"/>
              </a:ext>
            </a:extLst>
          </p:cNvPr>
          <p:cNvSpPr>
            <a:spLocks noGrp="1" noChangeArrowheads="1"/>
          </p:cNvSpPr>
          <p:nvPr>
            <p:ph type="title"/>
          </p:nvPr>
        </p:nvSpPr>
        <p:spPr>
          <a:xfrm>
            <a:off x="0" y="0"/>
            <a:ext cx="9144000" cy="1052513"/>
          </a:xfrm>
          <a:solidFill>
            <a:schemeClr val="accent4">
              <a:lumMod val="75000"/>
            </a:schemeClr>
          </a:solidFill>
        </p:spPr>
        <p:txBody>
          <a:bodyPr/>
          <a:lstStyle/>
          <a:p>
            <a:pPr>
              <a:defRPr/>
            </a:pPr>
            <a:r>
              <a:rPr lang="en-US" altLang="en-US" sz="4000" dirty="0"/>
              <a:t>Publishing Industry in Vietnam</a:t>
            </a:r>
          </a:p>
        </p:txBody>
      </p:sp>
      <p:sp>
        <p:nvSpPr>
          <p:cNvPr id="5" name="Rounded Rectangle 4">
            <a:extLst>
              <a:ext uri="{FF2B5EF4-FFF2-40B4-BE49-F238E27FC236}">
                <a16:creationId xmlns:a16="http://schemas.microsoft.com/office/drawing/2014/main" id="{0F674A81-79B8-4DC1-8673-44437A2A9EAB}"/>
              </a:ext>
            </a:extLst>
          </p:cNvPr>
          <p:cNvSpPr/>
          <p:nvPr/>
        </p:nvSpPr>
        <p:spPr>
          <a:xfrm>
            <a:off x="395288" y="1412875"/>
            <a:ext cx="3168650" cy="442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4000" dirty="0"/>
              <a:t>Private companies</a:t>
            </a:r>
          </a:p>
          <a:p>
            <a:pPr algn="ctr" eaLnBrk="0" hangingPunct="0">
              <a:defRPr/>
            </a:pPr>
            <a:endParaRPr lang="en-US" sz="4000" dirty="0"/>
          </a:p>
          <a:p>
            <a:pPr algn="ctr" eaLnBrk="0" hangingPunct="0">
              <a:defRPr/>
            </a:pPr>
            <a:r>
              <a:rPr lang="en-US" sz="4000" b="1" dirty="0">
                <a:solidFill>
                  <a:schemeClr val="tx1">
                    <a:lumMod val="50000"/>
                  </a:schemeClr>
                </a:solidFill>
              </a:rPr>
              <a:t>Number:</a:t>
            </a:r>
          </a:p>
          <a:p>
            <a:pPr algn="ctr" eaLnBrk="0" hangingPunct="0">
              <a:defRPr/>
            </a:pPr>
            <a:r>
              <a:rPr lang="en-US" sz="4000" b="1" dirty="0">
                <a:solidFill>
                  <a:schemeClr val="tx1">
                    <a:lumMod val="50000"/>
                  </a:schemeClr>
                </a:solidFill>
              </a:rPr>
              <a:t>14.000</a:t>
            </a:r>
          </a:p>
        </p:txBody>
      </p:sp>
      <p:sp>
        <p:nvSpPr>
          <p:cNvPr id="6" name="Rounded Rectangle 5">
            <a:extLst>
              <a:ext uri="{FF2B5EF4-FFF2-40B4-BE49-F238E27FC236}">
                <a16:creationId xmlns:a16="http://schemas.microsoft.com/office/drawing/2014/main" id="{1A0F3545-8C9E-42E1-A6B4-D28955B95473}"/>
              </a:ext>
            </a:extLst>
          </p:cNvPr>
          <p:cNvSpPr/>
          <p:nvPr/>
        </p:nvSpPr>
        <p:spPr>
          <a:xfrm>
            <a:off x="5867400" y="1341438"/>
            <a:ext cx="3025775" cy="4427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4000" dirty="0"/>
              <a:t>100% state owned companies</a:t>
            </a:r>
          </a:p>
          <a:p>
            <a:pPr algn="ctr" eaLnBrk="0" hangingPunct="0">
              <a:defRPr/>
            </a:pPr>
            <a:endParaRPr lang="en-US" sz="4000" dirty="0"/>
          </a:p>
          <a:p>
            <a:pPr algn="ctr" eaLnBrk="0" hangingPunct="0">
              <a:defRPr/>
            </a:pPr>
            <a:r>
              <a:rPr lang="en-US" sz="4000" b="1" dirty="0">
                <a:solidFill>
                  <a:schemeClr val="tx1">
                    <a:lumMod val="50000"/>
                  </a:schemeClr>
                </a:solidFill>
              </a:rPr>
              <a:t>Number: 63</a:t>
            </a:r>
          </a:p>
        </p:txBody>
      </p:sp>
      <p:sp>
        <p:nvSpPr>
          <p:cNvPr id="11" name="Minus 10">
            <a:extLst>
              <a:ext uri="{FF2B5EF4-FFF2-40B4-BE49-F238E27FC236}">
                <a16:creationId xmlns:a16="http://schemas.microsoft.com/office/drawing/2014/main" id="{E6ABB8C3-411F-43DE-B588-C0B638043333}"/>
              </a:ext>
            </a:extLst>
          </p:cNvPr>
          <p:cNvSpPr/>
          <p:nvPr/>
        </p:nvSpPr>
        <p:spPr>
          <a:xfrm>
            <a:off x="3851275" y="2133600"/>
            <a:ext cx="1873250" cy="273526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4000" dirty="0">
                <a:solidFill>
                  <a:schemeClr val="tx1">
                    <a:lumMod val="50000"/>
                  </a:schemeClr>
                </a:solidFill>
              </a:rPr>
              <a:t>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FD7BAC9-EAA9-4E34-A01F-FBD94DC9785B}"/>
              </a:ext>
            </a:extLst>
          </p:cNvPr>
          <p:cNvSpPr>
            <a:spLocks noGrp="1" noChangeArrowheads="1"/>
          </p:cNvSpPr>
          <p:nvPr>
            <p:ph type="title"/>
          </p:nvPr>
        </p:nvSpPr>
        <p:spPr>
          <a:xfrm>
            <a:off x="-107950" y="0"/>
            <a:ext cx="9144000" cy="1052513"/>
          </a:xfrm>
          <a:solidFill>
            <a:schemeClr val="accent4">
              <a:lumMod val="75000"/>
            </a:schemeClr>
          </a:solidFill>
        </p:spPr>
        <p:txBody>
          <a:bodyPr/>
          <a:lstStyle/>
          <a:p>
            <a:pPr>
              <a:defRPr/>
            </a:pPr>
            <a:r>
              <a:rPr lang="en-US" altLang="en-US" sz="4000" dirty="0"/>
              <a:t>Co-operated Publication</a:t>
            </a:r>
          </a:p>
        </p:txBody>
      </p:sp>
      <p:sp>
        <p:nvSpPr>
          <p:cNvPr id="5" name="Rounded Rectangle 4">
            <a:extLst>
              <a:ext uri="{FF2B5EF4-FFF2-40B4-BE49-F238E27FC236}">
                <a16:creationId xmlns:a16="http://schemas.microsoft.com/office/drawing/2014/main" id="{552D7AD9-2C63-488E-B2BB-2943CD2523FD}"/>
              </a:ext>
            </a:extLst>
          </p:cNvPr>
          <p:cNvSpPr/>
          <p:nvPr/>
        </p:nvSpPr>
        <p:spPr>
          <a:xfrm>
            <a:off x="611188" y="1347788"/>
            <a:ext cx="3529012" cy="482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500" dirty="0">
                <a:solidFill>
                  <a:schemeClr val="tx1">
                    <a:lumMod val="50000"/>
                  </a:schemeClr>
                </a:solidFill>
              </a:rPr>
              <a:t>Private companies:</a:t>
            </a:r>
          </a:p>
          <a:p>
            <a:pPr algn="ctr" eaLnBrk="0" hangingPunct="0">
              <a:defRPr/>
            </a:pPr>
            <a:endParaRPr lang="en-US" sz="3000" dirty="0"/>
          </a:p>
          <a:p>
            <a:pPr marL="571500" indent="-571500" eaLnBrk="0" hangingPunct="0">
              <a:buFont typeface="Arial" pitchFamily="34" charset="0"/>
              <a:buChar char="•"/>
              <a:defRPr/>
            </a:pPr>
            <a:r>
              <a:rPr lang="en-US" sz="3000" dirty="0"/>
              <a:t>Copyright contract</a:t>
            </a:r>
          </a:p>
          <a:p>
            <a:pPr marL="457200" indent="-457200" eaLnBrk="0" hangingPunct="0">
              <a:buFont typeface="Arial" pitchFamily="34" charset="0"/>
              <a:buChar char="•"/>
              <a:defRPr/>
            </a:pPr>
            <a:r>
              <a:rPr lang="en-US" sz="3000" dirty="0"/>
              <a:t> Translation</a:t>
            </a:r>
          </a:p>
          <a:p>
            <a:pPr marL="457200" indent="-457200" eaLnBrk="0" hangingPunct="0">
              <a:buFont typeface="Arial" pitchFamily="34" charset="0"/>
              <a:buChar char="•"/>
              <a:defRPr/>
            </a:pPr>
            <a:r>
              <a:rPr lang="en-US" sz="3000" dirty="0"/>
              <a:t> Editing</a:t>
            </a:r>
          </a:p>
          <a:p>
            <a:pPr marL="457200" indent="-457200" eaLnBrk="0" hangingPunct="0">
              <a:buFont typeface="Arial" pitchFamily="34" charset="0"/>
              <a:buChar char="•"/>
              <a:defRPr/>
            </a:pPr>
            <a:r>
              <a:rPr lang="en-US" sz="3000" dirty="0"/>
              <a:t> Printing and distributing</a:t>
            </a:r>
          </a:p>
          <a:p>
            <a:pPr algn="ctr" eaLnBrk="0" hangingPunct="0">
              <a:defRPr/>
            </a:pPr>
            <a:endParaRPr lang="en-US" sz="4000" dirty="0"/>
          </a:p>
        </p:txBody>
      </p:sp>
      <p:sp>
        <p:nvSpPr>
          <p:cNvPr id="6" name="Rounded Rectangle 5">
            <a:extLst>
              <a:ext uri="{FF2B5EF4-FFF2-40B4-BE49-F238E27FC236}">
                <a16:creationId xmlns:a16="http://schemas.microsoft.com/office/drawing/2014/main" id="{9F17A832-A673-4A37-A8E6-C43B5B273E88}"/>
              </a:ext>
            </a:extLst>
          </p:cNvPr>
          <p:cNvSpPr/>
          <p:nvPr/>
        </p:nvSpPr>
        <p:spPr>
          <a:xfrm>
            <a:off x="5595938" y="1357313"/>
            <a:ext cx="3241675" cy="482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500" dirty="0">
                <a:solidFill>
                  <a:schemeClr val="tx1">
                    <a:lumMod val="50000"/>
                  </a:schemeClr>
                </a:solidFill>
              </a:rPr>
              <a:t>100% state owned companies:</a:t>
            </a:r>
          </a:p>
          <a:p>
            <a:pPr algn="ctr" eaLnBrk="0" hangingPunct="0">
              <a:defRPr/>
            </a:pPr>
            <a:endParaRPr lang="en-US" sz="3000" dirty="0"/>
          </a:p>
          <a:p>
            <a:pPr algn="ctr" eaLnBrk="0" hangingPunct="0">
              <a:defRPr/>
            </a:pPr>
            <a:r>
              <a:rPr lang="en-US" sz="3000" dirty="0"/>
              <a:t> Publishing license  is issued (ISBN)</a:t>
            </a:r>
          </a:p>
          <a:p>
            <a:pPr algn="ctr" eaLnBrk="0" hangingPunct="0">
              <a:defRPr/>
            </a:pPr>
            <a:endParaRPr lang="en-US" sz="3000" dirty="0"/>
          </a:p>
        </p:txBody>
      </p:sp>
      <p:sp>
        <p:nvSpPr>
          <p:cNvPr id="3" name="Left-Right Arrow 2">
            <a:extLst>
              <a:ext uri="{FF2B5EF4-FFF2-40B4-BE49-F238E27FC236}">
                <a16:creationId xmlns:a16="http://schemas.microsoft.com/office/drawing/2014/main" id="{66550EFF-AC57-4DB5-9D13-4746668DDE5D}"/>
              </a:ext>
            </a:extLst>
          </p:cNvPr>
          <p:cNvSpPr/>
          <p:nvPr/>
        </p:nvSpPr>
        <p:spPr>
          <a:xfrm>
            <a:off x="4321175" y="3367088"/>
            <a:ext cx="1217613" cy="4841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sld>
</file>

<file path=ppt/theme/theme1.xml><?xml version="1.0" encoding="utf-8"?>
<a:theme xmlns:a="http://schemas.openxmlformats.org/drawingml/2006/main" name="sample">
  <a:themeElements>
    <a:clrScheme name="Custom 2">
      <a:dk1>
        <a:srgbClr val="20503A"/>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20503A"/>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2441</TotalTime>
  <Words>1922</Words>
  <Application>Microsoft Office PowerPoint</Application>
  <PresentationFormat>화면 슬라이드 쇼(4:3)</PresentationFormat>
  <Paragraphs>251</Paragraphs>
  <Slides>26</Slides>
  <Notes>26</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26</vt:i4>
      </vt:variant>
    </vt:vector>
  </HeadingPairs>
  <TitlesOfParts>
    <vt:vector size="31" baseType="lpstr">
      <vt:lpstr>Arial</vt:lpstr>
      <vt:lpstr>Verdana</vt:lpstr>
      <vt:lpstr>Wingdings</vt:lpstr>
      <vt:lpstr>Calibri</vt:lpstr>
      <vt:lpstr>sample</vt:lpstr>
      <vt:lpstr>The Adventure of editors leaving to find readers in the social network era</vt:lpstr>
      <vt:lpstr>About me</vt:lpstr>
      <vt:lpstr>About Us</vt:lpstr>
      <vt:lpstr>important titles</vt:lpstr>
      <vt:lpstr>important titles</vt:lpstr>
      <vt:lpstr>About Us</vt:lpstr>
      <vt:lpstr>About Us  </vt:lpstr>
      <vt:lpstr>Publishing Industry in Vietnam</vt:lpstr>
      <vt:lpstr>Co-operated Publication</vt:lpstr>
      <vt:lpstr>Vietnam Publishing industry 2017</vt:lpstr>
      <vt:lpstr>The transformation of Vietnam publishing industry in social network era</vt:lpstr>
      <vt:lpstr>The transformation of Vietnam publishing industry in social network era</vt:lpstr>
      <vt:lpstr>The transformation of Vietnam publishing industry in social network era</vt:lpstr>
      <vt:lpstr>What social networks should we use?</vt:lpstr>
      <vt:lpstr>How we use facebook to reach the readers?   </vt:lpstr>
      <vt:lpstr>How we use facebook to reach the readers?   </vt:lpstr>
      <vt:lpstr>How we use facebook to reach the readers?   </vt:lpstr>
      <vt:lpstr>How we use facebook to reach the readers?   </vt:lpstr>
      <vt:lpstr>How we use facebook to reach the readers?</vt:lpstr>
      <vt:lpstr>How we use facebook to reach the readers?</vt:lpstr>
      <vt:lpstr>How we use facebook to reaching the readers?</vt:lpstr>
      <vt:lpstr>How we use facebook to reaching the readers?</vt:lpstr>
      <vt:lpstr>Building a Landing page for each new book</vt:lpstr>
      <vt:lpstr>How to use youtube to find the readers?</vt:lpstr>
      <vt:lpstr>How about a platform that can help to connect publishers with readers?</vt:lpstr>
      <vt:lpstr>Thank you for your kind attention!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kim su cheun</cp:lastModifiedBy>
  <cp:revision>361</cp:revision>
  <dcterms:created xsi:type="dcterms:W3CDTF">2015-11-29T04:10:44Z</dcterms:created>
  <dcterms:modified xsi:type="dcterms:W3CDTF">2020-10-27T08:33:16Z</dcterms:modified>
</cp:coreProperties>
</file>