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3" r:id="rId2"/>
    <p:sldId id="294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71" r:id="rId25"/>
    <p:sldId id="285" r:id="rId26"/>
    <p:sldId id="288" r:id="rId27"/>
    <p:sldId id="286" r:id="rId28"/>
    <p:sldId id="287" r:id="rId29"/>
    <p:sldId id="290" r:id="rId30"/>
    <p:sldId id="291" r:id="rId31"/>
    <p:sldId id="282" r:id="rId32"/>
    <p:sldId id="269" r:id="rId33"/>
    <p:sldId id="283" r:id="rId34"/>
    <p:sldId id="289" r:id="rId35"/>
    <p:sldId id="295" r:id="rId36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0A0CD-668E-4DE4-B9F3-10B02A3EA8C5}" type="datetimeFigureOut">
              <a:rPr lang="th-TH" smtClean="0"/>
              <a:t>16/08/61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B82CF-BE44-42E5-8148-5CAE8E3DE1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865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B82CF-BE44-42E5-8148-5CAE8E3DE113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17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D159-1BAB-4FEA-B47B-E580005570E5}" type="datetimeFigureOut">
              <a:rPr lang="th-TH" smtClean="0"/>
              <a:t>16/08/61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C84-C543-4AB4-9CDE-1B546FBFCB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915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D159-1BAB-4FEA-B47B-E580005570E5}" type="datetimeFigureOut">
              <a:rPr lang="th-TH" smtClean="0"/>
              <a:t>16/08/61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C84-C543-4AB4-9CDE-1B546FBFCB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466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D159-1BAB-4FEA-B47B-E580005570E5}" type="datetimeFigureOut">
              <a:rPr lang="th-TH" smtClean="0"/>
              <a:t>16/08/61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C84-C543-4AB4-9CDE-1B546FBFCB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632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D159-1BAB-4FEA-B47B-E580005570E5}" type="datetimeFigureOut">
              <a:rPr lang="th-TH" smtClean="0"/>
              <a:t>16/08/61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C84-C543-4AB4-9CDE-1B546FBFCB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399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D159-1BAB-4FEA-B47B-E580005570E5}" type="datetimeFigureOut">
              <a:rPr lang="th-TH" smtClean="0"/>
              <a:t>16/08/61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C84-C543-4AB4-9CDE-1B546FBFCB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9931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D159-1BAB-4FEA-B47B-E580005570E5}" type="datetimeFigureOut">
              <a:rPr lang="th-TH" smtClean="0"/>
              <a:t>16/08/61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C84-C543-4AB4-9CDE-1B546FBFCB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274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D159-1BAB-4FEA-B47B-E580005570E5}" type="datetimeFigureOut">
              <a:rPr lang="th-TH" smtClean="0"/>
              <a:t>16/08/61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C84-C543-4AB4-9CDE-1B546FBFCB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1260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D159-1BAB-4FEA-B47B-E580005570E5}" type="datetimeFigureOut">
              <a:rPr lang="th-TH" smtClean="0"/>
              <a:t>16/08/61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C84-C543-4AB4-9CDE-1B546FBFCB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3249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D159-1BAB-4FEA-B47B-E580005570E5}" type="datetimeFigureOut">
              <a:rPr lang="th-TH" smtClean="0"/>
              <a:t>16/08/61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C84-C543-4AB4-9CDE-1B546FBFCB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7148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D159-1BAB-4FEA-B47B-E580005570E5}" type="datetimeFigureOut">
              <a:rPr lang="th-TH" smtClean="0"/>
              <a:t>16/08/61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C84-C543-4AB4-9CDE-1B546FBFCB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628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D159-1BAB-4FEA-B47B-E580005570E5}" type="datetimeFigureOut">
              <a:rPr lang="th-TH" smtClean="0"/>
              <a:t>16/08/61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C84-C543-4AB4-9CDE-1B546FBFCB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582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FD159-1BAB-4FEA-B47B-E580005570E5}" type="datetimeFigureOut">
              <a:rPr lang="th-TH" smtClean="0"/>
              <a:t>16/08/61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51C84-C543-4AB4-9CDE-1B546FBFCB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664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75656" y="908720"/>
            <a:ext cx="6480720" cy="216024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6629" y="1052736"/>
            <a:ext cx="6400800" cy="17526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How Editor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et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ore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eaders on Social Network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ra  </a:t>
            </a: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1026" name="Picture 2" descr="Image result for vector free wor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29001"/>
            <a:ext cx="489857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602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142657"/>
            <a:ext cx="199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Comics</a:t>
            </a:r>
            <a:endParaRPr lang="th-TH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5" y="250092"/>
            <a:ext cx="2971743" cy="832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66" y="1811274"/>
            <a:ext cx="2504936" cy="3561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1801077"/>
            <a:ext cx="2526227" cy="3572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1811274"/>
            <a:ext cx="2519016" cy="356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00" y="116632"/>
            <a:ext cx="2313432" cy="325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6632"/>
            <a:ext cx="2304256" cy="3266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56" y="116632"/>
            <a:ext cx="2305584" cy="3266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40" y="3501008"/>
            <a:ext cx="2298192" cy="3258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22" y="3477516"/>
            <a:ext cx="2336422" cy="3305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35" y="3522236"/>
            <a:ext cx="2288205" cy="32370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80904" y="827419"/>
            <a:ext cx="2052228" cy="5746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653195" y="2684405"/>
            <a:ext cx="199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Comics</a:t>
            </a:r>
            <a:endParaRPr lang="th-TH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4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8" y="188640"/>
            <a:ext cx="2306374" cy="3240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6632"/>
            <a:ext cx="2396108" cy="3360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6768"/>
            <a:ext cx="2399294" cy="3394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44" y="3555064"/>
            <a:ext cx="2304288" cy="3258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73016"/>
            <a:ext cx="2252092" cy="31845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66" y="3497686"/>
            <a:ext cx="2305812" cy="3259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80904" y="827419"/>
            <a:ext cx="2052228" cy="5746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653195" y="2684405"/>
            <a:ext cx="199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Comics</a:t>
            </a:r>
            <a:endParaRPr lang="th-TH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944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2708470" cy="792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3" y="1311151"/>
            <a:ext cx="3714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Light Novel &amp; Comic </a:t>
            </a:r>
            <a:endParaRPr lang="th-TH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66" y="1988840"/>
            <a:ext cx="2555050" cy="3612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343" y="1935441"/>
            <a:ext cx="2652801" cy="3665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52" y="1935441"/>
            <a:ext cx="2592320" cy="366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05" y="2075399"/>
            <a:ext cx="2694547" cy="3801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075399"/>
            <a:ext cx="2576673" cy="3801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006271"/>
            <a:ext cx="2736304" cy="3871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2708470" cy="7920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3" y="1311151"/>
            <a:ext cx="3714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Light Novel &amp; Comic </a:t>
            </a:r>
            <a:endParaRPr lang="th-TH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95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72952" y="701431"/>
            <a:ext cx="5571256" cy="639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872952" y="701431"/>
            <a:ext cx="5571256" cy="27392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Rounded MT Bold" pitchFamily="34" charset="0"/>
              </a:rPr>
              <a:t>Other Product &gt;&gt; Mixed Media</a:t>
            </a:r>
          </a:p>
          <a:p>
            <a:endParaRPr lang="en-US" sz="3200" b="1" dirty="0">
              <a:solidFill>
                <a:srgbClr val="002060"/>
              </a:solidFill>
              <a:latin typeface="Modern No. 20" pitchFamily="18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TV Programs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Events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Merchandises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Etc.</a:t>
            </a:r>
            <a:endParaRPr lang="th-TH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56095"/>
            <a:ext cx="4101480" cy="291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7046" r="6768" b="21591"/>
          <a:stretch/>
        </p:blipFill>
        <p:spPr bwMode="auto">
          <a:xfrm>
            <a:off x="539552" y="3861048"/>
            <a:ext cx="3252905" cy="260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17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/>
          <a:stretch/>
        </p:blipFill>
        <p:spPr bwMode="auto">
          <a:xfrm>
            <a:off x="1159331" y="2204864"/>
            <a:ext cx="6941061" cy="420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6505599"/>
            <a:ext cx="6733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Source: The </a:t>
            </a:r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Publishers and Booksellers Association of Thailand</a:t>
            </a:r>
            <a:endParaRPr lang="th-TH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7544" y="1340768"/>
            <a:ext cx="6768752" cy="79208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Arial Rounded MT Bold" pitchFamily="34" charset="0"/>
              </a:rPr>
              <a:t>Overall, the publishing industry has been </a:t>
            </a:r>
            <a:r>
              <a:rPr lang="en-US" sz="2400" b="1" dirty="0" smtClean="0">
                <a:latin typeface="Arial Rounded MT Bold" pitchFamily="34" charset="0"/>
              </a:rPr>
              <a:t>declining continuously for many years</a:t>
            </a:r>
            <a:endParaRPr lang="th-TH" sz="2400" b="1" dirty="0">
              <a:latin typeface="Arial Rounded MT Bold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20543" y="198748"/>
            <a:ext cx="5967211" cy="93610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THAILAND BOOK MARKET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1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3"/>
          <a:stretch/>
        </p:blipFill>
        <p:spPr bwMode="auto">
          <a:xfrm>
            <a:off x="539552" y="1484784"/>
            <a:ext cx="8138439" cy="476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67744" y="6365390"/>
            <a:ext cx="6733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Source: The </a:t>
            </a:r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Publishers and Booksellers Association of Thailand</a:t>
            </a:r>
            <a:endParaRPr lang="th-TH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39552" y="116632"/>
            <a:ext cx="6408712" cy="122413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Arial Rounded MT Bold" pitchFamily="34" charset="0"/>
              </a:rPr>
              <a:t>While the key channel of distributions is still physical bookstores</a:t>
            </a:r>
            <a:endParaRPr lang="th-TH" sz="24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5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 bwMode="auto">
          <a:xfrm>
            <a:off x="683568" y="1330036"/>
            <a:ext cx="7870939" cy="483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67744" y="6365390"/>
            <a:ext cx="6733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Source: The </a:t>
            </a:r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Publishers and Booksellers Association of Thailand</a:t>
            </a:r>
            <a:endParaRPr lang="th-TH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3568" y="188640"/>
            <a:ext cx="4950804" cy="100811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Arial Rounded MT Bold" pitchFamily="34" charset="0"/>
              </a:rPr>
              <a:t>And online channel is also growing continuously as well</a:t>
            </a:r>
            <a:endParaRPr lang="th-TH" sz="24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85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229600" cy="998984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Readers’ Reading Behaviors</a:t>
            </a:r>
            <a:endParaRPr lang="th-TH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3"/>
          <a:stretch/>
        </p:blipFill>
        <p:spPr bwMode="auto">
          <a:xfrm>
            <a:off x="755576" y="2189018"/>
            <a:ext cx="7594848" cy="423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67744" y="6505599"/>
            <a:ext cx="6733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Source: The </a:t>
            </a:r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Publishers and Booksellers Association of Thailand</a:t>
            </a:r>
            <a:endParaRPr lang="th-TH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55576" y="780550"/>
            <a:ext cx="7128792" cy="128029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Arial Rounded MT Bold" pitchFamily="34" charset="0"/>
              </a:rPr>
              <a:t>From the survey, it is found that amount of those who claimed to real less is decreased from the previous year</a:t>
            </a:r>
            <a:endParaRPr lang="th-TH" sz="24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7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27784" y="1231910"/>
            <a:ext cx="3384376" cy="93610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INTRODUCTION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5009" y="3032956"/>
            <a:ext cx="5967211" cy="93610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THAILAND BOOK MARKET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2052" name="Picture 4" descr="Numbers in ribbons collection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" t="4606" r="64480" b="70300"/>
          <a:stretch/>
        </p:blipFill>
        <p:spPr bwMode="auto">
          <a:xfrm>
            <a:off x="594477" y="927162"/>
            <a:ext cx="1846133" cy="154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umbers in ribbons collection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7" t="2412" r="34179" b="69219"/>
          <a:stretch/>
        </p:blipFill>
        <p:spPr bwMode="auto">
          <a:xfrm>
            <a:off x="6758345" y="2632591"/>
            <a:ext cx="1835133" cy="173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umbers in ribbons collection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0" t="3108" r="4855" b="69470"/>
          <a:stretch/>
        </p:blipFill>
        <p:spPr bwMode="auto">
          <a:xfrm>
            <a:off x="415009" y="4541667"/>
            <a:ext cx="1820981" cy="171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313677" y="4853283"/>
            <a:ext cx="5967211" cy="109599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WHAT EDITOR DO IN THE SOCIAL NETWORK ERA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042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4"/>
          <a:stretch/>
        </p:blipFill>
        <p:spPr bwMode="auto">
          <a:xfrm>
            <a:off x="755576" y="1983934"/>
            <a:ext cx="7908208" cy="425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67744" y="6365390"/>
            <a:ext cx="6733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Source: The </a:t>
            </a:r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Publishers and Booksellers Association of Thailand</a:t>
            </a:r>
            <a:endParaRPr lang="th-TH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30959" y="188640"/>
            <a:ext cx="7560840" cy="158417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latin typeface="Arial Rounded MT Bold" pitchFamily="34" charset="0"/>
              </a:rPr>
              <a:t>While the amount of those who claim to “read more” are mainly new generations aged 15-18 years old; who are the strategic target group that the association intends to recruit &amp; maintain </a:t>
            </a:r>
            <a:endParaRPr lang="th-TH" sz="22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3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67544" y="188640"/>
            <a:ext cx="6336704" cy="93610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 Rounded MT Bold" pitchFamily="34" charset="0"/>
              </a:rPr>
              <a:t>The “Key Category Driver” of the industry are Comics and Love Novels</a:t>
            </a:r>
            <a:endParaRPr lang="th-TH" sz="2400" dirty="0">
              <a:latin typeface="Arial Rounded MT Bold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6"/>
          <a:stretch/>
        </p:blipFill>
        <p:spPr bwMode="auto">
          <a:xfrm>
            <a:off x="467544" y="1268760"/>
            <a:ext cx="8198727" cy="509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67744" y="6365390"/>
            <a:ext cx="6733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Source: The </a:t>
            </a:r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Publishers and Booksellers Association of Thailand</a:t>
            </a:r>
            <a:endParaRPr lang="th-TH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199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Key Takeaway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02740"/>
            <a:ext cx="7447712" cy="500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07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Light Novel Publishers 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 Thailand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164" y="4581128"/>
            <a:ext cx="1284734" cy="128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52511"/>
            <a:ext cx="1224136" cy="118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01518"/>
            <a:ext cx="1584176" cy="88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52511"/>
            <a:ext cx="1373598" cy="137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46451"/>
            <a:ext cx="1565920" cy="144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643323"/>
            <a:ext cx="1377965" cy="137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64546"/>
            <a:ext cx="1284734" cy="128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44824"/>
            <a:ext cx="3064860" cy="85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3347864" y="3701714"/>
            <a:ext cx="2520280" cy="1152128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 Rounded MT Bold" pitchFamily="34" charset="0"/>
                <a:ea typeface="Yu Gothic UI Semibold" pitchFamily="34" charset="-128"/>
              </a:rPr>
              <a:t>Multi-tasking</a:t>
            </a:r>
            <a:endParaRPr lang="th-TH" b="1" dirty="0">
              <a:latin typeface="Arial Rounded MT Bold" pitchFamily="34" charset="0"/>
              <a:ea typeface="Yu Gothic UI Semibold" pitchFamily="34" charset="-128"/>
            </a:endParaRPr>
          </a:p>
        </p:txBody>
      </p:sp>
      <p:sp>
        <p:nvSpPr>
          <p:cNvPr id="5" name="Right Arrow 4"/>
          <p:cNvSpPr/>
          <p:nvPr/>
        </p:nvSpPr>
        <p:spPr>
          <a:xfrm rot="16200000">
            <a:off x="4229962" y="2870938"/>
            <a:ext cx="684076" cy="576064"/>
          </a:xfrm>
          <a:prstGeom prst="rightArrow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Oval 5"/>
          <p:cNvSpPr/>
          <p:nvPr/>
        </p:nvSpPr>
        <p:spPr>
          <a:xfrm>
            <a:off x="3779912" y="1646803"/>
            <a:ext cx="1512168" cy="1062117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 Rounded MT Bold" pitchFamily="34" charset="0"/>
              </a:rPr>
              <a:t>Editor</a:t>
            </a:r>
            <a:endParaRPr lang="th-TH" sz="2000" b="1" dirty="0">
              <a:latin typeface="Arial Rounded MT Bold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2483768" y="4086074"/>
            <a:ext cx="684076" cy="576064"/>
          </a:xfrm>
          <a:prstGeom prst="rightArrow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/>
          <p:cNvSpPr/>
          <p:nvPr/>
        </p:nvSpPr>
        <p:spPr>
          <a:xfrm>
            <a:off x="395536" y="3807043"/>
            <a:ext cx="2016222" cy="1062117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 Rounded MT Bold" pitchFamily="34" charset="0"/>
              </a:rPr>
              <a:t>Marketing</a:t>
            </a:r>
            <a:endParaRPr lang="th-TH" sz="2000" b="1" dirty="0">
              <a:latin typeface="Arial Rounded MT Bold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4229962" y="4959170"/>
            <a:ext cx="684076" cy="576064"/>
          </a:xfrm>
          <a:prstGeom prst="rightArrow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Oval 9"/>
          <p:cNvSpPr/>
          <p:nvPr/>
        </p:nvSpPr>
        <p:spPr>
          <a:xfrm>
            <a:off x="3419872" y="5751259"/>
            <a:ext cx="2340260" cy="1062117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 Rounded MT Bold" pitchFamily="34" charset="0"/>
              </a:rPr>
              <a:t>Production</a:t>
            </a:r>
            <a:endParaRPr lang="th-TH" sz="2000" b="1" dirty="0">
              <a:latin typeface="Arial Rounded MT Bold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6012414" y="4061754"/>
            <a:ext cx="684076" cy="576064"/>
          </a:xfrm>
          <a:prstGeom prst="rightArrow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Oval 12"/>
          <p:cNvSpPr/>
          <p:nvPr/>
        </p:nvSpPr>
        <p:spPr>
          <a:xfrm>
            <a:off x="6731095" y="3807043"/>
            <a:ext cx="2016222" cy="1062117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 Rounded MT Bold" pitchFamily="34" charset="0"/>
              </a:rPr>
              <a:t>Reader </a:t>
            </a:r>
          </a:p>
          <a:p>
            <a:pPr algn="ctr"/>
            <a:r>
              <a:rPr lang="en-US" sz="2000" b="1" dirty="0" smtClean="0">
                <a:latin typeface="Arial Rounded MT Bold" pitchFamily="34" charset="0"/>
              </a:rPr>
              <a:t>&amp; Writer</a:t>
            </a:r>
            <a:endParaRPr lang="th-TH" sz="2000" b="1" dirty="0">
              <a:latin typeface="Arial Rounded MT Bol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88394" y="361783"/>
            <a:ext cx="5967211" cy="109599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WHAT EDITOR DO IN THE SOCIAL NETWORK ERA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7704" y="116632"/>
            <a:ext cx="5328592" cy="192673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858218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Rounded MT Bold" pitchFamily="34" charset="0"/>
              </a:rPr>
              <a:t>Online Channel </a:t>
            </a:r>
            <a:br>
              <a:rPr lang="en-US" sz="2800" dirty="0" smtClean="0"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Arial Rounded MT Bold" pitchFamily="34" charset="0"/>
              </a:rPr>
              <a:t>= </a:t>
            </a:r>
            <a:br>
              <a:rPr lang="en-US" sz="2800" dirty="0" smtClean="0"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Arial Rounded MT Bold" pitchFamily="34" charset="0"/>
              </a:rPr>
              <a:t>Source of information for </a:t>
            </a:r>
            <a:br>
              <a:rPr lang="en-US" sz="2800" dirty="0" smtClean="0"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Arial Rounded MT Bold" pitchFamily="34" charset="0"/>
              </a:rPr>
              <a:t>new releases and events </a:t>
            </a:r>
            <a:endParaRPr lang="th-TH" sz="2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15376"/>
            <a:ext cx="5856499" cy="438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9"/>
          <a:stretch/>
        </p:blipFill>
        <p:spPr bwMode="auto">
          <a:xfrm>
            <a:off x="5657850" y="2636912"/>
            <a:ext cx="3486150" cy="404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6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o automatic alt text availa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75" y="116632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7753722" cy="375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D:\ProfileUser\Ratthawan\Desktop\mat for presentation\ประกาศ LC B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521" y="93538"/>
            <a:ext cx="4149847" cy="28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33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9552" y="260648"/>
            <a:ext cx="7272808" cy="93610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755576" y="260648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</a:rPr>
              <a:t>Events = Keep in touch with our readers and get new </a:t>
            </a:r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</a:rPr>
              <a:t>readers </a:t>
            </a:r>
            <a:endParaRPr lang="th-TH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1520" y="1430778"/>
            <a:ext cx="1584176" cy="1422158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 Rounded MT Bold" pitchFamily="34" charset="0"/>
              </a:rPr>
              <a:t>Fan Sign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69562"/>
            <a:ext cx="2879251" cy="215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227" y="1349318"/>
            <a:ext cx="3412861" cy="241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40540"/>
            <a:ext cx="4459254" cy="2972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 descr="Image may contain: 1 per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83173"/>
            <a:ext cx="4002947" cy="300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79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743012" y="4763825"/>
            <a:ext cx="3312368" cy="1728192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 Rounded MT Bold" pitchFamily="34" charset="0"/>
              </a:rPr>
              <a:t>Road Show </a:t>
            </a:r>
          </a:p>
          <a:p>
            <a:pPr algn="ctr"/>
            <a:r>
              <a:rPr lang="en-US" b="1" dirty="0" smtClean="0">
                <a:latin typeface="Arial Rounded MT Bold" pitchFamily="34" charset="0"/>
              </a:rPr>
              <a:t>&amp; </a:t>
            </a:r>
          </a:p>
          <a:p>
            <a:pPr algn="ctr"/>
            <a:r>
              <a:rPr lang="en-US" b="1" dirty="0" smtClean="0">
                <a:latin typeface="Arial Rounded MT Bold" pitchFamily="34" charset="0"/>
              </a:rPr>
              <a:t>Book Fair</a:t>
            </a:r>
          </a:p>
        </p:txBody>
      </p:sp>
      <p:pic>
        <p:nvPicPr>
          <p:cNvPr id="6" name="Picture 5" descr="Image may contain: 3 people, sho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5" y="980728"/>
            <a:ext cx="3471685" cy="260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e may contain: 3 peo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62037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No automatic alt text availa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5"/>
          <a:stretch/>
        </p:blipFill>
        <p:spPr bwMode="auto">
          <a:xfrm>
            <a:off x="6516216" y="188640"/>
            <a:ext cx="254302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8640"/>
            <a:ext cx="2852936" cy="380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08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03648" y="332656"/>
            <a:ext cx="6336704" cy="172819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Rounded MT Bold" pitchFamily="34" charset="0"/>
              </a:rPr>
              <a:t>Online </a:t>
            </a:r>
            <a:r>
              <a:rPr lang="en-US" sz="2800" dirty="0" smtClean="0">
                <a:solidFill>
                  <a:schemeClr val="bg1"/>
                </a:solidFill>
                <a:latin typeface="Arial Rounded MT Bold" pitchFamily="34" charset="0"/>
              </a:rPr>
              <a:t>Channel </a:t>
            </a:r>
            <a:r>
              <a:rPr lang="en-US" sz="2800" dirty="0">
                <a:solidFill>
                  <a:schemeClr val="bg1"/>
                </a:solidFill>
                <a:latin typeface="Arial Rounded MT Bold" pitchFamily="34" charset="0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Arial Rounded MT Bold" pitchFamily="34" charset="0"/>
              </a:rPr>
              <a:t>= </a:t>
            </a:r>
            <a:r>
              <a:rPr lang="en-US" sz="2800" dirty="0" smtClean="0">
                <a:solidFill>
                  <a:schemeClr val="bg1"/>
                </a:solidFill>
                <a:latin typeface="Arial Rounded MT Bold" pitchFamily="34" charset="0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Arial Rounded MT Bold" pitchFamily="34" charset="0"/>
              </a:rPr>
              <a:t>What’s the reader want to read? </a:t>
            </a:r>
            <a:endParaRPr lang="th-TH" sz="2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17412" name="Picture 4" descr="Image may contain: one or more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0474"/>
            <a:ext cx="5845199" cy="4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58" y="2236765"/>
            <a:ext cx="2958814" cy="418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0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2173"/>
            <a:ext cx="9144000" cy="85365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79812" y="1160748"/>
            <a:ext cx="3384376" cy="147616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INTRODUCTION</a:t>
            </a:r>
          </a:p>
          <a:p>
            <a:pPr algn="ctr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OF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8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3"/>
          <a:stretch/>
        </p:blipFill>
        <p:spPr bwMode="auto">
          <a:xfrm>
            <a:off x="395536" y="1482615"/>
            <a:ext cx="3429000" cy="419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No automatic alt text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20688"/>
            <a:ext cx="4393613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896" y="6237312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+mj-cs"/>
              </a:rPr>
              <a:t>https://www.facebook.com/Phoenixnext/photos/a.658706237625532.1073741828.658286121000877/957182347777918/?type=3&amp;theater</a:t>
            </a:r>
            <a:endParaRPr lang="th-TH" sz="14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931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11760" y="476672"/>
            <a:ext cx="4176464" cy="115212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2667013" y="692696"/>
            <a:ext cx="3705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MIXED MEDIA</a:t>
            </a:r>
            <a:endParaRPr lang="th-TH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4107173" y="1700808"/>
            <a:ext cx="612068" cy="1008112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273978" y="5877272"/>
            <a:ext cx="194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 Rounded MT Bold" pitchFamily="34" charset="0"/>
              </a:rPr>
              <a:t>Light Novel</a:t>
            </a:r>
            <a:endParaRPr lang="th-TH" sz="2000" u="sng" dirty="0">
              <a:latin typeface="Arial Rounded MT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5837202"/>
            <a:ext cx="194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Arial Rounded MT Bold" pitchFamily="34" charset="0"/>
              </a:rPr>
              <a:t>C</a:t>
            </a:r>
            <a:r>
              <a:rPr lang="en-US" sz="2000" u="sng" dirty="0" smtClean="0">
                <a:latin typeface="Arial Rounded MT Bold" pitchFamily="34" charset="0"/>
              </a:rPr>
              <a:t>omic</a:t>
            </a:r>
            <a:endParaRPr lang="th-TH" sz="2000" u="sng" dirty="0"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6757" y="5873502"/>
            <a:ext cx="194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Arial Rounded MT Bold" pitchFamily="34" charset="0"/>
              </a:rPr>
              <a:t>A</a:t>
            </a:r>
            <a:r>
              <a:rPr lang="en-US" sz="2000" u="sng" dirty="0" smtClean="0">
                <a:latin typeface="Arial Rounded MT Bold" pitchFamily="34" charset="0"/>
              </a:rPr>
              <a:t>nimation</a:t>
            </a:r>
            <a:endParaRPr lang="th-TH" sz="2000" u="sng" dirty="0"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7712" y="5805264"/>
            <a:ext cx="194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 Rounded MT Bold" pitchFamily="34" charset="0"/>
              </a:rPr>
              <a:t>Merchandise</a:t>
            </a:r>
            <a:endParaRPr lang="en-US" sz="2000" u="sng" dirty="0" smtClean="0"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0352" y="5793452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 Rounded MT Bold" pitchFamily="34" charset="0"/>
              </a:rPr>
              <a:t>Etc.</a:t>
            </a:r>
            <a:endParaRPr lang="th-TH" sz="2000" u="sng" dirty="0">
              <a:latin typeface="Arial Rounded MT Bol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67473" y="5765194"/>
            <a:ext cx="1293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>
                <a:latin typeface="Arial Rounded MT Bold" pitchFamily="34" charset="0"/>
              </a:rPr>
              <a:t>Premium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763688" y="2780928"/>
            <a:ext cx="5426687" cy="220495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1858513" y="3068960"/>
            <a:ext cx="5331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ONE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CONTENT </a:t>
            </a:r>
          </a:p>
          <a:p>
            <a:pPr algn="ctr"/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MILLION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PRODUCTS</a:t>
            </a:r>
            <a:endParaRPr lang="th-TH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6148" name="Down Arrow 6147"/>
          <p:cNvSpPr/>
          <p:nvPr/>
        </p:nvSpPr>
        <p:spPr>
          <a:xfrm>
            <a:off x="2664327" y="5227723"/>
            <a:ext cx="320824" cy="581488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Down Arrow 36"/>
          <p:cNvSpPr/>
          <p:nvPr/>
        </p:nvSpPr>
        <p:spPr>
          <a:xfrm>
            <a:off x="1084909" y="5227723"/>
            <a:ext cx="320824" cy="581488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Down Arrow 37"/>
          <p:cNvSpPr/>
          <p:nvPr/>
        </p:nvSpPr>
        <p:spPr>
          <a:xfrm>
            <a:off x="5403304" y="5227723"/>
            <a:ext cx="320824" cy="581488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Down Arrow 38"/>
          <p:cNvSpPr/>
          <p:nvPr/>
        </p:nvSpPr>
        <p:spPr>
          <a:xfrm>
            <a:off x="3979637" y="5227723"/>
            <a:ext cx="320824" cy="581488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Down Arrow 39"/>
          <p:cNvSpPr/>
          <p:nvPr/>
        </p:nvSpPr>
        <p:spPr>
          <a:xfrm>
            <a:off x="7029963" y="5227723"/>
            <a:ext cx="320824" cy="581488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Down Arrow 40"/>
          <p:cNvSpPr/>
          <p:nvPr/>
        </p:nvSpPr>
        <p:spPr>
          <a:xfrm>
            <a:off x="8228012" y="5227723"/>
            <a:ext cx="320824" cy="581488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977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7180" y="45025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The phenomenon of  </a:t>
            </a:r>
            <a:r>
              <a:rPr lang="en-US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YOUR NAME </a:t>
            </a:r>
            <a:endParaRPr lang="th-TH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7998" y="242088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/>
              <a:t> </a:t>
            </a:r>
            <a:r>
              <a:rPr lang="en-US" sz="2400" dirty="0" smtClean="0"/>
              <a:t>results on google.com (at 15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August, 2018)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83768" y="1052736"/>
            <a:ext cx="3744416" cy="57606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6,220,000,000</a:t>
            </a:r>
          </a:p>
        </p:txBody>
      </p:sp>
      <p:sp>
        <p:nvSpPr>
          <p:cNvPr id="9" name="Down Arrow 8"/>
          <p:cNvSpPr/>
          <p:nvPr/>
        </p:nvSpPr>
        <p:spPr>
          <a:xfrm>
            <a:off x="4189900" y="1772816"/>
            <a:ext cx="288032" cy="60678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42" name="Picture 2" descr="Your Name pos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80" y="3789040"/>
            <a:ext cx="1942686" cy="274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7180" y="3284984"/>
            <a:ext cx="194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Arial Rounded MT Bold" pitchFamily="34" charset="0"/>
              </a:rPr>
              <a:t>A</a:t>
            </a:r>
            <a:r>
              <a:rPr lang="en-US" sz="2000" u="sng" dirty="0" smtClean="0">
                <a:latin typeface="Arial Rounded MT Bold" pitchFamily="34" charset="0"/>
              </a:rPr>
              <a:t>nimation</a:t>
            </a:r>
            <a:endParaRPr lang="th-TH" sz="2000" u="sng" dirty="0">
              <a:latin typeface="Arial Rounded MT Bold" pitchFamily="34" charset="0"/>
            </a:endParaRPr>
          </a:p>
        </p:txBody>
      </p:sp>
      <p:pic>
        <p:nvPicPr>
          <p:cNvPr id="10244" name="Picture 4" descr="Image result for your name man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72" y="3786514"/>
            <a:ext cx="2029724" cy="27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49891" y="3264823"/>
            <a:ext cx="194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Arial Rounded MT Bold" pitchFamily="34" charset="0"/>
              </a:rPr>
              <a:t>C</a:t>
            </a:r>
            <a:r>
              <a:rPr lang="en-US" sz="2000" u="sng" dirty="0" smtClean="0">
                <a:latin typeface="Arial Rounded MT Bold" pitchFamily="34" charset="0"/>
              </a:rPr>
              <a:t>omic</a:t>
            </a:r>
            <a:endParaRPr lang="th-TH" sz="2000" u="sng" dirty="0">
              <a:latin typeface="Arial Rounded MT Bold" pitchFamily="34" charset="0"/>
            </a:endParaRPr>
          </a:p>
        </p:txBody>
      </p:sp>
      <p:pic>
        <p:nvPicPr>
          <p:cNvPr id="10246" name="Picture 6" descr="Image result for your name light no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519" y="3789040"/>
            <a:ext cx="1862484" cy="274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28184" y="3217168"/>
            <a:ext cx="194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 Rounded MT Bold" pitchFamily="34" charset="0"/>
              </a:rPr>
              <a:t>Light Novel</a:t>
            </a:r>
            <a:endParaRPr lang="th-TH" sz="2000" u="sng" dirty="0">
              <a:latin typeface="Arial Rounded MT Bold" pitchFamily="34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7809002" y="3609020"/>
            <a:ext cx="1331640" cy="1080120"/>
          </a:xfrm>
          <a:prstGeom prst="cloud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more</a:t>
            </a:r>
          </a:p>
          <a:p>
            <a:pPr algn="ctr"/>
            <a:r>
              <a:rPr lang="en-US" sz="1600" b="1" i="1" dirty="0" smtClean="0"/>
              <a:t>45,000 </a:t>
            </a:r>
            <a:r>
              <a:rPr lang="en-US" sz="1600" b="1" dirty="0" smtClean="0"/>
              <a:t>copies</a:t>
            </a:r>
            <a:endParaRPr lang="th-TH" sz="1600" b="1" dirty="0"/>
          </a:p>
        </p:txBody>
      </p:sp>
      <p:sp>
        <p:nvSpPr>
          <p:cNvPr id="17" name="Cloud 16"/>
          <p:cNvSpPr/>
          <p:nvPr/>
        </p:nvSpPr>
        <p:spPr>
          <a:xfrm>
            <a:off x="4896544" y="3485039"/>
            <a:ext cx="1331640" cy="1080120"/>
          </a:xfrm>
          <a:prstGeom prst="cloud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more</a:t>
            </a:r>
          </a:p>
          <a:p>
            <a:pPr algn="ctr"/>
            <a:r>
              <a:rPr lang="en-US" sz="1600" b="1" i="1" dirty="0" smtClean="0"/>
              <a:t>68,000</a:t>
            </a:r>
            <a:r>
              <a:rPr lang="en-US" sz="1600" b="1" dirty="0" smtClean="0"/>
              <a:t>copies</a:t>
            </a:r>
            <a:endParaRPr lang="th-TH" sz="1600" b="1" dirty="0"/>
          </a:p>
        </p:txBody>
      </p:sp>
      <p:sp>
        <p:nvSpPr>
          <p:cNvPr id="12" name="Cloud 11"/>
          <p:cNvSpPr/>
          <p:nvPr/>
        </p:nvSpPr>
        <p:spPr>
          <a:xfrm>
            <a:off x="2195736" y="3609020"/>
            <a:ext cx="1254155" cy="1080120"/>
          </a:xfrm>
          <a:prstGeom prst="cloud">
            <a:avLst/>
          </a:prstGeom>
          <a:solidFill>
            <a:srgbClr val="00CC99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 highest-grossing anime film</a:t>
            </a:r>
            <a:endParaRPr lang="th-TH" sz="1400" b="1" dirty="0"/>
          </a:p>
        </p:txBody>
      </p:sp>
    </p:spTree>
    <p:extLst>
      <p:ext uri="{BB962C8B-B14F-4D97-AF65-F5344CB8AC3E}">
        <p14:creationId xmlns:p14="http://schemas.microsoft.com/office/powerpoint/2010/main" val="153949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age result for Box Set Your N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84922"/>
            <a:ext cx="2843808" cy="2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may contain: 1 pers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" y="575750"/>
            <a:ext cx="291632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116632"/>
            <a:ext cx="194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 Rounded MT Bold" pitchFamily="34" charset="0"/>
              </a:rPr>
              <a:t>Tourism</a:t>
            </a:r>
          </a:p>
        </p:txBody>
      </p:sp>
      <p:pic>
        <p:nvPicPr>
          <p:cNvPr id="11270" name="Picture 6" descr="Image result for à¸à¸²à¸¡à¸£à¸­à¸¢ your n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686" y="1108049"/>
            <a:ext cx="3356132" cy="335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" y="4495014"/>
            <a:ext cx="48142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80312" y="3820978"/>
            <a:ext cx="194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 Rounded MT Bold" pitchFamily="34" charset="0"/>
              </a:rPr>
              <a:t>Premium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075" y="836712"/>
            <a:ext cx="2585070" cy="258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00192" y="316687"/>
            <a:ext cx="2815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 Rounded MT Bold" pitchFamily="34" charset="0"/>
              </a:rPr>
              <a:t>Original Sound Track</a:t>
            </a:r>
          </a:p>
        </p:txBody>
      </p:sp>
    </p:spTree>
    <p:extLst>
      <p:ext uri="{BB962C8B-B14F-4D97-AF65-F5344CB8AC3E}">
        <p14:creationId xmlns:p14="http://schemas.microsoft.com/office/powerpoint/2010/main" val="31657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99592" y="476672"/>
            <a:ext cx="3456384" cy="523220"/>
          </a:xfrm>
          <a:prstGeom prst="roundRect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899592" y="476672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Premium Products </a:t>
            </a:r>
            <a:endParaRPr lang="th-TH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18434" name="Picture 2" descr="D:\ProfileUser\Ratthawan\Desktop\mat for presentation\cush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7" b="10076"/>
          <a:stretch/>
        </p:blipFill>
        <p:spPr bwMode="auto">
          <a:xfrm>
            <a:off x="368897" y="1196753"/>
            <a:ext cx="450121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1475081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Character Cushions</a:t>
            </a:r>
            <a:endParaRPr lang="th-TH" sz="2000" dirty="0">
              <a:latin typeface="Agency FB" pitchFamily="34" charset="0"/>
            </a:endParaRPr>
          </a:p>
        </p:txBody>
      </p:sp>
      <p:pic>
        <p:nvPicPr>
          <p:cNvPr id="18435" name="Picture 3" descr="D:\ProfileUser\Ratthawan\Desktop\mat for presentation\premium box s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04057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80112" y="148570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Limited Edition Box Set</a:t>
            </a:r>
            <a:endParaRPr lang="th-TH" sz="2000" dirty="0">
              <a:latin typeface="Agency FB" pitchFamily="34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68452"/>
            <a:ext cx="3563888" cy="267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455"/>
          <a:stretch/>
        </p:blipFill>
        <p:spPr bwMode="auto">
          <a:xfrm>
            <a:off x="383821" y="4159799"/>
            <a:ext cx="2347924" cy="249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31745" y="6341258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Lucky Bags</a:t>
            </a:r>
            <a:endParaRPr lang="th-TH" sz="20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vector thing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62229" r="5070" b="6682"/>
          <a:stretch/>
        </p:blipFill>
        <p:spPr bwMode="auto">
          <a:xfrm>
            <a:off x="-1" y="3254852"/>
            <a:ext cx="9144001" cy="360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vector thing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48"/>
          <a:stretch/>
        </p:blipFill>
        <p:spPr bwMode="auto">
          <a:xfrm>
            <a:off x="0" y="-19891"/>
            <a:ext cx="9144000" cy="379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19555" y="2516770"/>
            <a:ext cx="3384376" cy="147616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THANK YOU</a:t>
            </a:r>
            <a:endParaRPr lang="th-TH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09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32656"/>
            <a:ext cx="8229600" cy="28083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latin typeface="Browallia New" pitchFamily="34" charset="-34"/>
                <a:cs typeface="Browallia New" pitchFamily="34" charset="-34"/>
              </a:rPr>
              <a:t>KADOKAWA </a:t>
            </a:r>
            <a:r>
              <a:rPr lang="en-US" sz="2800" b="1" dirty="0" err="1" smtClean="0">
                <a:latin typeface="Browallia New" pitchFamily="34" charset="-34"/>
                <a:cs typeface="Browallia New" pitchFamily="34" charset="-34"/>
              </a:rPr>
              <a:t>Amarin</a:t>
            </a:r>
            <a:r>
              <a:rPr lang="en-US" sz="2800" b="1" dirty="0" smtClean="0">
                <a:latin typeface="Browallia New" pitchFamily="34" charset="-34"/>
                <a:cs typeface="Browallia New" pitchFamily="34" charset="-34"/>
              </a:rPr>
              <a:t> Company Limited </a:t>
            </a:r>
            <a:r>
              <a:rPr lang="en-US" sz="2800" dirty="0" smtClean="0">
                <a:latin typeface="Browallia New" pitchFamily="34" charset="-34"/>
                <a:cs typeface="Browallia New" pitchFamily="34" charset="-34"/>
              </a:rPr>
              <a:t>is formed by </a:t>
            </a:r>
            <a:r>
              <a:rPr lang="en-US" sz="2800" b="1" dirty="0" err="1" smtClean="0">
                <a:latin typeface="Browallia New" pitchFamily="34" charset="-34"/>
                <a:cs typeface="Browallia New" pitchFamily="34" charset="-34"/>
              </a:rPr>
              <a:t>Amarin</a:t>
            </a:r>
            <a:r>
              <a:rPr lang="en-US" sz="2800" b="1" dirty="0" smtClean="0">
                <a:latin typeface="Browallia New" pitchFamily="34" charset="-34"/>
                <a:cs typeface="Browallia New" pitchFamily="34" charset="-34"/>
              </a:rPr>
              <a:t> Printing and Publishing Public Company Limited </a:t>
            </a:r>
            <a:r>
              <a:rPr lang="en-US" sz="2800" dirty="0" smtClean="0">
                <a:latin typeface="Browallia New" pitchFamily="34" charset="-34"/>
                <a:cs typeface="Browallia New" pitchFamily="34" charset="-34"/>
              </a:rPr>
              <a:t>and </a:t>
            </a:r>
            <a:r>
              <a:rPr lang="en-US" sz="2800" b="1" dirty="0" smtClean="0">
                <a:latin typeface="Browallia New" pitchFamily="34" charset="-34"/>
                <a:cs typeface="Browallia New" pitchFamily="34" charset="-34"/>
              </a:rPr>
              <a:t>KADOKAWA Group Holdings Inc. </a:t>
            </a:r>
            <a:r>
              <a:rPr lang="en-US" sz="2800" dirty="0" smtClean="0">
                <a:latin typeface="Browallia New" pitchFamily="34" charset="-34"/>
                <a:cs typeface="Browallia New" pitchFamily="34" charset="-34"/>
              </a:rPr>
              <a:t>to jointly engage in publishing of Japanese light novel and comic in Thai Language, development of information media specializing in Japan tourism and reinforcement of the digital platform among others.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45" y="5877272"/>
            <a:ext cx="6948263" cy="648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708920"/>
            <a:ext cx="2069976" cy="2095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58" y="2780928"/>
            <a:ext cx="1986314" cy="1986314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4322618" y="5126335"/>
            <a:ext cx="720080" cy="56574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43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1412776"/>
            <a:ext cx="5205264" cy="439248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itchFamily="34" charset="-34"/>
                <a:cs typeface="Browallia New" pitchFamily="34" charset="-34"/>
              </a:rPr>
              <a:t>KADOKAWA is the leader of entertainment industry in Japan such as printing, animation, movie, game and digital content. </a:t>
            </a:r>
          </a:p>
          <a:p>
            <a:pPr marL="0" indent="0" algn="ctr"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itchFamily="34" charset="-34"/>
                <a:cs typeface="Browallia New" pitchFamily="34" charset="-34"/>
              </a:rPr>
              <a:t>We have a strong point at the strategy named "Mixed Media". KADOKAWA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itchFamily="34" charset="-34"/>
                <a:cs typeface="Browallia New" pitchFamily="34" charset="-34"/>
              </a:rPr>
              <a:t>Amarin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itchFamily="34" charset="-34"/>
                <a:cs typeface="Browallia New" pitchFamily="34" charset="-34"/>
              </a:rPr>
              <a:t> Company Limited had launched "Your Name" by Makoto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itchFamily="34" charset="-34"/>
                <a:cs typeface="Browallia New" pitchFamily="34" charset="-34"/>
              </a:rPr>
              <a:t>Shinkai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itchFamily="34" charset="-34"/>
                <a:cs typeface="Browallia New" pitchFamily="34" charset="-34"/>
              </a:rPr>
              <a:t> for the first light novel on a company's grand opening in 2016, September.</a:t>
            </a:r>
          </a:p>
          <a:p>
            <a:pPr marL="0" indent="0">
              <a:buNone/>
            </a:pPr>
            <a:endParaRPr lang="th-TH" dirty="0">
              <a:solidFill>
                <a:schemeClr val="tx1">
                  <a:lumMod val="65000"/>
                  <a:lumOff val="3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8" y="1196752"/>
            <a:ext cx="2969200" cy="4396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" y="6496431"/>
            <a:ext cx="2623672" cy="2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481095" y="5229200"/>
            <a:ext cx="1601657" cy="792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ounded Rectangle 12"/>
          <p:cNvSpPr/>
          <p:nvPr/>
        </p:nvSpPr>
        <p:spPr>
          <a:xfrm>
            <a:off x="1481095" y="3942360"/>
            <a:ext cx="1601657" cy="95410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noFill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58" y="509017"/>
            <a:ext cx="6544694" cy="610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0080" y="3942361"/>
            <a:ext cx="129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Rounded MT Bold" pitchFamily="34" charset="0"/>
              </a:rPr>
              <a:t>Light Novel </a:t>
            </a:r>
            <a:endParaRPr lang="th-TH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7021" y="5396680"/>
            <a:ext cx="1369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Rounded MT Bold" pitchFamily="34" charset="0"/>
              </a:rPr>
              <a:t>Comic</a:t>
            </a:r>
            <a:endParaRPr lang="th-TH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23" y="1852816"/>
            <a:ext cx="2286000" cy="640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193" y="1855996"/>
            <a:ext cx="2177819" cy="6369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026874" y="5229200"/>
            <a:ext cx="1601657" cy="792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TextBox 16"/>
          <p:cNvSpPr txBox="1"/>
          <p:nvPr/>
        </p:nvSpPr>
        <p:spPr>
          <a:xfrm>
            <a:off x="6142800" y="5396680"/>
            <a:ext cx="1369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Rounded MT Bold" pitchFamily="34" charset="0"/>
              </a:rPr>
              <a:t>Comic</a:t>
            </a:r>
            <a:endParaRPr lang="th-TH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25386" y="3942360"/>
            <a:ext cx="1601657" cy="95410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noFill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4371" y="3942361"/>
            <a:ext cx="129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Rounded MT Bold" pitchFamily="34" charset="0"/>
              </a:rPr>
              <a:t>Light Novel </a:t>
            </a:r>
            <a:endParaRPr lang="th-TH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1600" y="2721114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Rounded MT Bold" pitchFamily="34" charset="0"/>
              </a:rPr>
              <a:t>General light novel and comic</a:t>
            </a:r>
            <a:endParaRPr lang="th-TH" sz="2000" dirty="0">
              <a:latin typeface="Arial Rounded MT Bold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64088" y="2649106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Rounded MT Bold" pitchFamily="34" charset="0"/>
              </a:rPr>
              <a:t>Boy love and Yuri light novel and comic</a:t>
            </a:r>
            <a:endParaRPr lang="th-TH" sz="2000" dirty="0">
              <a:latin typeface="Arial Rounded MT Bold" pitchFamily="34" charset="0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2067240" y="1264133"/>
            <a:ext cx="324036" cy="43667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Down Arrow 23"/>
          <p:cNvSpPr/>
          <p:nvPr/>
        </p:nvSpPr>
        <p:spPr>
          <a:xfrm>
            <a:off x="6710425" y="1336141"/>
            <a:ext cx="324036" cy="43667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732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5" y="250092"/>
            <a:ext cx="2971743" cy="832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5" y="1718578"/>
            <a:ext cx="2719621" cy="4014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1142657"/>
            <a:ext cx="199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Light Novel </a:t>
            </a:r>
            <a:endParaRPr lang="th-TH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41" y="1706910"/>
            <a:ext cx="2720503" cy="40263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692211"/>
            <a:ext cx="2730240" cy="404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5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60" y="1908902"/>
            <a:ext cx="2540826" cy="3752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76" y="1908902"/>
            <a:ext cx="2534096" cy="3752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2" y="1926414"/>
            <a:ext cx="2521768" cy="3734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5" y="250092"/>
            <a:ext cx="2971743" cy="83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9592" y="1142657"/>
            <a:ext cx="199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Light Novel </a:t>
            </a:r>
            <a:endParaRPr lang="th-TH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974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0" y="188640"/>
            <a:ext cx="2161796" cy="3191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09" y="116632"/>
            <a:ext cx="2225911" cy="32967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082" y="188640"/>
            <a:ext cx="2161334" cy="3191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1" y="3501008"/>
            <a:ext cx="2161796" cy="3218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524599"/>
            <a:ext cx="2164162" cy="31946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72" y="3526995"/>
            <a:ext cx="2164844" cy="3192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80904" y="827419"/>
            <a:ext cx="2052228" cy="5746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596715" y="2913907"/>
            <a:ext cx="199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Light Novel </a:t>
            </a:r>
            <a:endParaRPr lang="th-TH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47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389</Words>
  <Application>Microsoft Office PowerPoint</Application>
  <PresentationFormat>On-screen Show (4:3)</PresentationFormat>
  <Paragraphs>92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Readers’ Reading Behaviors</vt:lpstr>
      <vt:lpstr>PowerPoint Presentation</vt:lpstr>
      <vt:lpstr>PowerPoint Presentation</vt:lpstr>
      <vt:lpstr>Key Takeaway</vt:lpstr>
      <vt:lpstr>Light Novel Publishers  in Thailand</vt:lpstr>
      <vt:lpstr>PowerPoint Presentation</vt:lpstr>
      <vt:lpstr>Online Channel  =  Source of information for  new releases and events </vt:lpstr>
      <vt:lpstr>PowerPoint Presentation</vt:lpstr>
      <vt:lpstr>PowerPoint Presentation</vt:lpstr>
      <vt:lpstr>PowerPoint Presentation</vt:lpstr>
      <vt:lpstr>Online Channel  =  What’s the reader want to read?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Ratthawan</dc:creator>
  <cp:lastModifiedBy>Ratthawan</cp:lastModifiedBy>
  <cp:revision>63</cp:revision>
  <dcterms:created xsi:type="dcterms:W3CDTF">2018-07-23T01:54:34Z</dcterms:created>
  <dcterms:modified xsi:type="dcterms:W3CDTF">2018-08-16T14:25:01Z</dcterms:modified>
</cp:coreProperties>
</file>