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9" r:id="rId2"/>
  </p:sldMasterIdLst>
  <p:notesMasterIdLst>
    <p:notesMasterId r:id="rId29"/>
  </p:notesMasterIdLst>
  <p:sldIdLst>
    <p:sldId id="287" r:id="rId3"/>
    <p:sldId id="403" r:id="rId4"/>
    <p:sldId id="275" r:id="rId5"/>
    <p:sldId id="286" r:id="rId6"/>
    <p:sldId id="353" r:id="rId7"/>
    <p:sldId id="358" r:id="rId8"/>
    <p:sldId id="327" r:id="rId9"/>
    <p:sldId id="326" r:id="rId10"/>
    <p:sldId id="324" r:id="rId11"/>
    <p:sldId id="402" r:id="rId12"/>
    <p:sldId id="404" r:id="rId13"/>
    <p:sldId id="383" r:id="rId14"/>
    <p:sldId id="399" r:id="rId15"/>
    <p:sldId id="359" r:id="rId16"/>
    <p:sldId id="374" r:id="rId17"/>
    <p:sldId id="331" r:id="rId18"/>
    <p:sldId id="360" r:id="rId19"/>
    <p:sldId id="341" r:id="rId20"/>
    <p:sldId id="366" r:id="rId21"/>
    <p:sldId id="388" r:id="rId22"/>
    <p:sldId id="389" r:id="rId23"/>
    <p:sldId id="390" r:id="rId24"/>
    <p:sldId id="405" r:id="rId25"/>
    <p:sldId id="387" r:id="rId26"/>
    <p:sldId id="343" r:id="rId27"/>
    <p:sldId id="400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hor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2E24"/>
    <a:srgbClr val="FFFFCC"/>
    <a:srgbClr val="09B709"/>
    <a:srgbClr val="99FF33"/>
    <a:srgbClr val="996633"/>
    <a:srgbClr val="E36BE3"/>
    <a:srgbClr val="8D3380"/>
    <a:srgbClr val="F1F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31" autoAdjust="0"/>
  </p:normalViewPr>
  <p:slideViewPr>
    <p:cSldViewPr>
      <p:cViewPr varScale="1">
        <p:scale>
          <a:sx n="62" d="100"/>
          <a:sy n="62" d="100"/>
        </p:scale>
        <p:origin x="-86" y="-5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Facebook</c:v>
                </c:pt>
                <c:pt idx="1">
                  <c:v>Twitter</c:v>
                </c:pt>
                <c:pt idx="2">
                  <c:v>Instagram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59</c:v>
                </c:pt>
                <c:pt idx="1">
                  <c:v>6.7</c:v>
                </c:pt>
                <c:pt idx="2">
                  <c:v>4.7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Facebook</c:v>
                </c:pt>
                <c:pt idx="1">
                  <c:v>Twitter</c:v>
                </c:pt>
                <c:pt idx="2">
                  <c:v>Instagram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Facebook</c:v>
                </c:pt>
                <c:pt idx="1">
                  <c:v>Twitter</c:v>
                </c:pt>
                <c:pt idx="2">
                  <c:v>Instagram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3626496"/>
        <c:axId val="113628288"/>
      </c:barChart>
      <c:catAx>
        <c:axId val="1136264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13628288"/>
        <c:crosses val="autoZero"/>
        <c:auto val="1"/>
        <c:lblAlgn val="ctr"/>
        <c:lblOffset val="100"/>
        <c:noMultiLvlLbl val="0"/>
      </c:catAx>
      <c:valAx>
        <c:axId val="113628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3626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49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76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21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12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12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91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71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99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09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17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17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1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57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(a degree of talent</a:t>
            </a:r>
            <a:r>
              <a:rPr lang="en-US" baseline="0" dirty="0" smtClean="0"/>
              <a:t> is taken for granted)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Young,</a:t>
            </a:r>
            <a:r>
              <a:rPr lang="en-US" baseline="0" dirty="0" smtClean="0"/>
              <a:t> hip, modern, cosmopolitan, media-savvy: many talents, no specialization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Have a strong, ongoing, interactive relationship with fan (and anti-fan as well): power in number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Already courted by many publishers, have their pick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Lack of professionalism and/or awareness of ethical standards: inflated egos, ready to quit, noncommittal, failure to fulfill contracts etc.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09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2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77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21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10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2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10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71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9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ctr"/>
            <a:fld id="{743653DA-8BF4-4869-96FE-9BCF43372D46}" type="datetime8">
              <a:rPr lang="en-US" smtClean="0"/>
              <a:pPr algn="ctr"/>
              <a:t>9/9/2018 5:50 PM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9/9/2018 5:50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9/9/2018 5:50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9/9/2018 5:50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8">
              <a:rPr lang="en-US" smtClean="0"/>
              <a:pPr/>
              <a:t>9/9/2018 5:50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8">
              <a:rPr lang="en-US" smtClean="0"/>
              <a:pPr/>
              <a:t>9/9/2018 5:50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F1E3E-4B2F-4895-B65E-28B2E64F39F6}" type="datetime8">
              <a:rPr lang="en-US" smtClean="0"/>
              <a:pPr/>
              <a:t>9/9/2018 5:50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8">
              <a:rPr lang="en-US" smtClean="0"/>
              <a:pPr/>
              <a:t>9/9/2018 5:50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8">
              <a:rPr lang="en-US" smtClean="0"/>
              <a:pPr/>
              <a:t>9/9/2018 5:50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8">
              <a:rPr lang="en-US" smtClean="0"/>
              <a:pPr/>
              <a:t>9/9/2018 5:50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9/9/2018 5:50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E20EC5-AC53-4169-941E-EDF10CD23748}" type="datetime8">
              <a:rPr lang="en-US" smtClean="0"/>
              <a:pPr/>
              <a:t>9/9/2018 5:50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9/9/2018 5:50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70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925504" cy="356616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Batang" pitchFamily="18" charset="-127"/>
                <a:ea typeface="Batang" pitchFamily="18" charset="-127"/>
              </a:rPr>
              <a:t>Being a Critic and an Editor on Social Network</a:t>
            </a:r>
            <a:endParaRPr lang="en-US" sz="48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923426" cy="701571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Asian Publishers Fellowship Program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in Seoul SEP 2018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2960" y="5157192"/>
            <a:ext cx="7133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QUYEN NGUYEN</a:t>
            </a:r>
          </a:p>
          <a:p>
            <a:r>
              <a:rPr lang="en-US" sz="2400" dirty="0" err="1" smtClean="0">
                <a:latin typeface="Cambria" panose="02040503050406030204" pitchFamily="18" charset="0"/>
              </a:rPr>
              <a:t>Phanbook</a:t>
            </a:r>
            <a:r>
              <a:rPr lang="en-US" sz="2400" dirty="0" smtClean="0">
                <a:latin typeface="Cambria" panose="02040503050406030204" pitchFamily="18" charset="0"/>
              </a:rPr>
              <a:t> Publishing, Vietnam</a:t>
            </a:r>
            <a:br>
              <a:rPr lang="en-US" sz="2400" dirty="0" smtClean="0">
                <a:latin typeface="Cambria" panose="02040503050406030204" pitchFamily="18" charset="0"/>
              </a:rPr>
            </a:br>
            <a:endParaRPr 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KYNA Aria Pro" panose="02000000000000000000" pitchFamily="50" charset="0"/>
              </a:rPr>
              <a:t>New Reading Experience</a:t>
            </a:r>
            <a:endParaRPr lang="en-US" sz="4400" dirty="0">
              <a:latin typeface="KYNA Aria Pro" panose="02000000000000000000" pitchFamily="50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11560" y="1845735"/>
            <a:ext cx="4176464" cy="4391577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Reading in the New York city Subway. 1946. </a:t>
            </a:r>
            <a:r>
              <a:rPr lang="en-US" sz="1800" dirty="0" smtClean="0">
                <a:latin typeface="Cambria" panose="02040503050406030204" pitchFamily="18" charset="0"/>
              </a:rPr>
              <a:t>©Kubrick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788024" y="1845734"/>
            <a:ext cx="4104456" cy="4535593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>
                <a:latin typeface="Cambria" panose="02040503050406030204" pitchFamily="18" charset="0"/>
              </a:rPr>
              <a:t>Using smartphones in a Seoul subway train. 2015. </a:t>
            </a:r>
            <a:r>
              <a:rPr lang="en-US" sz="1800" dirty="0" smtClean="0">
                <a:latin typeface="Cambria" panose="02040503050406030204" pitchFamily="18" charset="0"/>
              </a:rPr>
              <a:t>©</a:t>
            </a:r>
            <a:r>
              <a:rPr lang="en-US" sz="1800" cap="all" dirty="0" err="1">
                <a:latin typeface="Cambria" pitchFamily="18" charset="0"/>
              </a:rPr>
              <a:t>w</a:t>
            </a:r>
            <a:r>
              <a:rPr lang="en-US" sz="1800" cap="all" dirty="0" err="1" smtClean="0">
                <a:latin typeface="Cambria" pitchFamily="18" charset="0"/>
              </a:rPr>
              <a:t>ooHAE</a:t>
            </a:r>
            <a:r>
              <a:rPr lang="en-US" sz="1800" cap="all" dirty="0" smtClean="0">
                <a:latin typeface="Cambria" pitchFamily="18" charset="0"/>
              </a:rPr>
              <a:t> </a:t>
            </a:r>
            <a:r>
              <a:rPr lang="en-US" sz="1800" cap="all" dirty="0">
                <a:latin typeface="Cambria" pitchFamily="18" charset="0"/>
              </a:rPr>
              <a:t>CHO</a:t>
            </a:r>
            <a:r>
              <a:rPr lang="en-US" sz="1800" dirty="0" smtClean="0">
                <a:latin typeface="Cambria" panose="02040503050406030204" pitchFamily="18" charset="0"/>
              </a:rPr>
              <a:t>     </a:t>
            </a:r>
            <a:endParaRPr lang="en-US" sz="1800" b="1" dirty="0">
              <a:latin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0"/>
            <a:ext cx="4419600" cy="3222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4724400" cy="322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70" y="2030637"/>
            <a:ext cx="6118860" cy="344305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Digital Landscape in Vietnam, 2018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200" y="5562600"/>
            <a:ext cx="59436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Source: We are social, </a:t>
            </a:r>
            <a:r>
              <a:rPr lang="en-US" sz="1300" dirty="0" err="1" smtClean="0"/>
              <a:t>Hootsuite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27099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876800"/>
            <a:ext cx="8686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KYNA Aria Pro" panose="02000000000000000000" pitchFamily="50" charset="0"/>
              </a:rPr>
              <a:t>The Facebook Era in Vietnam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676400" y="5562600"/>
            <a:ext cx="7239000" cy="1295400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sz="1900" b="1" dirty="0" smtClean="0"/>
              <a:t>Vietnam: ranks 7</a:t>
            </a:r>
            <a:r>
              <a:rPr lang="en-US" sz="1900" b="1" baseline="30000" dirty="0" smtClean="0"/>
              <a:t>th</a:t>
            </a:r>
            <a:r>
              <a:rPr lang="en-US" sz="1900" b="1" dirty="0" smtClean="0"/>
              <a:t> in the leading countries based on numbers of Facebook users</a:t>
            </a:r>
          </a:p>
          <a:p>
            <a:pPr marL="342900" indent="-342900" algn="l">
              <a:buFontTx/>
              <a:buChar char="-"/>
            </a:pPr>
            <a:r>
              <a:rPr lang="en-US" sz="1900" b="1" dirty="0" smtClean="0"/>
              <a:t>Every 2 people, 1 is Facebook User</a:t>
            </a:r>
          </a:p>
          <a:p>
            <a:pPr marL="342900" indent="-342900" algn="l">
              <a:buFontTx/>
              <a:buChar char="-"/>
            </a:pPr>
            <a:r>
              <a:rPr lang="en-US" sz="1000" b="1" dirty="0" smtClean="0"/>
              <a:t>(</a:t>
            </a:r>
            <a:r>
              <a:rPr lang="en-US" sz="1000" b="1" dirty="0"/>
              <a:t>Source: https://</a:t>
            </a:r>
            <a:r>
              <a:rPr lang="en-US" sz="1000" b="1" dirty="0" smtClean="0"/>
              <a:t>www.statista.com)</a:t>
            </a:r>
          </a:p>
          <a:p>
            <a:pPr algn="l"/>
            <a:endParaRPr lang="en-US" sz="101900" b="1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5" y="381000"/>
            <a:ext cx="7600155" cy="4495800"/>
          </a:xfrm>
        </p:spPr>
      </p:pic>
    </p:spTree>
    <p:extLst>
      <p:ext uri="{BB962C8B-B14F-4D97-AF65-F5344CB8AC3E}">
        <p14:creationId xmlns:p14="http://schemas.microsoft.com/office/powerpoint/2010/main" val="408452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KYNA Aria Pro" panose="02000000000000000000" pitchFamily="50" charset="0"/>
              </a:rPr>
              <a:t>Social Network Scene </a:t>
            </a:r>
            <a:br>
              <a:rPr lang="en-US" sz="4400" dirty="0" smtClean="0">
                <a:latin typeface="KYNA Aria Pro" panose="02000000000000000000" pitchFamily="50" charset="0"/>
              </a:rPr>
            </a:br>
            <a:r>
              <a:rPr lang="en-US" sz="4400" dirty="0" smtClean="0">
                <a:latin typeface="KYNA Aria Pro" panose="02000000000000000000" pitchFamily="50" charset="0"/>
              </a:rPr>
              <a:t>in Vietnam</a:t>
            </a:r>
            <a:endParaRPr lang="en-US" sz="4400" dirty="0">
              <a:latin typeface="KYNA Aria Pro" panose="02000000000000000000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5562600"/>
            <a:ext cx="7924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Number of 3 popular social network users in Vietnam (in millions)</a:t>
            </a:r>
          </a:p>
          <a:p>
            <a:pPr algn="ctr"/>
            <a:r>
              <a:rPr lang="en-US" sz="1000" b="1" dirty="0" smtClean="0"/>
              <a:t>(</a:t>
            </a:r>
            <a:r>
              <a:rPr lang="en-US" sz="1000" b="1" dirty="0"/>
              <a:t>source: https://</a:t>
            </a:r>
            <a:r>
              <a:rPr lang="en-US" sz="1000" b="1" dirty="0" smtClean="0"/>
              <a:t>www.statista.com)</a:t>
            </a:r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9313180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725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Platform</a:t>
            </a:r>
            <a:r>
              <a:rPr lang="en-US" sz="2400" dirty="0" smtClean="0">
                <a:latin typeface="Cambria" panose="02040503050406030204" pitchFamily="18" charset="0"/>
              </a:rPr>
              <a:t>: </a:t>
            </a:r>
            <a:r>
              <a:rPr lang="en-US" sz="2400" dirty="0" smtClean="0">
                <a:latin typeface="Cambria" panose="02040503050406030204" pitchFamily="18" charset="0"/>
              </a:rPr>
              <a:t>Digital</a:t>
            </a:r>
          </a:p>
          <a:p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</a:rPr>
              <a:t>Demographics: young, educated, city dwellers </a:t>
            </a:r>
            <a:endParaRPr lang="en-US" sz="2400" dirty="0" smtClean="0">
              <a:latin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</a:rPr>
              <a:t>Consumer Book Buyer: </a:t>
            </a:r>
            <a:r>
              <a:rPr lang="en-US" sz="2400" dirty="0" err="1">
                <a:latin typeface="Cambria" panose="02040503050406030204" pitchFamily="18" charset="0"/>
              </a:rPr>
              <a:t>eCommerce</a:t>
            </a:r>
            <a:endParaRPr lang="en-US" sz="2400" dirty="0">
              <a:latin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Inclinations: </a:t>
            </a:r>
            <a:r>
              <a:rPr lang="en-US" sz="2400" dirty="0" smtClean="0">
                <a:latin typeface="Cambria" panose="02040503050406030204" pitchFamily="18" charset="0"/>
              </a:rPr>
              <a:t>Connect, Share, Discuss </a:t>
            </a:r>
            <a:r>
              <a:rPr lang="en-US" sz="2400" dirty="0" smtClean="0">
                <a:latin typeface="Cambria" panose="02040503050406030204" pitchFamily="18" charset="0"/>
              </a:rPr>
              <a:t>via Social Network </a:t>
            </a:r>
          </a:p>
          <a:p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Taste </a:t>
            </a:r>
            <a:r>
              <a:rPr lang="en-US" sz="2400" dirty="0" smtClean="0">
                <a:latin typeface="Cambria" panose="02040503050406030204" pitchFamily="18" charset="0"/>
              </a:rPr>
              <a:t>: cosmopolitan, </a:t>
            </a:r>
            <a:r>
              <a:rPr lang="en-US" sz="2400" dirty="0" smtClean="0">
                <a:latin typeface="Cambria" panose="02040503050406030204" pitchFamily="18" charset="0"/>
              </a:rPr>
              <a:t>reading as a new experience</a:t>
            </a:r>
            <a:endParaRPr lang="en-US" sz="2400" dirty="0" smtClean="0">
              <a:latin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Expectations: </a:t>
            </a:r>
            <a:r>
              <a:rPr lang="en-US" sz="2400" dirty="0" smtClean="0">
                <a:latin typeface="Cambria" panose="02040503050406030204" pitchFamily="18" charset="0"/>
              </a:rPr>
              <a:t>fast, </a:t>
            </a:r>
            <a:r>
              <a:rPr lang="en-US" sz="2400" dirty="0" smtClean="0">
                <a:latin typeface="Cambria" panose="02040503050406030204" pitchFamily="18" charset="0"/>
              </a:rPr>
              <a:t>accessible, eager for </a:t>
            </a:r>
            <a:r>
              <a:rPr lang="en-US" sz="2400" dirty="0" smtClean="0">
                <a:latin typeface="Cambria" panose="02040503050406030204" pitchFamily="18" charset="0"/>
              </a:rPr>
              <a:t>information</a:t>
            </a:r>
          </a:p>
          <a:p>
            <a:endParaRPr lang="en-US" sz="2400" dirty="0">
              <a:latin typeface="Cambria" panose="02040503050406030204" pitchFamily="18" charset="0"/>
            </a:endParaRPr>
          </a:p>
          <a:p>
            <a:endParaRPr lang="en-US" sz="2400" dirty="0" smtClean="0">
              <a:latin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KYNA Aria Pro" panose="02000000000000000000" pitchFamily="50" charset="0"/>
              </a:rPr>
              <a:t>The New Readers</a:t>
            </a:r>
            <a:endParaRPr lang="en-US" sz="4400" dirty="0">
              <a:latin typeface="KYNA Aria Pro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58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Manuscripts and Beyond</a:t>
            </a:r>
            <a:endParaRPr lang="en-US" sz="4400" dirty="0">
              <a:latin typeface="KYNA Aria Pro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000" b="1" dirty="0" smtClean="0"/>
          </a:p>
          <a:p>
            <a:r>
              <a:rPr lang="en-US" sz="3000" b="1" dirty="0" smtClean="0"/>
              <a:t>Old days: “Editors should remain invisible”</a:t>
            </a:r>
          </a:p>
          <a:p>
            <a:endParaRPr lang="en-US" sz="3000" b="1" dirty="0" smtClean="0"/>
          </a:p>
          <a:p>
            <a:endParaRPr lang="en-US" sz="3000" b="1" dirty="0" smtClean="0"/>
          </a:p>
          <a:p>
            <a:endParaRPr lang="en-US" sz="3000" b="1" dirty="0" smtClean="0"/>
          </a:p>
          <a:p>
            <a:r>
              <a:rPr lang="en-US" sz="3000" b="1" dirty="0" smtClean="0"/>
              <a:t>Information revolution: Editors Go Beyond</a:t>
            </a:r>
            <a:r>
              <a:rPr lang="en-US" sz="3000" dirty="0" smtClean="0"/>
              <a:t> </a:t>
            </a:r>
            <a:r>
              <a:rPr lang="en-US" sz="3000" b="1" dirty="0" smtClean="0"/>
              <a:t>Manuscripts, to Online Social Networking</a:t>
            </a:r>
            <a:endParaRPr lang="en-US" sz="3000" dirty="0" smtClean="0">
              <a:latin typeface="Cambria" panose="02040503050406030204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581400" y="3200400"/>
            <a:ext cx="91440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11560" y="1845735"/>
            <a:ext cx="4176464" cy="4391577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n-US" sz="2400" b="1" dirty="0" smtClean="0">
                <a:latin typeface="Cambria" panose="02040503050406030204" pitchFamily="18" charset="0"/>
              </a:rPr>
              <a:t>Traditional Editors</a:t>
            </a:r>
          </a:p>
          <a:p>
            <a:pPr lvl="0"/>
            <a:r>
              <a:rPr lang="en-US" sz="2400" dirty="0" smtClean="0">
                <a:latin typeface="Cambria" panose="02040503050406030204" pitchFamily="18" charset="0"/>
              </a:rPr>
              <a:t>Mostly involved in production process</a:t>
            </a:r>
            <a:endParaRPr lang="en-US" sz="2400" dirty="0">
              <a:latin typeface="Cambria" panose="02040503050406030204" pitchFamily="18" charset="0"/>
            </a:endParaRPr>
          </a:p>
          <a:p>
            <a:pPr lvl="0"/>
            <a:r>
              <a:rPr lang="en-US" sz="2400" dirty="0" smtClean="0">
                <a:latin typeface="Cambria" panose="02040503050406030204" pitchFamily="18" charset="0"/>
              </a:rPr>
              <a:t>Never meet the readers 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Passive in circulating information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Play one role in the publishing house</a:t>
            </a:r>
            <a:endParaRPr lang="en-US" sz="2400" dirty="0">
              <a:latin typeface="Cambria" panose="02040503050406030204" pitchFamily="18" charset="0"/>
            </a:endParaRPr>
          </a:p>
          <a:p>
            <a:pPr lvl="0"/>
            <a:endParaRPr lang="en-US" sz="2400" dirty="0">
              <a:latin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788024" y="1845734"/>
            <a:ext cx="4104456" cy="4535593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n-US" sz="2400" b="1" dirty="0" smtClean="0">
                <a:latin typeface="Cambria" panose="02040503050406030204" pitchFamily="18" charset="0"/>
              </a:rPr>
              <a:t>New Era Editors</a:t>
            </a:r>
            <a:endParaRPr lang="en-US" sz="2400" b="1" dirty="0">
              <a:latin typeface="Cambria" panose="02040503050406030204" pitchFamily="18" charset="0"/>
            </a:endParaRPr>
          </a:p>
          <a:p>
            <a:pPr lvl="0"/>
            <a:r>
              <a:rPr lang="en-US" sz="2400" dirty="0" smtClean="0">
                <a:latin typeface="Cambria" panose="02040503050406030204" pitchFamily="18" charset="0"/>
              </a:rPr>
              <a:t>Actively participate in PR events</a:t>
            </a:r>
            <a:endParaRPr lang="en-US" sz="2400" dirty="0">
              <a:latin typeface="Cambria" panose="02040503050406030204" pitchFamily="18" charset="0"/>
            </a:endParaRPr>
          </a:p>
          <a:p>
            <a:pPr lvl="0"/>
            <a:r>
              <a:rPr lang="en-US" sz="2400" dirty="0" smtClean="0">
                <a:latin typeface="Cambria" panose="02040503050406030204" pitchFamily="18" charset="0"/>
              </a:rPr>
              <a:t>Constantly reach out to the audience online/offline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Freely pass out information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Serve as multiple roles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KYNA Aria Pro" panose="02000000000000000000" pitchFamily="50" charset="0"/>
              </a:rPr>
              <a:t>Adapt or Perish</a:t>
            </a:r>
            <a:endParaRPr lang="en-US" sz="4400" dirty="0">
              <a:latin typeface="KYNA Aria Pro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758952"/>
            <a:ext cx="8321040" cy="3566160"/>
          </a:xfrm>
        </p:spPr>
        <p:txBody>
          <a:bodyPr>
            <a:normAutofit/>
          </a:bodyPr>
          <a:lstStyle/>
          <a:p>
            <a:r>
              <a:rPr lang="en-US" sz="5600" dirty="0" smtClean="0">
                <a:latin typeface="KYNA Aria Pro" panose="02000000000000000000" pitchFamily="50" charset="0"/>
              </a:rPr>
              <a:t>Z’s Ways</a:t>
            </a:r>
            <a:endParaRPr lang="en-US" sz="5600" dirty="0">
              <a:latin typeface="KYNA Aria Pro" panose="02000000000000000000" pitchFamily="50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997512" cy="1143000"/>
          </a:xfrm>
        </p:spPr>
        <p:txBody>
          <a:bodyPr>
            <a:normAutofit lnSpcReduction="10000"/>
          </a:bodyPr>
          <a:lstStyle/>
          <a:p>
            <a:r>
              <a:rPr lang="en-US" sz="3600" cap="none" dirty="0" smtClean="0">
                <a:latin typeface="KYNA Aria Pro" panose="02000000000000000000" pitchFamily="50" charset="0"/>
              </a:rPr>
              <a:t>How </a:t>
            </a:r>
            <a:r>
              <a:rPr lang="en-US" sz="3600" dirty="0" smtClean="0">
                <a:latin typeface="KYNA Aria Pro" panose="02000000000000000000" pitchFamily="50" charset="0"/>
              </a:rPr>
              <a:t>to capture the reader’s attention?</a:t>
            </a:r>
            <a:endParaRPr lang="en-US" sz="3600" cap="none" dirty="0">
              <a:latin typeface="KYNA Aria Pro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8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81000"/>
            <a:ext cx="2823526" cy="192778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268516" y="5477371"/>
            <a:ext cx="2305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Cambria" panose="02040503050406030204" pitchFamily="18" charset="0"/>
              </a:rPr>
              <a:t>Give-Away  (</a:t>
            </a:r>
            <a:r>
              <a:rPr lang="en-US" sz="2400" i="1" dirty="0" err="1" smtClean="0">
                <a:latin typeface="Cambria" panose="02040503050406030204" pitchFamily="18" charset="0"/>
              </a:rPr>
              <a:t>Minigames</a:t>
            </a:r>
            <a:r>
              <a:rPr lang="en-US" sz="2400" i="1" dirty="0" smtClean="0"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94669" y="2399728"/>
            <a:ext cx="3279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Cambria" panose="02040503050406030204" pitchFamily="18" charset="0"/>
              </a:rPr>
              <a:t>Book Reviews</a:t>
            </a:r>
            <a:r>
              <a:rPr lang="en-US" sz="2400" dirty="0" smtClean="0">
                <a:latin typeface="Cambria" panose="02040503050406030204" pitchFamily="18" charset="0"/>
              </a:rPr>
              <a:t/>
            </a:r>
            <a:br>
              <a:rPr lang="en-US" sz="2400" dirty="0" smtClean="0">
                <a:latin typeface="Cambria" panose="02040503050406030204" pitchFamily="18" charset="0"/>
              </a:rPr>
            </a:b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439" y="5512593"/>
            <a:ext cx="304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Cambria" panose="02040503050406030204" pitchFamily="18" charset="0"/>
              </a:rPr>
              <a:t>Interviews with translators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52400"/>
            <a:ext cx="373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- </a:t>
            </a:r>
            <a:r>
              <a:rPr lang="en-US" sz="24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Facebook since November 2016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8,570 followers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94 in-depth reviews, translations,  interviews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5,000 reached readers on average </a:t>
            </a:r>
          </a:p>
          <a:p>
            <a:pPr marL="342900" indent="-342900">
              <a:buFontTx/>
              <a:buChar char="-"/>
            </a:pPr>
            <a:endParaRPr lang="en-US" sz="2400" dirty="0" smtClean="0">
              <a:latin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9755" y="5587465"/>
            <a:ext cx="3235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Cambria" panose="02040503050406030204" pitchFamily="18" charset="0"/>
              </a:rPr>
              <a:t>Interviews with authors</a:t>
            </a:r>
            <a:endParaRPr lang="en-US" sz="2400" dirty="0">
              <a:latin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0" y="566580"/>
            <a:ext cx="2922862" cy="2418967"/>
            <a:chOff x="3171224" y="4350601"/>
            <a:chExt cx="2922862" cy="163237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0824" y="4350601"/>
              <a:ext cx="1654328" cy="111637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171224" y="5422199"/>
              <a:ext cx="2922862" cy="560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 smtClean="0">
                <a:latin typeface="Cambria" panose="02040503050406030204" pitchFamily="18" charset="0"/>
              </a:endParaRPr>
            </a:p>
            <a:p>
              <a:pPr algn="ctr"/>
              <a:r>
                <a:rPr lang="en-US" sz="2400" dirty="0" smtClean="0">
                  <a:latin typeface="Cambria" panose="02040503050406030204" pitchFamily="18" charset="0"/>
                </a:rPr>
                <a:t>Z’s Ways</a:t>
              </a:r>
              <a:endParaRPr lang="en-US" sz="240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2345" y="3689926"/>
            <a:ext cx="2399118" cy="145283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81473" y="3589507"/>
            <a:ext cx="2461853" cy="164123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2800" y="3657600"/>
            <a:ext cx="2590800" cy="15240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991661" y="6211669"/>
            <a:ext cx="2152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(As of 09 Sept 2018)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Diversity </a:t>
            </a:r>
            <a:r>
              <a:rPr lang="en-US" sz="2400" dirty="0">
                <a:latin typeface="Cambria" panose="02040503050406030204" pitchFamily="18" charset="0"/>
              </a:rPr>
              <a:t>of posts </a:t>
            </a:r>
            <a:r>
              <a:rPr lang="en-US" sz="2400" dirty="0" smtClean="0">
                <a:latin typeface="Cambria" panose="02040503050406030204" pitchFamily="18" charset="0"/>
              </a:rPr>
              <a:t>(editors’ choices, quotes</a:t>
            </a:r>
            <a:r>
              <a:rPr lang="en-US" sz="2400" dirty="0">
                <a:latin typeface="Cambria" panose="02040503050406030204" pitchFamily="18" charset="0"/>
              </a:rPr>
              <a:t>, reports, excerpts, reviews, </a:t>
            </a:r>
            <a:r>
              <a:rPr lang="en-US" sz="2400" dirty="0" smtClean="0">
                <a:latin typeface="Cambria" panose="02040503050406030204" pitchFamily="18" charset="0"/>
              </a:rPr>
              <a:t>interviews, mini games etc</a:t>
            </a:r>
            <a:r>
              <a:rPr lang="en-US" sz="2400" dirty="0" smtClean="0">
                <a:latin typeface="Cambria" panose="02040503050406030204" pitchFamily="18" charset="0"/>
              </a:rPr>
              <a:t>.)</a:t>
            </a:r>
          </a:p>
          <a:p>
            <a:r>
              <a:rPr lang="en-US" sz="2400" dirty="0" err="1" smtClean="0">
                <a:latin typeface="Cambria" panose="02040503050406030204" pitchFamily="18" charset="0"/>
              </a:rPr>
              <a:t>Listicle</a:t>
            </a:r>
            <a:r>
              <a:rPr lang="en-US" sz="2400" dirty="0" smtClean="0">
                <a:latin typeface="Cambria" panose="02040503050406030204" pitchFamily="18" charset="0"/>
              </a:rPr>
              <a:t> is </a:t>
            </a:r>
            <a:r>
              <a:rPr lang="en-US" sz="2400" smtClean="0">
                <a:latin typeface="Cambria" panose="02040503050406030204" pitchFamily="18" charset="0"/>
              </a:rPr>
              <a:t>the best</a:t>
            </a:r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Original </a:t>
            </a:r>
            <a:r>
              <a:rPr lang="en-US" sz="2400" dirty="0" smtClean="0">
                <a:latin typeface="Cambria" panose="02040503050406030204" pitchFamily="18" charset="0"/>
              </a:rPr>
              <a:t>reviews with inimitable writing style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Tongue-in-cheek language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>
                <a:latin typeface="Cambria" panose="02040503050406030204" pitchFamily="18" charset="0"/>
              </a:rPr>
              <a:t>Strong </a:t>
            </a:r>
            <a:r>
              <a:rPr lang="en-US" dirty="0" smtClean="0">
                <a:latin typeface="Cambria" panose="02040503050406030204" pitchFamily="18" charset="0"/>
              </a:rPr>
              <a:t>i</a:t>
            </a:r>
            <a:r>
              <a:rPr lang="en-US" sz="2400" dirty="0" smtClean="0">
                <a:latin typeface="Cambria" panose="02040503050406030204" pitchFamily="18" charset="0"/>
              </a:rPr>
              <a:t>nteractive with fans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Friendly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KYNA Aria Pro" panose="02000000000000000000" pitchFamily="50" charset="0"/>
              </a:rPr>
              <a:t>Tactics</a:t>
            </a:r>
            <a:endParaRPr lang="en-US" sz="4400" dirty="0">
              <a:latin typeface="KYNA Aria Pro" panose="02000000000000000000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0" y="5410200"/>
            <a:ext cx="4040188" cy="762000"/>
          </a:xfrm>
        </p:spPr>
        <p:txBody>
          <a:bodyPr/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Content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5102225" y="54102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3536306" cy="5257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“Editors should remain invisible”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371600"/>
            <a:ext cx="419024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5025008" cy="33549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0152" y="404664"/>
            <a:ext cx="3024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On Meeting Alain de </a:t>
            </a:r>
            <a:r>
              <a:rPr lang="en-US" sz="2400" dirty="0" err="1" smtClean="0">
                <a:latin typeface="Cambria" panose="02040503050406030204" pitchFamily="18" charset="0"/>
              </a:rPr>
              <a:t>Botton</a:t>
            </a:r>
            <a:r>
              <a:rPr lang="en-US" sz="2400" dirty="0" smtClean="0">
                <a:latin typeface="Cambria" panose="02040503050406030204" pitchFamily="18" charset="0"/>
              </a:rPr>
              <a:t>: A Report </a:t>
            </a:r>
          </a:p>
          <a:p>
            <a:endParaRPr lang="en-US" sz="2400" dirty="0" smtClean="0">
              <a:latin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smtClean="0"/>
              <a:t>18,421 </a:t>
            </a:r>
            <a:r>
              <a:rPr lang="en-US" sz="2400" dirty="0" smtClean="0"/>
              <a:t>People Reached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/>
              <a:t>2,862 </a:t>
            </a:r>
            <a:r>
              <a:rPr lang="en-US" sz="2400" dirty="0" smtClean="0"/>
              <a:t>Post Clicks</a:t>
            </a:r>
          </a:p>
          <a:p>
            <a:r>
              <a:rPr lang="en-US" sz="2400" b="1" dirty="0" smtClean="0"/>
              <a:t>- 895 </a:t>
            </a:r>
            <a:r>
              <a:rPr lang="en-US" sz="2400" dirty="0" smtClean="0"/>
              <a:t>Reactions</a:t>
            </a:r>
            <a:r>
              <a:rPr lang="en-US" sz="2400" dirty="0"/>
              <a:t>, comments &amp; shares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43236" y="4698146"/>
            <a:ext cx="5026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One of the most popular posts on Z’s Way Facebook Page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2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77" y="404664"/>
            <a:ext cx="4328324" cy="3202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0152" y="404664"/>
            <a:ext cx="30243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“50 books that will CHANGE your life” list:</a:t>
            </a:r>
          </a:p>
          <a:p>
            <a:endParaRPr lang="en-US" sz="2400" dirty="0" smtClean="0">
              <a:latin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/>
              <a:t>Change the way you </a:t>
            </a:r>
            <a:r>
              <a:rPr lang="en-US" sz="2400" b="1" dirty="0" smtClean="0"/>
              <a:t>think</a:t>
            </a:r>
          </a:p>
          <a:p>
            <a:pPr marL="342900" indent="-342900">
              <a:buFontTx/>
              <a:buChar char="-"/>
            </a:pPr>
            <a:r>
              <a:rPr lang="en-US" sz="2400" b="1" dirty="0"/>
              <a:t>Help you understand </a:t>
            </a:r>
            <a:r>
              <a:rPr lang="en-US" sz="2400" b="1" dirty="0" smtClean="0"/>
              <a:t>you</a:t>
            </a:r>
          </a:p>
          <a:p>
            <a:pPr marL="342900" indent="-342900">
              <a:buFontTx/>
              <a:buChar char="-"/>
            </a:pPr>
            <a:r>
              <a:rPr lang="en-US" sz="2400" b="1" dirty="0"/>
              <a:t>Make you </a:t>
            </a:r>
            <a:r>
              <a:rPr lang="en-US" sz="2400" b="1" dirty="0" smtClean="0"/>
              <a:t>cry</a:t>
            </a:r>
          </a:p>
          <a:p>
            <a:pPr marL="342900" indent="-342900">
              <a:buFontTx/>
              <a:buChar char="-"/>
            </a:pPr>
            <a:r>
              <a:rPr lang="en-US" sz="2400" b="1" dirty="0"/>
              <a:t>Make you </a:t>
            </a:r>
            <a:r>
              <a:rPr lang="en-US" sz="2400" b="1" dirty="0" smtClean="0"/>
              <a:t>laugh</a:t>
            </a:r>
          </a:p>
          <a:p>
            <a:pPr marL="342900" indent="-342900">
              <a:buFontTx/>
              <a:buChar char="-"/>
            </a:pPr>
            <a:r>
              <a:rPr lang="en-US" sz="2400" b="1" dirty="0"/>
              <a:t>Scare </a:t>
            </a:r>
            <a:r>
              <a:rPr lang="en-US" sz="2400" b="1" dirty="0" smtClean="0"/>
              <a:t>you</a:t>
            </a:r>
          </a:p>
          <a:p>
            <a:pPr marL="342900" indent="-342900">
              <a:buFontTx/>
              <a:buChar char="-"/>
            </a:pPr>
            <a:r>
              <a:rPr lang="en-US" sz="2400" b="1" dirty="0"/>
              <a:t>Teach you about </a:t>
            </a:r>
            <a:r>
              <a:rPr lang="en-US" sz="2400" b="1" dirty="0" smtClean="0"/>
              <a:t>love</a:t>
            </a:r>
          </a:p>
          <a:p>
            <a:pPr marL="342900" indent="-342900">
              <a:buFontTx/>
              <a:buChar char="-"/>
            </a:pPr>
            <a:r>
              <a:rPr lang="en-US" sz="2400" b="1" dirty="0"/>
              <a:t>Thrill </a:t>
            </a:r>
            <a:r>
              <a:rPr lang="en-US" sz="2400" b="1" dirty="0" smtClean="0"/>
              <a:t>you</a:t>
            </a:r>
          </a:p>
          <a:p>
            <a:pPr marL="342900" indent="-342900">
              <a:buFontTx/>
              <a:buChar char="-"/>
            </a:pPr>
            <a:r>
              <a:rPr lang="en-US" sz="2400" b="1" dirty="0"/>
              <a:t>Transport </a:t>
            </a:r>
            <a:r>
              <a:rPr lang="en-US" sz="2400" b="1" dirty="0" smtClean="0"/>
              <a:t>you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67379" y="3810000"/>
            <a:ext cx="5026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Another popular post on Z’s Ways Facebook Page</a:t>
            </a:r>
          </a:p>
          <a:p>
            <a:pPr marL="342900" indent="-342900">
              <a:buFontTx/>
              <a:buChar char="-"/>
            </a:pPr>
            <a:r>
              <a:rPr lang="en-US" sz="2400" b="1" dirty="0"/>
              <a:t>22,009 </a:t>
            </a:r>
            <a:r>
              <a:rPr lang="en-US" sz="2400" dirty="0"/>
              <a:t>People Reached</a:t>
            </a:r>
          </a:p>
          <a:p>
            <a:r>
              <a:rPr lang="en-US" sz="2400" b="1" dirty="0"/>
              <a:t>- 876 </a:t>
            </a:r>
            <a:r>
              <a:rPr lang="en-US" sz="2400" dirty="0"/>
              <a:t>Reactions, comments &amp; shares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49263"/>
            <a:ext cx="5791200" cy="3426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0152" y="40466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Another popular post on Z’s Ways Facebook Page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379767"/>
            <a:ext cx="7479792" cy="4572000"/>
          </a:xfrm>
        </p:spPr>
        <p:txBody>
          <a:bodyPr/>
          <a:lstStyle/>
          <a:p>
            <a:pPr algn="ctr"/>
            <a:r>
              <a:rPr lang="en-US" dirty="0" smtClean="0"/>
              <a:t>Editors’ Picks: The 10 </a:t>
            </a:r>
            <a:r>
              <a:rPr lang="en-US" dirty="0"/>
              <a:t>Best Books of 2017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1350498"/>
          </a:xfrm>
        </p:spPr>
        <p:txBody>
          <a:bodyPr>
            <a:noAutofit/>
          </a:bodyPr>
          <a:lstStyle/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000" b="1" dirty="0"/>
              <a:t>18,008 </a:t>
            </a:r>
            <a:r>
              <a:rPr lang="en-US" sz="2000" dirty="0"/>
              <a:t>People Reached</a:t>
            </a:r>
          </a:p>
          <a:p>
            <a:r>
              <a:rPr lang="en-US" sz="2000" b="1" dirty="0"/>
              <a:t>- 715 </a:t>
            </a:r>
            <a:r>
              <a:rPr lang="en-US" sz="2000" dirty="0"/>
              <a:t>Reactions, comments &amp; shares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992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latinLnBrk="1"/>
            <a:endParaRPr lang="en-US" dirty="0" smtClean="0"/>
          </a:p>
          <a:p>
            <a:pPr lvl="0" latinLnBrk="1"/>
            <a:r>
              <a:rPr lang="en-US" dirty="0" smtClean="0"/>
              <a:t>Self-expression</a:t>
            </a:r>
          </a:p>
          <a:p>
            <a:pPr lvl="0" latinLnBrk="1"/>
            <a:endParaRPr lang="en-US" dirty="0"/>
          </a:p>
          <a:p>
            <a:pPr lvl="0" latinLnBrk="1"/>
            <a:r>
              <a:rPr lang="en-US" dirty="0"/>
              <a:t>Exchange of </a:t>
            </a:r>
            <a:r>
              <a:rPr lang="en-US" dirty="0" smtClean="0"/>
              <a:t>ideas</a:t>
            </a:r>
          </a:p>
          <a:p>
            <a:pPr lvl="0" latinLnBrk="1"/>
            <a:endParaRPr lang="en-US" dirty="0"/>
          </a:p>
          <a:p>
            <a:pPr lvl="0" latinLnBrk="1"/>
            <a:r>
              <a:rPr lang="en-US" dirty="0" smtClean="0"/>
              <a:t>Playground for like-minded people</a:t>
            </a:r>
          </a:p>
          <a:p>
            <a:pPr lvl="0" latinLnBrk="1"/>
            <a:endParaRPr lang="en-US" dirty="0"/>
          </a:p>
          <a:p>
            <a:pPr lvl="0" latinLnBrk="1"/>
            <a:r>
              <a:rPr lang="en-US" dirty="0"/>
              <a:t>Sense of empowerment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/>
              </a:rPr>
              <a:t>Facebook: Vibrant Online Reading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86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KYNA Aria Pro" panose="02000000000000000000" pitchFamily="50" charset="0"/>
              </a:rPr>
              <a:t>On Using Facebook</a:t>
            </a:r>
            <a:r>
              <a:rPr lang="en-US" sz="4400" dirty="0">
                <a:latin typeface="KYNA Aria Pro" panose="02000000000000000000" pitchFamily="50" charset="0"/>
              </a:rPr>
              <a:t>:</a:t>
            </a:r>
            <a:r>
              <a:rPr lang="en-US" sz="4400" dirty="0" smtClean="0">
                <a:latin typeface="KYNA Aria Pro" panose="02000000000000000000" pitchFamily="50" charset="0"/>
              </a:rPr>
              <a:t> Play with Fire </a:t>
            </a:r>
            <a:endParaRPr lang="en-US" sz="4400" dirty="0">
              <a:latin typeface="KYNA Aria Pro" panose="02000000000000000000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Upsides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Downsides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Huge readership</a:t>
            </a:r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Free 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Fast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Convenient: Just One-Click-Away</a:t>
            </a:r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Easily </a:t>
            </a:r>
            <a:r>
              <a:rPr lang="en-US" dirty="0" smtClean="0">
                <a:latin typeface="Cambria" panose="02040503050406030204" pitchFamily="18" charset="0"/>
              </a:rPr>
              <a:t>reach readers on massive scale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400" dirty="0" smtClean="0">
                <a:latin typeface="Cambria" panose="02040503050406030204" pitchFamily="18" charset="0"/>
              </a:rPr>
              <a:t>Too much information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Difficulty in finding old posts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Unsuitable for long forms</a:t>
            </a:r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Facebook frequently changes its News Feed algorithm</a:t>
            </a:r>
          </a:p>
          <a:p>
            <a:endParaRPr lang="en-US" sz="24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828092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 smtClean="0">
              <a:latin typeface="Cambria" panose="02040503050406030204" pitchFamily="18" charset="0"/>
            </a:endParaRPr>
          </a:p>
          <a:p>
            <a:r>
              <a:rPr lang="en-US" sz="4800" dirty="0">
                <a:latin typeface="Cambria" panose="02040503050406030204" pitchFamily="18" charset="0"/>
              </a:rPr>
              <a:t>	</a:t>
            </a:r>
            <a:r>
              <a:rPr lang="en-US" sz="4800" dirty="0" smtClean="0">
                <a:latin typeface="Cambria" panose="02040503050406030204" pitchFamily="18" charset="0"/>
              </a:rPr>
              <a:t>Thank you for listening</a:t>
            </a:r>
          </a:p>
          <a:p>
            <a:endParaRPr lang="en-US" sz="3200" dirty="0" smtClean="0">
              <a:latin typeface="Cambria" panose="02040503050406030204" pitchFamily="18" charset="0"/>
            </a:endParaRPr>
          </a:p>
          <a:p>
            <a:endParaRPr lang="en-US" sz="3200" dirty="0">
              <a:latin typeface="Cambria" panose="02040503050406030204" pitchFamily="18" charset="0"/>
            </a:endParaRPr>
          </a:p>
          <a:p>
            <a:endParaRPr lang="en-US" sz="3200" dirty="0" smtClean="0">
              <a:latin typeface="Cambria" panose="02040503050406030204" pitchFamily="18" charset="0"/>
            </a:endParaRPr>
          </a:p>
          <a:p>
            <a:endParaRPr lang="en-US" sz="3200" dirty="0" smtClean="0">
              <a:latin typeface="Cambria" panose="02040503050406030204" pitchFamily="18" charset="0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For inquiries please contact </a:t>
            </a:r>
            <a:r>
              <a:rPr lang="en-US" sz="2400" b="1" dirty="0" smtClean="0">
                <a:latin typeface="Cambria" panose="02040503050406030204" pitchFamily="18" charset="0"/>
              </a:rPr>
              <a:t>quyen.nguyen@phanbook.vn</a:t>
            </a:r>
            <a:r>
              <a:rPr lang="en-US" sz="2400" dirty="0" smtClean="0">
                <a:latin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65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0948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KYNA Aria Pro" panose="02000000000000000000" pitchFamily="50" charset="0"/>
              </a:rPr>
              <a:t>EDITOR</a:t>
            </a:r>
            <a:endParaRPr lang="en-US" sz="4000" dirty="0">
              <a:latin typeface="KYNA Aria Pro" panose="02000000000000000000" pitchFamily="50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9257" y="4277084"/>
            <a:ext cx="2204978" cy="16561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482764"/>
            <a:ext cx="2484278" cy="1169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5628" y="1849865"/>
            <a:ext cx="2517809" cy="1668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880" y="1899291"/>
            <a:ext cx="2517810" cy="15691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20174" y="1863570"/>
            <a:ext cx="2490139" cy="16406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9556" y="3522954"/>
            <a:ext cx="2567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What my friends think I do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4865" y="3522954"/>
            <a:ext cx="2517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What my family thinks I do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6338" y="3522953"/>
            <a:ext cx="251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What I think I do</a:t>
            </a:r>
            <a:endParaRPr lang="en-US" i="1" dirty="0"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696" y="5951021"/>
            <a:ext cx="251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What society think I do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8149" y="5931846"/>
            <a:ext cx="251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What authors think I do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2504" y="5951021"/>
            <a:ext cx="272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What I actually do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21368" y="4191000"/>
            <a:ext cx="2487748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219200"/>
            <a:ext cx="8213536" cy="5257800"/>
          </a:xfrm>
        </p:spPr>
        <p:txBody>
          <a:bodyPr>
            <a:noAutofit/>
          </a:bodyPr>
          <a:lstStyle/>
          <a:p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BA in Literature, Vietnam National University, Hanoi, 2006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PhD in English, </a:t>
            </a:r>
            <a:r>
              <a:rPr lang="en-US" sz="2400" dirty="0" err="1" smtClean="0">
                <a:latin typeface="Cambria" panose="02040503050406030204" pitchFamily="18" charset="0"/>
              </a:rPr>
              <a:t>Nanyang</a:t>
            </a:r>
            <a:r>
              <a:rPr lang="en-US" sz="2400" dirty="0" smtClean="0">
                <a:latin typeface="Cambria" panose="02040503050406030204" pitchFamily="18" charset="0"/>
              </a:rPr>
              <a:t> Technological University, Singapore, 2017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Editor at </a:t>
            </a:r>
            <a:r>
              <a:rPr lang="en-US" sz="2400" dirty="0" err="1" smtClean="0">
                <a:latin typeface="Cambria" panose="02040503050406030204" pitchFamily="18" charset="0"/>
              </a:rPr>
              <a:t>Nha</a:t>
            </a:r>
            <a:r>
              <a:rPr lang="en-US" sz="2400" dirty="0" smtClean="0">
                <a:latin typeface="Cambria" panose="02040503050406030204" pitchFamily="18" charset="0"/>
              </a:rPr>
              <a:t> Nam Publishing 2007-2010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Editor and Representative of </a:t>
            </a:r>
            <a:r>
              <a:rPr lang="en-US" sz="2400" dirty="0" err="1" smtClean="0">
                <a:latin typeface="Cambria" panose="02040503050406030204" pitchFamily="18" charset="0"/>
              </a:rPr>
              <a:t>Phanbook</a:t>
            </a:r>
            <a:r>
              <a:rPr lang="en-US" sz="2400" dirty="0" smtClean="0">
                <a:latin typeface="Cambria" panose="02040503050406030204" pitchFamily="18" charset="0"/>
              </a:rPr>
              <a:t> Publishing in Hanoi 2018-present</a:t>
            </a:r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Translator (English to Vietnamese)</a:t>
            </a:r>
          </a:p>
          <a:p>
            <a:pPr lvl="1"/>
            <a:r>
              <a:rPr lang="en-US" sz="2200" dirty="0" smtClean="0">
                <a:latin typeface="Cambria" panose="02040503050406030204" pitchFamily="18" charset="0"/>
              </a:rPr>
              <a:t>Ian </a:t>
            </a:r>
            <a:r>
              <a:rPr lang="en-US" sz="2200" dirty="0" err="1" smtClean="0">
                <a:latin typeface="Cambria" panose="02040503050406030204" pitchFamily="18" charset="0"/>
              </a:rPr>
              <a:t>McEwan’s</a:t>
            </a:r>
            <a:r>
              <a:rPr lang="en-US" sz="2200" dirty="0" smtClean="0">
                <a:latin typeface="Cambria" panose="02040503050406030204" pitchFamily="18" charset="0"/>
              </a:rPr>
              <a:t> </a:t>
            </a:r>
            <a:r>
              <a:rPr lang="en-US" sz="2200" i="1" dirty="0" smtClean="0">
                <a:latin typeface="Cambria" panose="02040503050406030204" pitchFamily="18" charset="0"/>
              </a:rPr>
              <a:t>Atonement</a:t>
            </a:r>
          </a:p>
          <a:p>
            <a:pPr lvl="1"/>
            <a:r>
              <a:rPr lang="en-US" sz="2200" dirty="0" smtClean="0">
                <a:latin typeface="Cambria" panose="02040503050406030204" pitchFamily="18" charset="0"/>
              </a:rPr>
              <a:t>Raymond Carver’s </a:t>
            </a:r>
            <a:r>
              <a:rPr lang="en-US" sz="2200" i="1" dirty="0" smtClean="0">
                <a:latin typeface="Cambria" panose="02040503050406030204" pitchFamily="18" charset="0"/>
              </a:rPr>
              <a:t>What We Talk About When We Talk About Love </a:t>
            </a:r>
            <a:r>
              <a:rPr lang="en-US" sz="2200" dirty="0" smtClean="0">
                <a:latin typeface="Cambria" panose="02040503050406030204" pitchFamily="18" charset="0"/>
              </a:rPr>
              <a:t>(co-translated)</a:t>
            </a:r>
          </a:p>
          <a:p>
            <a:pPr lvl="1"/>
            <a:r>
              <a:rPr lang="en-US" sz="2200" dirty="0" smtClean="0">
                <a:latin typeface="Cambria" panose="02040503050406030204" pitchFamily="18" charset="0"/>
              </a:rPr>
              <a:t>Jeffrey </a:t>
            </a:r>
            <a:r>
              <a:rPr lang="en-US" sz="2200" dirty="0" err="1" smtClean="0">
                <a:latin typeface="Cambria" panose="02040503050406030204" pitchFamily="18" charset="0"/>
              </a:rPr>
              <a:t>Eugenides’s</a:t>
            </a:r>
            <a:r>
              <a:rPr lang="en-US" sz="2200" dirty="0" smtClean="0">
                <a:latin typeface="Cambria" panose="02040503050406030204" pitchFamily="18" charset="0"/>
              </a:rPr>
              <a:t> </a:t>
            </a:r>
            <a:r>
              <a:rPr lang="en-US" sz="2200" i="1" dirty="0" smtClean="0">
                <a:latin typeface="Cambria" panose="02040503050406030204" pitchFamily="18" charset="0"/>
              </a:rPr>
              <a:t>Middlesex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52401"/>
            <a:ext cx="75438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KYNA Aria Pro" panose="02000000000000000000" pitchFamily="50" charset="0"/>
              </a:rPr>
              <a:t>About me</a:t>
            </a:r>
            <a:endParaRPr lang="en-US" sz="4400" dirty="0">
              <a:latin typeface="KYNA Aria Pro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410" y="1758693"/>
            <a:ext cx="5990838" cy="4319570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latin typeface="Cambria" panose="020405030504060302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Founded in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2017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First Batch of Books: June 2018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>
              <a:latin typeface="Cambria" panose="020405030504060302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14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</a:rPr>
              <a:t>titles as of </a:t>
            </a:r>
            <a:r>
              <a:rPr lang="en-US" sz="2400" dirty="0" smtClean="0">
                <a:latin typeface="Cambria" panose="02040503050406030204" pitchFamily="18" charset="0"/>
              </a:rPr>
              <a:t>September 10 2018</a:t>
            </a:r>
            <a:endParaRPr lang="en-US" sz="2400" dirty="0">
              <a:latin typeface="Cambria" panose="020405030504060302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>
              <a:latin typeface="Cambria" panose="020405030504060302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latin typeface="Cambria" panose="020405030504060302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>
              <a:latin typeface="Cambria" panose="020405030504060302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KYNA Aria Pro" panose="02000000000000000000" pitchFamily="50" charset="0"/>
              </a:rPr>
              <a:t>About us</a:t>
            </a:r>
            <a:endParaRPr lang="en-US" sz="4400" dirty="0">
              <a:latin typeface="KYNA Aria Pro" panose="020000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371600"/>
            <a:ext cx="2819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4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543800" cy="17373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KYNA Aria Pro" panose="02000000000000000000" pitchFamily="50" charset="0"/>
              </a:rPr>
              <a:t/>
            </a:r>
            <a:br>
              <a:rPr lang="en-US" sz="4400" dirty="0" smtClean="0">
                <a:latin typeface="KYNA Aria Pro" panose="02000000000000000000" pitchFamily="50" charset="0"/>
              </a:rPr>
            </a:br>
            <a:r>
              <a:rPr lang="en-US" sz="4400" dirty="0" smtClean="0">
                <a:latin typeface="KYNA Aria Pro" panose="02000000000000000000" pitchFamily="50" charset="0"/>
              </a:rPr>
              <a:t/>
            </a:r>
            <a:br>
              <a:rPr lang="en-US" sz="4400" dirty="0" smtClean="0">
                <a:latin typeface="KYNA Aria Pro" panose="02000000000000000000" pitchFamily="50" charset="0"/>
              </a:rPr>
            </a:br>
            <a:r>
              <a:rPr lang="en-US" sz="4400" dirty="0" smtClean="0">
                <a:latin typeface="KYNA Aria Pro" panose="02000000000000000000" pitchFamily="50" charset="0"/>
              </a:rPr>
              <a:t>Vietnamese Literature collection </a:t>
            </a:r>
            <a:br>
              <a:rPr lang="en-US" sz="4400" dirty="0" smtClean="0">
                <a:latin typeface="KYNA Aria Pro" panose="02000000000000000000" pitchFamily="50" charset="0"/>
              </a:rPr>
            </a:br>
            <a:endParaRPr lang="en-US" sz="4400" dirty="0">
              <a:latin typeface="KYNA Aria Pro" panose="020000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981200"/>
            <a:ext cx="2308881" cy="3352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267" y="1981200"/>
            <a:ext cx="2116032" cy="33528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23092" y="5484046"/>
            <a:ext cx="2803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Du </a:t>
            </a:r>
            <a:r>
              <a:rPr lang="en-US" sz="2000" dirty="0" err="1" smtClean="0">
                <a:latin typeface="Cambria" panose="02040503050406030204" pitchFamily="18" charset="0"/>
              </a:rPr>
              <a:t>Tu</a:t>
            </a:r>
            <a:r>
              <a:rPr lang="en-US" sz="2000" dirty="0" smtClean="0">
                <a:latin typeface="Cambria" panose="02040503050406030204" pitchFamily="18" charset="0"/>
              </a:rPr>
              <a:t> Le, </a:t>
            </a:r>
            <a:r>
              <a:rPr lang="en-US" sz="2000" i="1" dirty="0" smtClean="0">
                <a:latin typeface="Cambria" panose="02040503050406030204" pitchFamily="18" charset="0"/>
              </a:rPr>
              <a:t>Lyricism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br>
              <a:rPr lang="en-US" sz="2000" dirty="0" smtClean="0">
                <a:latin typeface="Cambria" panose="02040503050406030204" pitchFamily="18" charset="0"/>
              </a:rPr>
            </a:b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5595" y="5484046"/>
            <a:ext cx="2524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Tran Le Son Y, </a:t>
            </a:r>
            <a:r>
              <a:rPr lang="en-US" sz="2000" i="1" dirty="0" smtClean="0">
                <a:latin typeface="Cambria" panose="02040503050406030204" pitchFamily="18" charset="0"/>
              </a:rPr>
              <a:t>Loving is Freedom</a:t>
            </a:r>
            <a:endParaRPr lang="en-US" sz="2000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8715" y="1981200"/>
            <a:ext cx="2401421" cy="335279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968715" y="5445224"/>
            <a:ext cx="2498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Cambria" panose="02040503050406030204" pitchFamily="18" charset="0"/>
              </a:rPr>
              <a:t>Nguyen Ngoc </a:t>
            </a:r>
            <a:r>
              <a:rPr lang="en-US" sz="2000" dirty="0" err="1" smtClean="0">
                <a:latin typeface="Cambria" panose="02040503050406030204" pitchFamily="18" charset="0"/>
              </a:rPr>
              <a:t>Thuan</a:t>
            </a:r>
            <a:r>
              <a:rPr lang="en-US" sz="2000" dirty="0" smtClean="0">
                <a:latin typeface="Cambria" panose="02040503050406030204" pitchFamily="18" charset="0"/>
              </a:rPr>
              <a:t>, </a:t>
            </a:r>
            <a:r>
              <a:rPr lang="en-US" sz="2000" i="1" dirty="0" smtClean="0">
                <a:latin typeface="Cambria" panose="02040503050406030204" pitchFamily="18" charset="0"/>
              </a:rPr>
              <a:t>Upon the high hill taking care of herds of angels</a:t>
            </a:r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61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900356"/>
            <a:ext cx="1463654" cy="21206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KYNA Aria Pro" panose="02000000000000000000" pitchFamily="50" charset="0"/>
              </a:rPr>
              <a:t>Non-fiction Collection</a:t>
            </a:r>
            <a:endParaRPr lang="en-US" sz="4400" dirty="0">
              <a:latin typeface="KYNA Aria Pro" panose="02000000000000000000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1941212"/>
            <a:ext cx="1422591" cy="2061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1903740"/>
            <a:ext cx="1423228" cy="21361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1883317"/>
            <a:ext cx="1468031" cy="212701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62000" y="4419600"/>
            <a:ext cx="763524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Cambria" panose="02040503050406030204" pitchFamily="18" charset="0"/>
              </a:rPr>
              <a:t>Left to right: Wolff’s </a:t>
            </a:r>
            <a:r>
              <a:rPr lang="en-US" sz="2100" i="1" dirty="0" smtClean="0">
                <a:latin typeface="Cambria" panose="02040503050406030204" pitchFamily="18" charset="0"/>
              </a:rPr>
              <a:t>Fire and Fury</a:t>
            </a:r>
            <a:r>
              <a:rPr lang="en-US" sz="2100" dirty="0" smtClean="0">
                <a:latin typeface="Cambria" panose="02040503050406030204" pitchFamily="18" charset="0"/>
              </a:rPr>
              <a:t>, Nguyen’s </a:t>
            </a:r>
            <a:r>
              <a:rPr lang="en-US" sz="2100" i="1" dirty="0" smtClean="0">
                <a:latin typeface="Cambria" panose="02040503050406030204" pitchFamily="18" charset="0"/>
              </a:rPr>
              <a:t>Unfulfilled Life Dreams</a:t>
            </a:r>
            <a:r>
              <a:rPr lang="en-US" sz="2100" dirty="0" smtClean="0">
                <a:latin typeface="Cambria" panose="02040503050406030204" pitchFamily="18" charset="0"/>
              </a:rPr>
              <a:t>, Nguyen’s </a:t>
            </a:r>
            <a:r>
              <a:rPr lang="en-US" sz="2100" i="1" dirty="0" smtClean="0">
                <a:latin typeface="Cambria" panose="02040503050406030204" pitchFamily="18" charset="0"/>
              </a:rPr>
              <a:t>Living in the Fantastical Age</a:t>
            </a:r>
            <a:r>
              <a:rPr lang="en-US" sz="2100" dirty="0" smtClean="0">
                <a:latin typeface="Cambria" panose="02040503050406030204" pitchFamily="18" charset="0"/>
              </a:rPr>
              <a:t>, </a:t>
            </a:r>
            <a:r>
              <a:rPr lang="en-US" sz="2100" i="1" dirty="0" smtClean="0">
                <a:latin typeface="Cambria" panose="02040503050406030204" pitchFamily="18" charset="0"/>
              </a:rPr>
              <a:t>Saigon: Symbols</a:t>
            </a:r>
            <a:endParaRPr lang="en-US" sz="2100" i="1" dirty="0">
              <a:latin typeface="Cambria" panose="02040503050406030204" pitchFamily="18" charset="0"/>
            </a:endParaRPr>
          </a:p>
          <a:p>
            <a:endParaRPr lang="en-US" sz="2100" i="1" dirty="0">
              <a:latin typeface="Cambria" panose="02040503050406030204" pitchFamily="18" charset="0"/>
            </a:endParaRPr>
          </a:p>
          <a:p>
            <a:r>
              <a:rPr lang="en-US" sz="2100" dirty="0" smtClean="0">
                <a:latin typeface="Cambria" panose="02040503050406030204" pitchFamily="18" charset="0"/>
              </a:rPr>
              <a:t/>
            </a:r>
            <a:br>
              <a:rPr lang="en-US" sz="2100" dirty="0" smtClean="0">
                <a:latin typeface="Cambria" panose="02040503050406030204" pitchFamily="18" charset="0"/>
              </a:rPr>
            </a:br>
            <a:endParaRPr lang="en-US" sz="21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543800" cy="1737361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KYNA Aria Pro" panose="02000000000000000000" pitchFamily="50" charset="0"/>
              </a:rPr>
              <a:t/>
            </a:r>
            <a:br>
              <a:rPr lang="en-US" sz="4400" dirty="0" smtClean="0">
                <a:latin typeface="KYNA Aria Pro" panose="02000000000000000000" pitchFamily="50" charset="0"/>
              </a:rPr>
            </a:br>
            <a:r>
              <a:rPr lang="en-US" sz="4400" dirty="0" smtClean="0">
                <a:latin typeface="KYNA Aria Pro" panose="02000000000000000000" pitchFamily="50" charset="0"/>
              </a:rPr>
              <a:t/>
            </a:r>
            <a:br>
              <a:rPr lang="en-US" sz="4400" dirty="0" smtClean="0">
                <a:latin typeface="KYNA Aria Pro" panose="02000000000000000000" pitchFamily="50" charset="0"/>
              </a:rPr>
            </a:br>
            <a:r>
              <a:rPr lang="en-US" sz="4400" dirty="0" smtClean="0">
                <a:latin typeface="KYNA Aria Pro" panose="02000000000000000000" pitchFamily="50" charset="0"/>
              </a:rPr>
              <a:t>Asian (-American) Literature Collection</a:t>
            </a:r>
            <a:br>
              <a:rPr lang="en-US" sz="4400" dirty="0" smtClean="0">
                <a:latin typeface="KYNA Aria Pro" panose="02000000000000000000" pitchFamily="50" charset="0"/>
              </a:rPr>
            </a:br>
            <a:endParaRPr lang="en-US" sz="4400" dirty="0">
              <a:latin typeface="KYNA Aria Pro" panose="020000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951614"/>
            <a:ext cx="2308881" cy="33994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598" y="1981200"/>
            <a:ext cx="2329372" cy="33528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23092" y="5484046"/>
            <a:ext cx="2803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ambria" panose="02040503050406030204" pitchFamily="18" charset="0"/>
              </a:rPr>
              <a:t>Ko</a:t>
            </a:r>
            <a:r>
              <a:rPr lang="en-US" sz="2000" dirty="0" smtClean="0">
                <a:latin typeface="Cambria" panose="02040503050406030204" pitchFamily="18" charset="0"/>
              </a:rPr>
              <a:t> Un,</a:t>
            </a:r>
            <a:br>
              <a:rPr lang="en-US" sz="2000" dirty="0" smtClean="0">
                <a:latin typeface="Cambria" panose="02040503050406030204" pitchFamily="18" charset="0"/>
              </a:rPr>
            </a:br>
            <a:r>
              <a:rPr lang="en-US" sz="2000" i="1" dirty="0" smtClean="0">
                <a:latin typeface="Cambria" panose="02040503050406030204" pitchFamily="18" charset="0"/>
              </a:rPr>
              <a:t>Little Pilgrim</a:t>
            </a:r>
            <a:r>
              <a:rPr lang="en-US" sz="2000" dirty="0" smtClean="0">
                <a:latin typeface="Cambria" panose="02040503050406030204" pitchFamily="18" charset="0"/>
              </a:rPr>
              <a:t/>
            </a:r>
            <a:br>
              <a:rPr lang="en-US" sz="2000" dirty="0" smtClean="0">
                <a:latin typeface="Cambria" panose="02040503050406030204" pitchFamily="18" charset="0"/>
              </a:rPr>
            </a:b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5595" y="5484046"/>
            <a:ext cx="2524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Min Jin Lee, </a:t>
            </a:r>
            <a:r>
              <a:rPr lang="en-US" sz="2000" i="1" dirty="0" smtClean="0">
                <a:latin typeface="Cambria" panose="02040503050406030204" pitchFamily="18" charset="0"/>
              </a:rPr>
              <a:t>Pachinko</a:t>
            </a:r>
            <a:endParaRPr lang="en-US" sz="2000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8715" y="2010496"/>
            <a:ext cx="2401421" cy="339970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968715" y="5445224"/>
            <a:ext cx="2498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Cambria" panose="02040503050406030204" pitchFamily="18" charset="0"/>
              </a:rPr>
              <a:t>Ocean </a:t>
            </a:r>
            <a:r>
              <a:rPr lang="en-US" sz="2000" dirty="0" err="1" smtClean="0">
                <a:latin typeface="Cambria" panose="02040503050406030204" pitchFamily="18" charset="0"/>
              </a:rPr>
              <a:t>Vuong</a:t>
            </a:r>
            <a:r>
              <a:rPr lang="en-US" sz="2000" dirty="0" smtClean="0">
                <a:latin typeface="Cambria" panose="02040503050406030204" pitchFamily="18" charset="0"/>
              </a:rPr>
              <a:t>, </a:t>
            </a:r>
            <a:r>
              <a:rPr lang="en-US" sz="2000" i="1" dirty="0" smtClean="0">
                <a:latin typeface="Cambria" panose="02040503050406030204" pitchFamily="18" charset="0"/>
              </a:rPr>
              <a:t>Night Sky With Exit Wounds</a:t>
            </a:r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61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828800"/>
            <a:ext cx="1463654" cy="226378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KYNA Aria Pro" panose="02000000000000000000" pitchFamily="50" charset="0"/>
              </a:rPr>
              <a:t>Nobel Prize in Literature Collection</a:t>
            </a:r>
            <a:endParaRPr lang="en-US" sz="4400" dirty="0">
              <a:latin typeface="KYNA Aria Pro" panose="02000000000000000000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828800"/>
            <a:ext cx="1422591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0" y="1828800"/>
            <a:ext cx="1499428" cy="2285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1828800"/>
            <a:ext cx="1468031" cy="223604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62000" y="4419600"/>
            <a:ext cx="7635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Cambria" panose="02040503050406030204" pitchFamily="18" charset="0"/>
              </a:rPr>
              <a:t>Left to right: Heinrich Boll’s </a:t>
            </a:r>
            <a:r>
              <a:rPr lang="en-US" sz="2100" i="1" dirty="0" smtClean="0">
                <a:latin typeface="Cambria" panose="02040503050406030204" pitchFamily="18" charset="0"/>
              </a:rPr>
              <a:t>And Never Says A Word</a:t>
            </a:r>
            <a:r>
              <a:rPr lang="en-US" sz="2100" dirty="0" smtClean="0">
                <a:latin typeface="Cambria" panose="02040503050406030204" pitchFamily="18" charset="0"/>
              </a:rPr>
              <a:t> and The Lost </a:t>
            </a:r>
            <a:r>
              <a:rPr lang="en-US" sz="2100" dirty="0" err="1" smtClean="0">
                <a:latin typeface="Cambria" panose="02040503050406030204" pitchFamily="18" charset="0"/>
              </a:rPr>
              <a:t>Honour</a:t>
            </a:r>
            <a:r>
              <a:rPr lang="en-US" sz="2100" dirty="0" smtClean="0">
                <a:latin typeface="Cambria" panose="02040503050406030204" pitchFamily="18" charset="0"/>
              </a:rPr>
              <a:t> of Katharina Blum</a:t>
            </a:r>
            <a:r>
              <a:rPr lang="en-US" sz="2100" i="1" dirty="0" smtClean="0">
                <a:latin typeface="Cambria" panose="02040503050406030204" pitchFamily="18" charset="0"/>
              </a:rPr>
              <a:t>; </a:t>
            </a:r>
            <a:r>
              <a:rPr lang="en-US" sz="2100" dirty="0" err="1" smtClean="0">
                <a:latin typeface="Cambria" panose="02040503050406030204" pitchFamily="18" charset="0"/>
              </a:rPr>
              <a:t>Gao</a:t>
            </a:r>
            <a:r>
              <a:rPr lang="en-US" sz="2100" dirty="0" smtClean="0">
                <a:latin typeface="Cambria" panose="02040503050406030204" pitchFamily="18" charset="0"/>
              </a:rPr>
              <a:t> </a:t>
            </a:r>
            <a:r>
              <a:rPr lang="en-US" sz="2100" dirty="0" err="1" smtClean="0">
                <a:latin typeface="Cambria" panose="02040503050406030204" pitchFamily="18" charset="0"/>
              </a:rPr>
              <a:t>XingJian’s</a:t>
            </a:r>
            <a:r>
              <a:rPr lang="en-US" sz="2100" dirty="0" smtClean="0">
                <a:latin typeface="Cambria" panose="02040503050406030204" pitchFamily="18" charset="0"/>
              </a:rPr>
              <a:t> </a:t>
            </a:r>
            <a:r>
              <a:rPr lang="en-US" sz="2100" i="1" dirty="0" smtClean="0">
                <a:latin typeface="Cambria" panose="02040503050406030204" pitchFamily="18" charset="0"/>
              </a:rPr>
              <a:t>Soul Mountain; </a:t>
            </a:r>
            <a:r>
              <a:rPr lang="en-US" sz="2100" dirty="0" smtClean="0">
                <a:latin typeface="Cambria" panose="02040503050406030204" pitchFamily="18" charset="0"/>
              </a:rPr>
              <a:t>Isaac </a:t>
            </a:r>
            <a:r>
              <a:rPr lang="en-US" sz="2100" dirty="0" err="1" smtClean="0">
                <a:latin typeface="Cambria" panose="02040503050406030204" pitchFamily="18" charset="0"/>
              </a:rPr>
              <a:t>Bashevis</a:t>
            </a:r>
            <a:r>
              <a:rPr lang="en-US" sz="2100" dirty="0" smtClean="0">
                <a:latin typeface="Cambria" panose="02040503050406030204" pitchFamily="18" charset="0"/>
              </a:rPr>
              <a:t> Singer’s </a:t>
            </a:r>
            <a:r>
              <a:rPr lang="en-US" sz="2100" i="1" dirty="0" err="1" smtClean="0">
                <a:latin typeface="Cambria" panose="02040503050406030204" pitchFamily="18" charset="0"/>
              </a:rPr>
              <a:t>Shosha</a:t>
            </a:r>
            <a:endParaRPr lang="en-US" sz="2100" i="1" dirty="0">
              <a:latin typeface="Cambria" panose="02040503050406030204" pitchFamily="18" charset="0"/>
            </a:endParaRPr>
          </a:p>
          <a:p>
            <a:endParaRPr lang="en-US" sz="2100" i="1" dirty="0">
              <a:latin typeface="Cambria" panose="02040503050406030204" pitchFamily="18" charset="0"/>
            </a:endParaRPr>
          </a:p>
          <a:p>
            <a:r>
              <a:rPr lang="en-US" sz="2100" dirty="0" smtClean="0">
                <a:latin typeface="Cambria" panose="02040503050406030204" pitchFamily="18" charset="0"/>
              </a:rPr>
              <a:t/>
            </a:r>
            <a:br>
              <a:rPr lang="en-US" sz="2100" dirty="0" smtClean="0">
                <a:latin typeface="Cambria" panose="02040503050406030204" pitchFamily="18" charset="0"/>
              </a:rPr>
            </a:br>
            <a:endParaRPr lang="en-US" sz="21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758952"/>
            <a:ext cx="8321040" cy="3566160"/>
          </a:xfrm>
        </p:spPr>
        <p:txBody>
          <a:bodyPr>
            <a:normAutofit/>
          </a:bodyPr>
          <a:lstStyle/>
          <a:p>
            <a:r>
              <a:rPr lang="en-US" sz="5600" dirty="0" smtClean="0">
                <a:latin typeface="KYNA Aria Pro" panose="02000000000000000000" pitchFamily="50" charset="0"/>
              </a:rPr>
              <a:t>The Era of Online Social Media</a:t>
            </a:r>
            <a:endParaRPr lang="en-US" sz="5600" dirty="0">
              <a:latin typeface="KYNA Aria Pro" panose="02000000000000000000" pitchFamily="50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997512" cy="1143000"/>
          </a:xfrm>
        </p:spPr>
        <p:txBody>
          <a:bodyPr>
            <a:normAutofit/>
          </a:bodyPr>
          <a:lstStyle/>
          <a:p>
            <a:r>
              <a:rPr lang="en-US" sz="3600" cap="none" dirty="0" smtClean="0">
                <a:latin typeface="KYNA Aria Pro" panose="02000000000000000000" pitchFamily="50" charset="0"/>
              </a:rPr>
              <a:t>How </a:t>
            </a:r>
            <a:r>
              <a:rPr lang="en-US" sz="3600" dirty="0" smtClean="0">
                <a:latin typeface="KYNA Aria Pro" panose="02000000000000000000" pitchFamily="50" charset="0"/>
              </a:rPr>
              <a:t>does it shape </a:t>
            </a:r>
            <a:r>
              <a:rPr lang="en-US" sz="3600" cap="none" dirty="0" smtClean="0">
                <a:latin typeface="KYNA Aria Pro" panose="02000000000000000000" pitchFamily="50" charset="0"/>
              </a:rPr>
              <a:t>editors?</a:t>
            </a:r>
            <a:endParaRPr lang="en-US" sz="3600" cap="none" dirty="0">
              <a:latin typeface="KYNA Aria Pro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8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34D3FD-D06A-455F-9219-F6CA2F50DB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833</Words>
  <Application>Microsoft Office PowerPoint</Application>
  <PresentationFormat>On-screen Show (4:3)</PresentationFormat>
  <Paragraphs>206</Paragraphs>
  <Slides>26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Being a Critic and an Editor on Social Network</vt:lpstr>
      <vt:lpstr>“Editors should remain invisible”</vt:lpstr>
      <vt:lpstr>About me</vt:lpstr>
      <vt:lpstr>About us</vt:lpstr>
      <vt:lpstr>  Vietnamese Literature collection  </vt:lpstr>
      <vt:lpstr>Non-fiction Collection</vt:lpstr>
      <vt:lpstr>  Asian (-American) Literature Collection </vt:lpstr>
      <vt:lpstr>Nobel Prize in Literature Collection</vt:lpstr>
      <vt:lpstr>The Era of Online Social Media</vt:lpstr>
      <vt:lpstr>New Reading Experience</vt:lpstr>
      <vt:lpstr> Digital Landscape in Vietnam, 2018</vt:lpstr>
      <vt:lpstr>The Facebook Era in Vietnam</vt:lpstr>
      <vt:lpstr>Social Network Scene  in Vietnam</vt:lpstr>
      <vt:lpstr>The New Readers</vt:lpstr>
      <vt:lpstr>Manuscripts and Beyond</vt:lpstr>
      <vt:lpstr>Adapt or Perish</vt:lpstr>
      <vt:lpstr>Z’s Ways</vt:lpstr>
      <vt:lpstr>PowerPoint Presentation</vt:lpstr>
      <vt:lpstr>Tactics</vt:lpstr>
      <vt:lpstr>PowerPoint Presentation</vt:lpstr>
      <vt:lpstr>PowerPoint Presentation</vt:lpstr>
      <vt:lpstr>Another popular post on Z’s Ways Facebook Page</vt:lpstr>
      <vt:lpstr>Facebook: Vibrant Online Reading Community</vt:lpstr>
      <vt:lpstr>On Using Facebook: Play with Fire </vt:lpstr>
      <vt:lpstr>PowerPoint Presentation</vt:lpstr>
      <vt:lpstr>EDITOR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2015-04-16T15:37:06Z</dcterms:created>
  <dcterms:modified xsi:type="dcterms:W3CDTF">2018-09-09T13:15:57Z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