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72" r:id="rId7"/>
    <p:sldId id="273" r:id="rId8"/>
    <p:sldId id="274" r:id="rId9"/>
    <p:sldId id="262" r:id="rId10"/>
    <p:sldId id="263" r:id="rId11"/>
    <p:sldId id="275" r:id="rId12"/>
    <p:sldId id="276" r:id="rId13"/>
    <p:sldId id="277" r:id="rId14"/>
    <p:sldId id="283" r:id="rId15"/>
    <p:sldId id="279" r:id="rId16"/>
    <p:sldId id="280" r:id="rId17"/>
    <p:sldId id="270" r:id="rId18"/>
    <p:sldId id="281" r:id="rId19"/>
    <p:sldId id="284" r:id="rId20"/>
    <p:sldId id="286" r:id="rId21"/>
    <p:sldId id="285" r:id="rId22"/>
    <p:sldId id="271" r:id="rId23"/>
    <p:sldId id="287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6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009" autoAdjust="0"/>
  </p:normalViewPr>
  <p:slideViewPr>
    <p:cSldViewPr snapToObjects="1">
      <p:cViewPr varScale="1">
        <p:scale>
          <a:sx n="85" d="100"/>
          <a:sy n="85" d="100"/>
        </p:scale>
        <p:origin x="-1290" y="-84"/>
      </p:cViewPr>
      <p:guideLst>
        <p:guide orient="horz" pos="2156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789D0-9217-4726-A20F-1E644B184F7E}" type="datetimeFigureOut">
              <a:rPr lang="ko-KR" altLang="en-US" smtClean="0"/>
              <a:pPr/>
              <a:t>2017-09-15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5946D-C594-4C2D-9EF1-E63A86B6C4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3627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946D-C594-4C2D-9EF1-E63A86B6C48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5587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946D-C594-4C2D-9EF1-E63A86B6C48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5587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946D-C594-4C2D-9EF1-E63A86B6C48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5587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946D-C594-4C2D-9EF1-E63A86B6C48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55871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946D-C594-4C2D-9EF1-E63A86B6C48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5587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 smtClean="0"/>
              <a:pPr lvl="0">
                <a:defRPr lang="ko-KR" altLang="en-US"/>
              </a:pPr>
              <a:t>2017-09-15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7" name="평행 사변형 6"/>
          <p:cNvSpPr/>
          <p:nvPr userDrawn="1"/>
        </p:nvSpPr>
        <p:spPr>
          <a:xfrm>
            <a:off x="-1591097" y="1"/>
            <a:ext cx="2693963" cy="933898"/>
          </a:xfrm>
          <a:prstGeom prst="parallelogram">
            <a:avLst>
              <a:gd name="adj" fmla="val 41596"/>
            </a:avLst>
          </a:prstGeom>
          <a:solidFill>
            <a:srgbClr val="48D1DC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16200000">
            <a:off x="7688291" y="5393130"/>
            <a:ext cx="977706" cy="2006991"/>
          </a:xfrm>
          <a:prstGeom prst="rtTriangle">
            <a:avLst/>
          </a:prstGeom>
          <a:solidFill>
            <a:srgbClr val="1E959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이등변 삼각형 8"/>
          <p:cNvSpPr/>
          <p:nvPr userDrawn="1"/>
        </p:nvSpPr>
        <p:spPr>
          <a:xfrm>
            <a:off x="5377169" y="6034385"/>
            <a:ext cx="3052691" cy="851095"/>
          </a:xfrm>
          <a:prstGeom prst="triangle">
            <a:avLst/>
          </a:prstGeom>
          <a:solidFill>
            <a:srgbClr val="4ED4DE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평행 사변형 9"/>
          <p:cNvSpPr/>
          <p:nvPr userDrawn="1"/>
        </p:nvSpPr>
        <p:spPr>
          <a:xfrm>
            <a:off x="-2982351" y="1"/>
            <a:ext cx="6025802" cy="313898"/>
          </a:xfrm>
          <a:prstGeom prst="parallelogram">
            <a:avLst>
              <a:gd name="adj" fmla="val 38243"/>
            </a:avLst>
          </a:prstGeom>
          <a:solidFill>
            <a:srgbClr val="48D1D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각 삼각형 10"/>
          <p:cNvSpPr/>
          <p:nvPr userDrawn="1"/>
        </p:nvSpPr>
        <p:spPr>
          <a:xfrm flipV="1">
            <a:off x="-1343887" y="933899"/>
            <a:ext cx="2096086" cy="1463040"/>
          </a:xfrm>
          <a:prstGeom prst="rtTriangle">
            <a:avLst/>
          </a:prstGeom>
          <a:solidFill>
            <a:srgbClr val="4ED4DE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0988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A73D174-AE14-4FE3-80F1-40B8FF7CDBC4}" type="datetime1">
              <a:rPr lang="ko-KR" altLang="en-US" smtClean="0"/>
              <a:pPr lvl="0">
                <a:defRPr lang="ko-KR" altLang="en-US"/>
              </a:pPr>
              <a:t>2017-09-15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273830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A73D174-AE14-4FE3-80F1-40B8FF7CDBC4}" type="datetime1">
              <a:rPr lang="ko-KR" altLang="en-US" smtClean="0"/>
              <a:pPr lvl="0">
                <a:defRPr lang="ko-KR" altLang="en-US"/>
              </a:pPr>
              <a:t>2017-09-15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984902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35DB368-5620-4018-8D70-EE7A63E5ABCC}" type="datetime1">
              <a:rPr lang="ko-KR" altLang="en-US" smtClean="0"/>
              <a:pPr lvl="0">
                <a:defRPr lang="ko-KR" altLang="en-US"/>
              </a:pPr>
              <a:t>2017-09-15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E1ADB1-91BF-44FF-8ADB-00B2212F53B6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7" name="평행 사변형 6"/>
          <p:cNvSpPr/>
          <p:nvPr userDrawn="1"/>
        </p:nvSpPr>
        <p:spPr>
          <a:xfrm>
            <a:off x="-1591097" y="1"/>
            <a:ext cx="2693963" cy="933898"/>
          </a:xfrm>
          <a:prstGeom prst="parallelogram">
            <a:avLst>
              <a:gd name="adj" fmla="val 41596"/>
            </a:avLst>
          </a:prstGeom>
          <a:solidFill>
            <a:srgbClr val="48D1DC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16200000">
            <a:off x="7688291" y="5393130"/>
            <a:ext cx="977706" cy="2006991"/>
          </a:xfrm>
          <a:prstGeom prst="rtTriangle">
            <a:avLst/>
          </a:prstGeom>
          <a:solidFill>
            <a:srgbClr val="1E959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이등변 삼각형 8"/>
          <p:cNvSpPr/>
          <p:nvPr userDrawn="1"/>
        </p:nvSpPr>
        <p:spPr>
          <a:xfrm>
            <a:off x="5377169" y="6034385"/>
            <a:ext cx="3052691" cy="851095"/>
          </a:xfrm>
          <a:prstGeom prst="triangle">
            <a:avLst/>
          </a:prstGeom>
          <a:solidFill>
            <a:srgbClr val="4ED4DE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평행 사변형 9"/>
          <p:cNvSpPr/>
          <p:nvPr userDrawn="1"/>
        </p:nvSpPr>
        <p:spPr>
          <a:xfrm>
            <a:off x="-2982351" y="1"/>
            <a:ext cx="6025802" cy="313898"/>
          </a:xfrm>
          <a:prstGeom prst="parallelogram">
            <a:avLst>
              <a:gd name="adj" fmla="val 38243"/>
            </a:avLst>
          </a:prstGeom>
          <a:solidFill>
            <a:srgbClr val="48D1D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각 삼각형 10"/>
          <p:cNvSpPr/>
          <p:nvPr userDrawn="1"/>
        </p:nvSpPr>
        <p:spPr>
          <a:xfrm flipV="1">
            <a:off x="-1343887" y="933899"/>
            <a:ext cx="2096086" cy="1463040"/>
          </a:xfrm>
          <a:prstGeom prst="rtTriangle">
            <a:avLst/>
          </a:prstGeom>
          <a:solidFill>
            <a:srgbClr val="4ED4DE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4036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FigureOut">
              <a:rPr lang="ko-KR" altLang="en-US" smtClean="0"/>
              <a:pPr lvl="0">
                <a:defRPr lang="ko-KR" altLang="en-US"/>
              </a:pPr>
              <a:t>2017-09-15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7" name="평행 사변형 6"/>
          <p:cNvSpPr/>
          <p:nvPr userDrawn="1"/>
        </p:nvSpPr>
        <p:spPr>
          <a:xfrm>
            <a:off x="-1591097" y="1"/>
            <a:ext cx="2693963" cy="933898"/>
          </a:xfrm>
          <a:prstGeom prst="parallelogram">
            <a:avLst>
              <a:gd name="adj" fmla="val 41596"/>
            </a:avLst>
          </a:prstGeom>
          <a:solidFill>
            <a:srgbClr val="48D1DC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16200000">
            <a:off x="7688291" y="5393130"/>
            <a:ext cx="977706" cy="2006991"/>
          </a:xfrm>
          <a:prstGeom prst="rtTriangle">
            <a:avLst/>
          </a:prstGeom>
          <a:solidFill>
            <a:srgbClr val="1E959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이등변 삼각형 8"/>
          <p:cNvSpPr/>
          <p:nvPr userDrawn="1"/>
        </p:nvSpPr>
        <p:spPr>
          <a:xfrm>
            <a:off x="5377169" y="6034385"/>
            <a:ext cx="3052691" cy="851095"/>
          </a:xfrm>
          <a:prstGeom prst="triangle">
            <a:avLst/>
          </a:prstGeom>
          <a:solidFill>
            <a:srgbClr val="4ED4DE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평행 사변형 9"/>
          <p:cNvSpPr/>
          <p:nvPr userDrawn="1"/>
        </p:nvSpPr>
        <p:spPr>
          <a:xfrm>
            <a:off x="-2982351" y="1"/>
            <a:ext cx="6025802" cy="313898"/>
          </a:xfrm>
          <a:prstGeom prst="parallelogram">
            <a:avLst>
              <a:gd name="adj" fmla="val 38243"/>
            </a:avLst>
          </a:prstGeom>
          <a:solidFill>
            <a:srgbClr val="48D1D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각 삼각형 10"/>
          <p:cNvSpPr/>
          <p:nvPr userDrawn="1"/>
        </p:nvSpPr>
        <p:spPr>
          <a:xfrm flipV="1">
            <a:off x="-1343887" y="933899"/>
            <a:ext cx="2096086" cy="1463040"/>
          </a:xfrm>
          <a:prstGeom prst="rtTriangle">
            <a:avLst/>
          </a:prstGeom>
          <a:solidFill>
            <a:srgbClr val="4ED4DE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0043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A73D174-AE14-4FE3-80F1-40B8FF7CDBC4}" type="datetime1">
              <a:rPr lang="ko-KR" altLang="en-US" smtClean="0"/>
              <a:pPr lvl="0">
                <a:defRPr lang="ko-KR" altLang="en-US"/>
              </a:pPr>
              <a:t>2017-09-15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288741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FigureOut">
              <a:rPr lang="ko-KR" altLang="en-US" smtClean="0"/>
              <a:pPr lvl="0">
                <a:defRPr lang="ko-KR" altLang="en-US"/>
              </a:pPr>
              <a:t>2017-09-15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10" name="평행 사변형 9"/>
          <p:cNvSpPr/>
          <p:nvPr userDrawn="1"/>
        </p:nvSpPr>
        <p:spPr>
          <a:xfrm>
            <a:off x="-1591097" y="1"/>
            <a:ext cx="2693963" cy="933898"/>
          </a:xfrm>
          <a:prstGeom prst="parallelogram">
            <a:avLst>
              <a:gd name="adj" fmla="val 41596"/>
            </a:avLst>
          </a:prstGeom>
          <a:solidFill>
            <a:srgbClr val="48D1DC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각 삼각형 10"/>
          <p:cNvSpPr/>
          <p:nvPr userDrawn="1"/>
        </p:nvSpPr>
        <p:spPr>
          <a:xfrm rot="16200000">
            <a:off x="7688291" y="5393130"/>
            <a:ext cx="977706" cy="2006991"/>
          </a:xfrm>
          <a:prstGeom prst="rtTriangle">
            <a:avLst/>
          </a:prstGeom>
          <a:solidFill>
            <a:srgbClr val="1E959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/>
          <p:cNvSpPr/>
          <p:nvPr userDrawn="1"/>
        </p:nvSpPr>
        <p:spPr>
          <a:xfrm>
            <a:off x="5377169" y="6034385"/>
            <a:ext cx="3052691" cy="851095"/>
          </a:xfrm>
          <a:prstGeom prst="triangle">
            <a:avLst/>
          </a:prstGeom>
          <a:solidFill>
            <a:srgbClr val="4ED4DE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평행 사변형 12"/>
          <p:cNvSpPr/>
          <p:nvPr userDrawn="1"/>
        </p:nvSpPr>
        <p:spPr>
          <a:xfrm>
            <a:off x="-2982351" y="1"/>
            <a:ext cx="6025802" cy="313898"/>
          </a:xfrm>
          <a:prstGeom prst="parallelogram">
            <a:avLst>
              <a:gd name="adj" fmla="val 38243"/>
            </a:avLst>
          </a:prstGeom>
          <a:solidFill>
            <a:srgbClr val="48D1D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 userDrawn="1"/>
        </p:nvSpPr>
        <p:spPr>
          <a:xfrm flipV="1">
            <a:off x="-1343887" y="933899"/>
            <a:ext cx="2096086" cy="1463040"/>
          </a:xfrm>
          <a:prstGeom prst="rtTriangle">
            <a:avLst/>
          </a:prstGeom>
          <a:solidFill>
            <a:srgbClr val="4ED4DE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9276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FigureOut">
              <a:rPr lang="ko-KR" altLang="en-US" smtClean="0"/>
              <a:pPr lvl="0">
                <a:defRPr lang="ko-KR" altLang="en-US"/>
              </a:pPr>
              <a:t>2017-09-15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평행 사변형 5"/>
          <p:cNvSpPr/>
          <p:nvPr userDrawn="1"/>
        </p:nvSpPr>
        <p:spPr>
          <a:xfrm>
            <a:off x="-1591097" y="1"/>
            <a:ext cx="2693963" cy="933898"/>
          </a:xfrm>
          <a:prstGeom prst="parallelogram">
            <a:avLst>
              <a:gd name="adj" fmla="val 41596"/>
            </a:avLst>
          </a:prstGeom>
          <a:solidFill>
            <a:srgbClr val="48D1DC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각 삼각형 6"/>
          <p:cNvSpPr/>
          <p:nvPr userDrawn="1"/>
        </p:nvSpPr>
        <p:spPr>
          <a:xfrm rot="16200000">
            <a:off x="7688291" y="5393130"/>
            <a:ext cx="977706" cy="2006991"/>
          </a:xfrm>
          <a:prstGeom prst="rtTriangle">
            <a:avLst/>
          </a:prstGeom>
          <a:solidFill>
            <a:srgbClr val="1E959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 userDrawn="1"/>
        </p:nvSpPr>
        <p:spPr>
          <a:xfrm>
            <a:off x="5377169" y="6034385"/>
            <a:ext cx="3052691" cy="851095"/>
          </a:xfrm>
          <a:prstGeom prst="triangle">
            <a:avLst/>
          </a:prstGeom>
          <a:solidFill>
            <a:srgbClr val="4ED4DE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평행 사변형 8"/>
          <p:cNvSpPr/>
          <p:nvPr userDrawn="1"/>
        </p:nvSpPr>
        <p:spPr>
          <a:xfrm>
            <a:off x="-2982351" y="1"/>
            <a:ext cx="6025802" cy="313898"/>
          </a:xfrm>
          <a:prstGeom prst="parallelogram">
            <a:avLst>
              <a:gd name="adj" fmla="val 38243"/>
            </a:avLst>
          </a:prstGeom>
          <a:solidFill>
            <a:srgbClr val="48D1D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 userDrawn="1"/>
        </p:nvSpPr>
        <p:spPr>
          <a:xfrm flipV="1">
            <a:off x="-1343887" y="933899"/>
            <a:ext cx="2096086" cy="1463040"/>
          </a:xfrm>
          <a:prstGeom prst="rtTriangle">
            <a:avLst/>
          </a:prstGeom>
          <a:solidFill>
            <a:srgbClr val="4ED4DE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254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A73D174-AE14-4FE3-80F1-40B8FF7CDBC4}" type="datetime1">
              <a:rPr lang="ko-KR" altLang="en-US" smtClean="0"/>
              <a:pPr lvl="0">
                <a:defRPr lang="ko-KR" altLang="en-US"/>
              </a:pPr>
              <a:t>2017-09-15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947139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A73D174-AE14-4FE3-80F1-40B8FF7CDBC4}" type="datetime1">
              <a:rPr lang="ko-KR" altLang="en-US" smtClean="0"/>
              <a:pPr lvl="0">
                <a:defRPr lang="ko-KR" altLang="en-US"/>
              </a:pPr>
              <a:t>2017-09-15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5519199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A73D174-AE14-4FE3-80F1-40B8FF7CDBC4}" type="datetime1">
              <a:rPr lang="ko-KR" altLang="en-US" smtClean="0"/>
              <a:pPr lvl="0">
                <a:defRPr lang="ko-KR" altLang="en-US"/>
              </a:pPr>
              <a:t>2017-09-15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41297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EA73D174-AE14-4FE3-80F1-40B8FF7CDBC4}" type="datetime1">
              <a:rPr lang="ko-KR" altLang="en-US" smtClean="0"/>
              <a:pPr lvl="0">
                <a:defRPr lang="ko-KR" altLang="en-US"/>
              </a:pPr>
              <a:t>2017-09-15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111" y="6381410"/>
            <a:ext cx="747399" cy="2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160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kyejul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640" y="-243510"/>
            <a:ext cx="9793360" cy="7345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640" y="-243510"/>
            <a:ext cx="9793360" cy="734502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75820"/>
            <a:ext cx="9396670" cy="9361300"/>
          </a:xfrm>
          <a:prstGeom prst="rect">
            <a:avLst/>
          </a:prstGeom>
        </p:spPr>
      </p:pic>
      <p:sp>
        <p:nvSpPr>
          <p:cNvPr id="4" name="직사각형 3"/>
          <p:cNvSpPr>
            <a:spLocks noGrp="1"/>
          </p:cNvSpPr>
          <p:nvPr>
            <p:ph type="ctrTitle"/>
          </p:nvPr>
        </p:nvSpPr>
        <p:spPr>
          <a:xfrm>
            <a:off x="251400" y="1628750"/>
            <a:ext cx="8209140" cy="3456480"/>
          </a:xfrm>
          <a:ln>
            <a:noFill/>
          </a:ln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3200" dirty="0" smtClean="0"/>
              <a:t>201</a:t>
            </a:r>
            <a:r>
              <a:rPr lang="en-US" altLang="ko-KR" sz="3200" dirty="0" smtClean="0"/>
              <a:t>7 Asian Publishers Fellowship </a:t>
            </a:r>
            <a:r>
              <a:rPr lang="en-US" altLang="ko-KR" sz="3800" dirty="0" smtClean="0"/>
              <a:t/>
            </a:r>
            <a:br>
              <a:rPr lang="en-US" altLang="ko-KR" sz="3800" dirty="0" smtClean="0"/>
            </a:br>
            <a:r>
              <a:rPr lang="en-US" altLang="ko-KR" sz="3800" dirty="0" smtClean="0"/>
              <a:t/>
            </a:r>
            <a:br>
              <a:rPr lang="en-US" altLang="ko-KR" sz="3800" dirty="0" smtClean="0"/>
            </a:br>
            <a:r>
              <a:rPr lang="en-US" altLang="ko-KR" dirty="0" smtClean="0">
                <a:solidFill>
                  <a:srgbClr val="FF0000"/>
                </a:solidFill>
              </a:rPr>
              <a:t>How Publishers Manage Writers?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>
            <a:spLocks noGrp="1"/>
          </p:cNvSpPr>
          <p:nvPr>
            <p:ph type="subTitle" idx="1"/>
          </p:nvPr>
        </p:nvSpPr>
        <p:spPr>
          <a:xfrm>
            <a:off x="901878" y="5301260"/>
            <a:ext cx="7342632" cy="648090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Kim, Tae Hee from </a:t>
            </a:r>
            <a:r>
              <a:rPr lang="en-US" altLang="ko-KR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Sakyejul</a:t>
            </a:r>
            <a:endParaRPr lang="en-US" altLang="ko-KR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0" y="6659649"/>
            <a:ext cx="747399" cy="225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Grp="1"/>
          </p:cNvSpPr>
          <p:nvPr>
            <p:ph type="title"/>
          </p:nvPr>
        </p:nvSpPr>
        <p:spPr>
          <a:xfrm>
            <a:off x="611451" y="361363"/>
            <a:ext cx="7777079" cy="751296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3200" dirty="0" smtClean="0"/>
              <a:t>From Friend to Partner</a:t>
            </a:r>
            <a:endParaRPr lang="en-US" altLang="ko-KR" sz="3200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11451" y="1503606"/>
            <a:ext cx="8219144" cy="2717504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altLang="ko-KR" dirty="0" smtClean="0"/>
              <a:t>1980s, 1990s – </a:t>
            </a:r>
            <a:r>
              <a:rPr lang="en-US" altLang="ko-KR" dirty="0" smtClean="0">
                <a:solidFill>
                  <a:srgbClr val="FF0000"/>
                </a:solidFill>
              </a:rPr>
              <a:t>Comrade relationship</a:t>
            </a:r>
          </a:p>
          <a:p>
            <a:pPr>
              <a:buFontTx/>
              <a:buChar char="-"/>
            </a:pPr>
            <a:r>
              <a:rPr lang="en-US" altLang="ko-KR" dirty="0" smtClean="0"/>
              <a:t>Fighting back the </a:t>
            </a:r>
            <a:r>
              <a:rPr lang="en-US" altLang="ko-KR" dirty="0"/>
              <a:t>m</a:t>
            </a:r>
            <a:r>
              <a:rPr lang="en-US" altLang="ko-KR" dirty="0" smtClean="0"/>
              <a:t>ilitary dictatorship</a:t>
            </a:r>
          </a:p>
          <a:p>
            <a:pPr>
              <a:buFontTx/>
              <a:buChar char="-"/>
            </a:pPr>
            <a:r>
              <a:rPr lang="en-US" altLang="ko-KR" dirty="0" smtClean="0"/>
              <a:t>Creating books containing the passion to democracy</a:t>
            </a:r>
          </a:p>
          <a:p>
            <a:pPr marL="0" indent="0">
              <a:buNone/>
            </a:pPr>
            <a:endParaRPr lang="en-US" altLang="ko-KR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441" y="4371939"/>
            <a:ext cx="1656230" cy="182009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3951" y="4371939"/>
            <a:ext cx="1351750" cy="168968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5711" y="4358821"/>
            <a:ext cx="1220946" cy="1833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7352" y="6333031"/>
            <a:ext cx="2096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Hwang </a:t>
            </a:r>
            <a:r>
              <a:rPr lang="en-US" altLang="ko-K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Seok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Young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1622" y="6333030"/>
            <a:ext cx="2096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 </a:t>
            </a:r>
            <a:r>
              <a:rPr lang="en-US" altLang="ko-K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Eun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0" y="6333029"/>
            <a:ext cx="2096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Gong </a:t>
            </a:r>
            <a:r>
              <a:rPr lang="en-US" altLang="ko-K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Seon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Ok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Grp="1"/>
          </p:cNvSpPr>
          <p:nvPr>
            <p:ph type="title"/>
          </p:nvPr>
        </p:nvSpPr>
        <p:spPr>
          <a:xfrm>
            <a:off x="971501" y="320250"/>
            <a:ext cx="6768940" cy="751296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3200" dirty="0" smtClean="0"/>
              <a:t>From Friend to Partner</a:t>
            </a:r>
            <a:endParaRPr lang="en-US" altLang="ko-KR" sz="3200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11450" y="1503606"/>
            <a:ext cx="8147135" cy="2429464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altLang="ko-KR" dirty="0" smtClean="0"/>
              <a:t>Since 2000s – </a:t>
            </a:r>
            <a:r>
              <a:rPr lang="en-US" altLang="ko-KR" dirty="0" smtClean="0">
                <a:solidFill>
                  <a:srgbClr val="FF0000"/>
                </a:solidFill>
              </a:rPr>
              <a:t>Brand Value</a:t>
            </a:r>
          </a:p>
          <a:p>
            <a:pPr>
              <a:buClr>
                <a:srgbClr val="002060"/>
              </a:buClr>
              <a:buFontTx/>
              <a:buChar char="-"/>
            </a:pPr>
            <a:r>
              <a:rPr lang="en-US" altLang="ko-KR" dirty="0" smtClean="0"/>
              <a:t>Focusing on the number of sold books</a:t>
            </a:r>
          </a:p>
          <a:p>
            <a:pPr>
              <a:buClr>
                <a:srgbClr val="002060"/>
              </a:buClr>
              <a:buFontTx/>
              <a:buChar char="-"/>
            </a:pPr>
            <a:r>
              <a:rPr lang="en-US" altLang="ko-KR" dirty="0" smtClean="0"/>
              <a:t>Boosting up author’s brand values</a:t>
            </a:r>
          </a:p>
          <a:p>
            <a:pPr>
              <a:buClr>
                <a:srgbClr val="002060"/>
              </a:buClr>
            </a:pPr>
            <a:endParaRPr lang="en-US" altLang="ko-KR" dirty="0" smtClean="0"/>
          </a:p>
          <a:p>
            <a:pPr>
              <a:buClr>
                <a:srgbClr val="002060"/>
              </a:buClr>
            </a:pPr>
            <a:endParaRPr lang="en-US" altLang="ko-KR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98" y="4922138"/>
            <a:ext cx="2312384" cy="134118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665" y="4922136"/>
            <a:ext cx="2004485" cy="1341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5386" y="6392451"/>
            <a:ext cx="2096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Kim </a:t>
            </a:r>
            <a:r>
              <a:rPr lang="en-US" altLang="ko-K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Hoon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5742" y="6370890"/>
            <a:ext cx="2096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Kim </a:t>
            </a:r>
            <a:r>
              <a:rPr lang="en-US" altLang="ko-K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Yeon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238" y="4922137"/>
            <a:ext cx="2088291" cy="1341183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300238" y="6397196"/>
            <a:ext cx="18066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     </a:t>
            </a:r>
            <a:r>
              <a:rPr lang="en-US" altLang="ko-KR" sz="1200" dirty="0" smtClean="0">
                <a:solidFill>
                  <a:schemeClr val="accent1"/>
                </a:solidFill>
              </a:rPr>
              <a:t>Jung Yu Jung</a:t>
            </a:r>
            <a:endParaRPr lang="ko-KR" alt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06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Grp="1"/>
          </p:cNvSpPr>
          <p:nvPr>
            <p:ph type="title"/>
          </p:nvPr>
        </p:nvSpPr>
        <p:spPr>
          <a:xfrm>
            <a:off x="971501" y="332570"/>
            <a:ext cx="6048840" cy="738976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ko-KR" sz="3200" dirty="0" smtClean="0"/>
              <a:t>Writer Management of </a:t>
            </a:r>
            <a:r>
              <a:rPr lang="en-US" altLang="ko-KR" sz="3200" dirty="0" err="1" smtClean="0"/>
              <a:t>Sakyejul</a:t>
            </a:r>
            <a:endParaRPr lang="en-US" altLang="ko-KR" sz="3200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683460" y="1359586"/>
            <a:ext cx="8067762" cy="48519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2060"/>
              </a:buClr>
            </a:pPr>
            <a:r>
              <a:rPr lang="en-US" altLang="ko-KR" dirty="0" smtClean="0"/>
              <a:t>Humanity </a:t>
            </a:r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70" y="2006128"/>
            <a:ext cx="2636930" cy="2070962"/>
          </a:xfrm>
          <a:prstGeom prst="rect">
            <a:avLst/>
          </a:prstGeom>
        </p:spPr>
      </p:pic>
      <p:sp>
        <p:nvSpPr>
          <p:cNvPr id="5" name="내용 개체 틀 5"/>
          <p:cNvSpPr txBox="1">
            <a:spLocks/>
          </p:cNvSpPr>
          <p:nvPr/>
        </p:nvSpPr>
        <p:spPr>
          <a:xfrm>
            <a:off x="3707880" y="3212970"/>
            <a:ext cx="5328740" cy="122417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04800" indent="-304800" algn="l" defTabSz="914400" rtl="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Char char="¤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225" indent="-21590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757238" indent="-1968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990600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85875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611313" indent="-261938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70088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28863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730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 smtClean="0"/>
              <a:t>- Books: &lt;How to Work Protecting Myself&gt;, &lt;Power going through the Times of Evil&gt;, &lt;An art museum of Salvation&gt;, &lt;Power of Consideration&gt;, &lt;Reason to Live&gt;, &lt;Power of Heart&gt;, &lt;Walkers in Tokyo&gt;, etc.</a:t>
            </a:r>
            <a:endParaRPr lang="ko-KR" altLang="en-US" sz="1400" dirty="0"/>
          </a:p>
        </p:txBody>
      </p:sp>
      <p:sp>
        <p:nvSpPr>
          <p:cNvPr id="7" name="내용 개체 틀 5"/>
          <p:cNvSpPr txBox="1">
            <a:spLocks/>
          </p:cNvSpPr>
          <p:nvPr/>
        </p:nvSpPr>
        <p:spPr>
          <a:xfrm>
            <a:off x="3707880" y="1916790"/>
            <a:ext cx="4896680" cy="129618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04800" indent="-304800" algn="l" defTabSz="914400" rtl="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Char char="¤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225" indent="-21590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757238" indent="-1968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990600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85875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611313" indent="-261938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70088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28863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730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altLang="ko-KR" b="1" dirty="0" smtClean="0"/>
              <a:t>Kang, Sang </a:t>
            </a:r>
            <a:r>
              <a:rPr lang="en-US" altLang="ko-KR" b="1" dirty="0" err="1" smtClean="0"/>
              <a:t>Joong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姜尙中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indent="0">
              <a:buFont typeface="Wingdings"/>
              <a:buNone/>
            </a:pPr>
            <a:r>
              <a:rPr lang="en-US" altLang="ko-KR" sz="1800" dirty="0" smtClean="0"/>
              <a:t>( 2</a:t>
            </a:r>
            <a:r>
              <a:rPr lang="en-US" altLang="ko-KR" sz="1800" baseline="30000" dirty="0" smtClean="0"/>
              <a:t>nd</a:t>
            </a:r>
            <a:r>
              <a:rPr lang="en-US" altLang="ko-KR" sz="1800" dirty="0" smtClean="0"/>
              <a:t> generation of Korean Resident in Japan, </a:t>
            </a:r>
          </a:p>
          <a:p>
            <a:pPr marL="0" indent="0">
              <a:buFont typeface="Wingdings"/>
              <a:buNone/>
            </a:pPr>
            <a:r>
              <a:rPr lang="en-US" altLang="ko-KR" sz="1800" dirty="0" smtClean="0"/>
              <a:t>Critical intellectual in Japan)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87" y="4653170"/>
            <a:ext cx="792232" cy="129618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9296" y="4653171"/>
            <a:ext cx="883759" cy="129618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0532" y="4653171"/>
            <a:ext cx="805817" cy="129618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3826" y="4653171"/>
            <a:ext cx="885436" cy="129618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9652" y="4653170"/>
            <a:ext cx="893918" cy="129618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6739" y="4653171"/>
            <a:ext cx="885436" cy="129618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1050" y="4653171"/>
            <a:ext cx="875470" cy="12961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178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3"/>
          <p:cNvSpPr>
            <a:spLocks noGrp="1"/>
          </p:cNvSpPr>
          <p:nvPr>
            <p:ph type="title"/>
          </p:nvPr>
        </p:nvSpPr>
        <p:spPr>
          <a:xfrm>
            <a:off x="971501" y="332570"/>
            <a:ext cx="7056980" cy="738976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ko-KR" sz="3200" dirty="0" smtClean="0"/>
              <a:t>Writer Management of </a:t>
            </a:r>
            <a:r>
              <a:rPr lang="en-US" altLang="ko-KR" sz="3200" dirty="0" err="1" smtClean="0"/>
              <a:t>Sakyejul</a:t>
            </a:r>
            <a:endParaRPr lang="en-US" altLang="ko-KR" sz="3200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683460" y="1359586"/>
            <a:ext cx="2768157" cy="557204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2060"/>
              </a:buClr>
            </a:pPr>
            <a:r>
              <a:rPr lang="en-US" altLang="ko-KR" dirty="0" smtClean="0"/>
              <a:t>Youth General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70" y="1981208"/>
            <a:ext cx="2698496" cy="2023872"/>
          </a:xfrm>
          <a:prstGeom prst="rect">
            <a:avLst/>
          </a:prstGeom>
        </p:spPr>
      </p:pic>
      <p:sp>
        <p:nvSpPr>
          <p:cNvPr id="8" name="내용 개체 틀 5"/>
          <p:cNvSpPr txBox="1">
            <a:spLocks/>
          </p:cNvSpPr>
          <p:nvPr/>
        </p:nvSpPr>
        <p:spPr>
          <a:xfrm>
            <a:off x="3779891" y="3140960"/>
            <a:ext cx="4752659" cy="122417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04800" indent="-304800" algn="l" defTabSz="914400" rtl="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Char char="¤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225" indent="-21590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757238" indent="-1968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990600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85875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611313" indent="-261938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70088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28863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730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altLang="ko-KR" sz="1400" dirty="0" smtClean="0"/>
              <a:t>- Books: &lt;It’s OK to be crooked sometimes&gt;, &lt;It’s OK to do anything you want&gt;, &lt;Can I ask what love is?&gt;, &lt;Is violence necessary?&gt;, &lt;Self-entertaining Theme Park&gt;, etc.</a:t>
            </a:r>
          </a:p>
        </p:txBody>
      </p:sp>
      <p:sp>
        <p:nvSpPr>
          <p:cNvPr id="9" name="내용 개체 틀 5"/>
          <p:cNvSpPr txBox="1">
            <a:spLocks/>
          </p:cNvSpPr>
          <p:nvPr/>
        </p:nvSpPr>
        <p:spPr>
          <a:xfrm>
            <a:off x="3779890" y="1916790"/>
            <a:ext cx="2608248" cy="108015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04800" indent="-304800" algn="l" defTabSz="914400" rtl="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Char char="¤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225" indent="-21590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757238" indent="-1968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990600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85875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611313" indent="-261938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70088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28863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730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 smtClean="0"/>
              <a:t>Lee, Nam </a:t>
            </a:r>
            <a:r>
              <a:rPr lang="en-US" altLang="ko-KR" b="1" dirty="0" err="1" smtClean="0"/>
              <a:t>Seok</a:t>
            </a:r>
            <a:endParaRPr lang="en-US" altLang="ko-KR" b="1" dirty="0" smtClean="0"/>
          </a:p>
          <a:p>
            <a:pPr marL="0" indent="0">
              <a:buNone/>
            </a:pPr>
            <a:r>
              <a:rPr lang="en-US" altLang="ko-KR" sz="1800" dirty="0" smtClean="0"/>
              <a:t>(Psychologist)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025" y="4645519"/>
            <a:ext cx="861247" cy="1303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7812" y="4645518"/>
            <a:ext cx="861247" cy="1303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7598" y="4645519"/>
            <a:ext cx="860477" cy="1303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6533" y="4645518"/>
            <a:ext cx="861247" cy="1303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321" y="4653170"/>
            <a:ext cx="882292" cy="13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8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9533" y="4508588"/>
            <a:ext cx="1043624" cy="136813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184" y="4509205"/>
            <a:ext cx="932819" cy="1368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1408" y="4509205"/>
            <a:ext cx="1050167" cy="1368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579" y="4508588"/>
            <a:ext cx="1052411" cy="1368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695" y="4508587"/>
            <a:ext cx="1009280" cy="136813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7976" y="4509150"/>
            <a:ext cx="930699" cy="13676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내용 개체 틀 5"/>
          <p:cNvSpPr txBox="1">
            <a:spLocks/>
          </p:cNvSpPr>
          <p:nvPr/>
        </p:nvSpPr>
        <p:spPr>
          <a:xfrm>
            <a:off x="2614016" y="3133866"/>
            <a:ext cx="6134564" cy="94322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04800" indent="-304800" algn="l" defTabSz="914400" rtl="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Char char="¤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225" indent="-21590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757238" indent="-1968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990600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85875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611313" indent="-261938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70088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28863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730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altLang="ko-KR" sz="1400" dirty="0" smtClean="0"/>
              <a:t>- Books: &lt;The story from Life&gt;, &lt;The day when a sleeping grandpa wakes up&gt;, &lt;A crocodile living in shoes&gt;, &lt;A green cat&gt;, &lt;My dad, The giant in the woods&gt;, &lt;Nice to meet you, Logic&gt; ( Three Volumes), etc.</a:t>
            </a:r>
            <a:endParaRPr lang="ko-KR" altLang="en-US" sz="700" dirty="0"/>
          </a:p>
        </p:txBody>
      </p:sp>
      <p:sp>
        <p:nvSpPr>
          <p:cNvPr id="14" name="내용 개체 틀 5"/>
          <p:cNvSpPr txBox="1">
            <a:spLocks/>
          </p:cNvSpPr>
          <p:nvPr/>
        </p:nvSpPr>
        <p:spPr>
          <a:xfrm>
            <a:off x="683460" y="1359586"/>
            <a:ext cx="8384937" cy="91725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304800" indent="-304800" algn="l" defTabSz="914400" rtl="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Char char="¤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225" indent="-21590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757238" indent="-1968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990600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85875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611313" indent="-261938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70088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28863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730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</a:pPr>
            <a:r>
              <a:rPr lang="en-US" altLang="ko-KR" dirty="0" smtClean="0"/>
              <a:t>Children’s Books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469" y="1968064"/>
            <a:ext cx="1506156" cy="2057752"/>
          </a:xfrm>
          <a:prstGeom prst="rect">
            <a:avLst/>
          </a:prstGeom>
        </p:spPr>
      </p:pic>
      <p:sp>
        <p:nvSpPr>
          <p:cNvPr id="16" name="내용 개체 틀 5"/>
          <p:cNvSpPr txBox="1">
            <a:spLocks/>
          </p:cNvSpPr>
          <p:nvPr/>
        </p:nvSpPr>
        <p:spPr>
          <a:xfrm>
            <a:off x="2614016" y="1916790"/>
            <a:ext cx="4011305" cy="91725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304800" indent="-304800" algn="l" defTabSz="914400" rtl="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Char char="¤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225" indent="-21590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757238" indent="-1968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990600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85875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611313" indent="-261938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70088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28863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730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altLang="ko-KR" b="1" dirty="0" smtClean="0"/>
              <a:t>Wee, </a:t>
            </a:r>
            <a:r>
              <a:rPr lang="en-US" altLang="ko-KR" b="1" dirty="0" err="1" smtClean="0"/>
              <a:t>Gi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Cheol</a:t>
            </a:r>
            <a:r>
              <a:rPr lang="en-US" altLang="ko-KR" b="1" dirty="0" smtClean="0"/>
              <a:t> </a:t>
            </a:r>
          </a:p>
          <a:p>
            <a:pPr marL="0" indent="0">
              <a:buFont typeface="Wingdings"/>
              <a:buNone/>
            </a:pPr>
            <a:r>
              <a:rPr lang="en-US" altLang="ko-KR" sz="1800" dirty="0" smtClean="0"/>
              <a:t>(Children’s book writer, novel writer)</a:t>
            </a:r>
            <a:r>
              <a:rPr lang="en-US" altLang="ko-KR" sz="1800" dirty="0" smtClean="0">
                <a:solidFill>
                  <a:schemeClr val="tx1"/>
                </a:solidFill>
              </a:rPr>
              <a:t/>
            </a:r>
            <a:br>
              <a:rPr lang="en-US" altLang="ko-KR" sz="1800" dirty="0" smtClean="0">
                <a:solidFill>
                  <a:schemeClr val="tx1"/>
                </a:solidFill>
              </a:rPr>
            </a:br>
            <a:endParaRPr lang="ko-KR" altLang="en-US" sz="1800" dirty="0"/>
          </a:p>
        </p:txBody>
      </p:sp>
      <p:sp>
        <p:nvSpPr>
          <p:cNvPr id="17" name="직사각형 3"/>
          <p:cNvSpPr>
            <a:spLocks noGrp="1"/>
          </p:cNvSpPr>
          <p:nvPr>
            <p:ph type="title"/>
          </p:nvPr>
        </p:nvSpPr>
        <p:spPr>
          <a:xfrm>
            <a:off x="971501" y="332570"/>
            <a:ext cx="6546476" cy="738976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ko-KR" sz="3200" dirty="0" smtClean="0"/>
              <a:t>Writer Management of </a:t>
            </a:r>
            <a:r>
              <a:rPr lang="en-US" altLang="ko-KR" sz="3200" dirty="0" err="1" smtClean="0"/>
              <a:t>Sakyejul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xmlns="" val="16788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3"/>
          <p:cNvSpPr>
            <a:spLocks noGrp="1"/>
          </p:cNvSpPr>
          <p:nvPr>
            <p:ph type="title"/>
          </p:nvPr>
        </p:nvSpPr>
        <p:spPr>
          <a:xfrm>
            <a:off x="971501" y="332570"/>
            <a:ext cx="6408890" cy="738976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ko-KR" sz="3200" dirty="0" smtClean="0"/>
              <a:t>Writer Management of </a:t>
            </a:r>
            <a:r>
              <a:rPr lang="en-US" altLang="ko-KR" sz="3200" dirty="0" err="1" smtClean="0"/>
              <a:t>Sakyejul</a:t>
            </a:r>
            <a:endParaRPr lang="en-US" altLang="ko-KR" sz="3200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683460" y="1359586"/>
            <a:ext cx="6008607" cy="485194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2060"/>
              </a:buClr>
            </a:pPr>
            <a:r>
              <a:rPr lang="en-US" altLang="ko-KR" dirty="0" smtClean="0"/>
              <a:t>Youth Novel and General Novel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268" y="1988800"/>
            <a:ext cx="1434825" cy="2160300"/>
          </a:xfrm>
          <a:prstGeom prst="rect">
            <a:avLst/>
          </a:prstGeom>
        </p:spPr>
      </p:pic>
      <p:sp>
        <p:nvSpPr>
          <p:cNvPr id="7" name="내용 개체 틀 5"/>
          <p:cNvSpPr txBox="1">
            <a:spLocks/>
          </p:cNvSpPr>
          <p:nvPr/>
        </p:nvSpPr>
        <p:spPr>
          <a:xfrm>
            <a:off x="2642408" y="3212970"/>
            <a:ext cx="5530092" cy="108015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04800" indent="-304800" algn="l" defTabSz="914400" rtl="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Char char="¤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225" indent="-21590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757238" indent="-1968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990600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85875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611313" indent="-261938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70088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28863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730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altLang="ko-KR" sz="1400" dirty="0" smtClean="0"/>
              <a:t>- Books: &lt;Union&gt;, &lt;Manhole&gt;, &lt;Field trip to College of </a:t>
            </a:r>
            <a:r>
              <a:rPr lang="en-US" altLang="ko-KR" sz="1400" dirty="0" err="1" smtClean="0"/>
              <a:t>Yangchoondan</a:t>
            </a:r>
            <a:r>
              <a:rPr lang="en-US" altLang="ko-KR" sz="1400" dirty="0" smtClean="0"/>
              <a:t>&gt;, &lt;Seventeen Seventeen&gt;, &lt;The origin of evil by Darwin Young&gt;</a:t>
            </a:r>
            <a:endParaRPr lang="ko-KR" altLang="en-US" sz="1400" dirty="0"/>
          </a:p>
        </p:txBody>
      </p:sp>
      <p:sp>
        <p:nvSpPr>
          <p:cNvPr id="8" name="내용 개체 틀 5"/>
          <p:cNvSpPr txBox="1">
            <a:spLocks/>
          </p:cNvSpPr>
          <p:nvPr/>
        </p:nvSpPr>
        <p:spPr>
          <a:xfrm>
            <a:off x="2612323" y="1916790"/>
            <a:ext cx="3327867" cy="1044145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04800" indent="-304800" algn="l" defTabSz="914400" rtl="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Char char="¤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225" indent="-21590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757238" indent="-1968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990600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85875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611313" indent="-261938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70088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28863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730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 smtClean="0"/>
              <a:t>Park, Ji </a:t>
            </a:r>
            <a:r>
              <a:rPr lang="en-US" altLang="ko-KR" b="1" dirty="0" err="1" smtClean="0"/>
              <a:t>Ri</a:t>
            </a:r>
            <a:r>
              <a:rPr lang="en-US" altLang="ko-KR" b="1" dirty="0" smtClean="0"/>
              <a:t> </a:t>
            </a:r>
          </a:p>
          <a:p>
            <a:pPr marL="0" indent="0">
              <a:buNone/>
            </a:pPr>
            <a:r>
              <a:rPr lang="en-US" altLang="ko-KR" sz="1800" dirty="0" smtClean="0"/>
              <a:t>(novel writer)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481" y="4526044"/>
            <a:ext cx="838288" cy="1338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2093" y="4526044"/>
            <a:ext cx="863826" cy="13389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9611" y="4526044"/>
            <a:ext cx="912909" cy="133893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0374" y="4509150"/>
            <a:ext cx="882326" cy="136515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1728" y="4526043"/>
            <a:ext cx="916379" cy="13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8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3"/>
          <p:cNvSpPr>
            <a:spLocks noGrp="1"/>
          </p:cNvSpPr>
          <p:nvPr>
            <p:ph type="title"/>
          </p:nvPr>
        </p:nvSpPr>
        <p:spPr>
          <a:xfrm>
            <a:off x="971501" y="332570"/>
            <a:ext cx="6840950" cy="738976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ko-KR" sz="3200" dirty="0" smtClean="0"/>
              <a:t>Writer Management of </a:t>
            </a:r>
            <a:r>
              <a:rPr lang="en-US" altLang="ko-KR" sz="3200" dirty="0" err="1" smtClean="0"/>
              <a:t>Sakyejul</a:t>
            </a:r>
            <a:endParaRPr lang="en-US" altLang="ko-KR" sz="3200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683460" y="1353524"/>
            <a:ext cx="5648557" cy="567579"/>
          </a:xfrm>
        </p:spPr>
        <p:txBody>
          <a:bodyPr>
            <a:normAutofit fontScale="92500"/>
          </a:bodyPr>
          <a:lstStyle/>
          <a:p>
            <a:pPr>
              <a:buClr>
                <a:srgbClr val="002060"/>
              </a:buClr>
            </a:pPr>
            <a:r>
              <a:rPr lang="en-US" altLang="ko-KR" dirty="0" smtClean="0"/>
              <a:t>Children and Youth Literature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85"/>
          <a:stretch/>
        </p:blipFill>
        <p:spPr>
          <a:xfrm>
            <a:off x="827480" y="1988800"/>
            <a:ext cx="1780301" cy="2299670"/>
          </a:xfrm>
          <a:prstGeom prst="rect">
            <a:avLst/>
          </a:prstGeom>
        </p:spPr>
      </p:pic>
      <p:sp>
        <p:nvSpPr>
          <p:cNvPr id="5" name="내용 개체 틀 5"/>
          <p:cNvSpPr txBox="1">
            <a:spLocks/>
          </p:cNvSpPr>
          <p:nvPr/>
        </p:nvSpPr>
        <p:spPr>
          <a:xfrm>
            <a:off x="2956003" y="3429000"/>
            <a:ext cx="5648557" cy="122417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04800" indent="-304800" algn="l" defTabSz="914400" rtl="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Char char="¤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225" indent="-21590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757238" indent="-1968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990600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85875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611313" indent="-261938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70088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28863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730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altLang="ko-KR" sz="1400" dirty="0" smtClean="0"/>
              <a:t>- Books: &lt;The Hen Who Dreamed She Could Fly&gt;, &lt;Take the orchard&gt;, &lt;</a:t>
            </a:r>
            <a:r>
              <a:rPr lang="en-US" altLang="ko-KR" sz="1400" dirty="0" err="1" smtClean="0"/>
              <a:t>Ggeokdari</a:t>
            </a:r>
            <a:r>
              <a:rPr lang="en-US" altLang="ko-KR" sz="1400" dirty="0" smtClean="0"/>
              <a:t> House where the wind lives&gt;, &lt;A Trouble lives in my backyard&gt;, &lt;</a:t>
            </a:r>
            <a:r>
              <a:rPr lang="en-US" altLang="ko-KR" sz="1400" dirty="0" err="1" smtClean="0"/>
              <a:t>Chil</a:t>
            </a:r>
            <a:r>
              <a:rPr lang="en-US" altLang="ko-KR" sz="1400" dirty="0" smtClean="0"/>
              <a:t> Sung&gt;, etc.</a:t>
            </a:r>
            <a:endParaRPr lang="ko-KR" altLang="en-US" sz="1400" dirty="0"/>
          </a:p>
        </p:txBody>
      </p:sp>
      <p:sp>
        <p:nvSpPr>
          <p:cNvPr id="7" name="내용 개체 틀 5"/>
          <p:cNvSpPr txBox="1">
            <a:spLocks/>
          </p:cNvSpPr>
          <p:nvPr/>
        </p:nvSpPr>
        <p:spPr>
          <a:xfrm>
            <a:off x="2980770" y="1998638"/>
            <a:ext cx="3960550" cy="709725"/>
          </a:xfrm>
          <a:prstGeom prst="rect">
            <a:avLst/>
          </a:prstGeom>
        </p:spPr>
        <p:txBody>
          <a:bodyPr vert="horz" lIns="91440" tIns="45720" rIns="91440" bIns="45720">
            <a:normAutofit fontScale="55000" lnSpcReduction="20000"/>
          </a:bodyPr>
          <a:lstStyle>
            <a:lvl1pPr marL="304800" indent="-304800" algn="l" defTabSz="914400" rtl="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Char char="¤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225" indent="-21590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757238" indent="-1968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990600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85875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611313" indent="-261938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70088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28863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730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b="1" dirty="0" smtClean="0"/>
              <a:t>Hwang, </a:t>
            </a:r>
            <a:r>
              <a:rPr lang="en-US" altLang="ko-KR" sz="4400" b="1" dirty="0" err="1" smtClean="0"/>
              <a:t>Seon</a:t>
            </a:r>
            <a:r>
              <a:rPr lang="en-US" altLang="ko-KR" sz="4400" b="1" dirty="0" smtClean="0"/>
              <a:t> </a:t>
            </a:r>
            <a:r>
              <a:rPr lang="en-US" altLang="ko-KR" sz="4400" b="1" dirty="0" err="1" smtClean="0"/>
              <a:t>Mi</a:t>
            </a:r>
            <a:r>
              <a:rPr lang="en-US" altLang="ko-KR" sz="4400" b="1" dirty="0" smtClean="0"/>
              <a:t> </a:t>
            </a:r>
          </a:p>
          <a:p>
            <a:pPr marL="0" indent="0">
              <a:buNone/>
            </a:pPr>
            <a:r>
              <a:rPr lang="en-US" altLang="ko-KR" sz="3300" dirty="0" smtClean="0"/>
              <a:t>(Children’s book writer)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2677" y="4797190"/>
            <a:ext cx="974004" cy="13338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6881" y="4797190"/>
            <a:ext cx="866353" cy="1345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3434" y="4797190"/>
            <a:ext cx="1002557" cy="13538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350" y="4797190"/>
            <a:ext cx="905927" cy="13323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6189" y="4797190"/>
            <a:ext cx="1246311" cy="10524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C:\Users\Administrator\Desktop\동아시아\H-마당코믹북 1권(앞표지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3477" y="4810444"/>
            <a:ext cx="999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78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동아시아\마당\마당을 나온 암탉(양장 입체)표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283"/>
          <a:stretch/>
        </p:blipFill>
        <p:spPr bwMode="auto">
          <a:xfrm>
            <a:off x="2568167" y="3016015"/>
            <a:ext cx="1368190" cy="20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501" y="326383"/>
            <a:ext cx="6984970" cy="956588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altLang="ko-KR" sz="2800" dirty="0" smtClean="0"/>
              <a:t>Hwang, Seon Mi / </a:t>
            </a:r>
            <a:br>
              <a:rPr lang="en-US" altLang="ko-KR" sz="2800" dirty="0" smtClean="0"/>
            </a:br>
            <a:r>
              <a:rPr lang="en-US" altLang="ko-KR" sz="2800" dirty="0"/>
              <a:t>The Hen Who Dreamed She Could Fly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460" y="1844780"/>
            <a:ext cx="4896681" cy="1344615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altLang="ko-KR" dirty="0" smtClean="0"/>
              <a:t>Published in May, 2000 </a:t>
            </a:r>
            <a:r>
              <a:rPr lang="en-US" altLang="ko-KR" sz="2000" dirty="0" smtClean="0"/>
              <a:t>(Illustrated by Kim, Hwan Young)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01" y="3073737"/>
            <a:ext cx="1267511" cy="18641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539440" y="5193244"/>
            <a:ext cx="4032561" cy="828116"/>
          </a:xfrm>
          <a:prstGeom prst="rect">
            <a:avLst/>
          </a:prstGeom>
        </p:spPr>
        <p:txBody>
          <a:bodyPr vert="horz" lIns="91440" tIns="45720" rIns="91440" bIns="45720">
            <a:normAutofit fontScale="62500" lnSpcReduction="20000"/>
          </a:bodyPr>
          <a:lstStyle>
            <a:lvl1pPr marL="304800" indent="-304800" algn="l" defTabSz="914400" rtl="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Char char="¤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225" indent="-21590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757238" indent="-1968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990600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85875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611313" indent="-261938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70088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28863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730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</a:pPr>
            <a:r>
              <a:rPr lang="en-US" altLang="ko-KR" sz="4100" dirty="0" smtClean="0">
                <a:latin typeface="+mn-ea"/>
              </a:rPr>
              <a:t>Published </a:t>
            </a:r>
            <a:r>
              <a:rPr lang="en-US" altLang="ko-KR" sz="4100" dirty="0" smtClean="0">
                <a:solidFill>
                  <a:srgbClr val="FF0000"/>
                </a:solidFill>
                <a:latin typeface="+mn-ea"/>
              </a:rPr>
              <a:t>hardcover</a:t>
            </a:r>
            <a:r>
              <a:rPr lang="en-US" altLang="ko-KR" sz="4100" dirty="0" smtClean="0">
                <a:latin typeface="+mn-ea"/>
              </a:rPr>
              <a:t> for adults in Dec, 2000</a:t>
            </a:r>
          </a:p>
          <a:p>
            <a:pPr>
              <a:buClr>
                <a:srgbClr val="002060"/>
              </a:buClr>
            </a:pPr>
            <a:endParaRPr lang="en-US" altLang="ko-KR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120" y="2780910"/>
            <a:ext cx="2808391" cy="27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01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459" y="1628750"/>
            <a:ext cx="7128991" cy="2304320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en-US" altLang="ko-KR" sz="2800" dirty="0"/>
              <a:t>Hosted the </a:t>
            </a:r>
            <a:r>
              <a:rPr lang="en-US" altLang="ko-KR" sz="2800" dirty="0">
                <a:solidFill>
                  <a:srgbClr val="FF0000"/>
                </a:solidFill>
              </a:rPr>
              <a:t>essay competition</a:t>
            </a:r>
            <a:r>
              <a:rPr lang="en-US" altLang="ko-KR" sz="2800" dirty="0"/>
              <a:t> nationwide for </a:t>
            </a:r>
            <a:r>
              <a:rPr lang="en-US" altLang="ko-KR" sz="2800" dirty="0" smtClean="0"/>
              <a:t>the title</a:t>
            </a:r>
            <a:endParaRPr lang="en-US" altLang="ko-KR" dirty="0" smtClean="0"/>
          </a:p>
          <a:p>
            <a:pPr>
              <a:buClr>
                <a:srgbClr val="002060"/>
              </a:buClr>
            </a:pPr>
            <a:r>
              <a:rPr lang="en-US" altLang="ko-KR" sz="2800" dirty="0" smtClean="0"/>
              <a:t>Produced </a:t>
            </a:r>
            <a:r>
              <a:rPr lang="en-US" altLang="ko-KR" sz="2800" dirty="0" smtClean="0">
                <a:solidFill>
                  <a:srgbClr val="FF0000"/>
                </a:solidFill>
              </a:rPr>
              <a:t>play</a:t>
            </a:r>
            <a:r>
              <a:rPr lang="en-US" altLang="ko-KR" sz="2800" dirty="0" smtClean="0"/>
              <a:t>, </a:t>
            </a:r>
            <a:r>
              <a:rPr lang="en-US" altLang="ko-KR" sz="2800" dirty="0" smtClean="0">
                <a:solidFill>
                  <a:srgbClr val="FF0000"/>
                </a:solidFill>
              </a:rPr>
              <a:t>musical</a:t>
            </a:r>
            <a:r>
              <a:rPr lang="en-US" altLang="ko-KR" sz="2800" dirty="0" smtClean="0"/>
              <a:t>, and </a:t>
            </a:r>
            <a:r>
              <a:rPr lang="en-US" altLang="ko-KR" sz="2800" dirty="0" smtClean="0">
                <a:solidFill>
                  <a:srgbClr val="FF0000"/>
                </a:solidFill>
              </a:rPr>
              <a:t>movie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US" altLang="ko-KR" sz="2800" dirty="0" smtClean="0">
                <a:solidFill>
                  <a:srgbClr val="FF0000"/>
                </a:solidFill>
              </a:rPr>
              <a:t>   animation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971501" y="326383"/>
            <a:ext cx="7056980" cy="95658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ln w="15875">
                  <a:noFill/>
                </a:ln>
                <a:solidFill>
                  <a:srgbClr val="002060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+mj-lt"/>
              </a:rPr>
              <a:t>Hwang, </a:t>
            </a:r>
            <a:r>
              <a:rPr lang="en-US" altLang="ko-KR" sz="2800" dirty="0" err="1" smtClean="0">
                <a:solidFill>
                  <a:schemeClr val="tx1"/>
                </a:solidFill>
                <a:latin typeface="+mj-lt"/>
              </a:rPr>
              <a:t>Seon</a:t>
            </a:r>
            <a:r>
              <a:rPr lang="en-US" altLang="ko-KR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800" dirty="0" err="1" smtClean="0">
                <a:solidFill>
                  <a:schemeClr val="tx1"/>
                </a:solidFill>
                <a:latin typeface="+mj-lt"/>
              </a:rPr>
              <a:t>Mi</a:t>
            </a:r>
            <a:r>
              <a:rPr lang="en-US" altLang="ko-KR" sz="2800" dirty="0" smtClean="0">
                <a:solidFill>
                  <a:schemeClr val="tx1"/>
                </a:solidFill>
                <a:latin typeface="+mj-lt"/>
              </a:rPr>
              <a:t> / </a:t>
            </a:r>
            <a:br>
              <a:rPr lang="en-US" altLang="ko-KR" sz="2800" dirty="0" smtClean="0">
                <a:solidFill>
                  <a:schemeClr val="tx1"/>
                </a:solidFill>
                <a:latin typeface="+mj-lt"/>
              </a:rPr>
            </a:br>
            <a:r>
              <a:rPr lang="en-US" altLang="ko-KR" sz="2800" dirty="0" smtClean="0">
                <a:solidFill>
                  <a:schemeClr val="tx1"/>
                </a:solidFill>
                <a:latin typeface="+mj-lt"/>
              </a:rPr>
              <a:t>The Hen Who Dreamed She Could Fly</a:t>
            </a:r>
            <a:endParaRPr lang="ko-KR" altLang="en-US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 descr="C:\Users\Administrator\Desktop\동아시아\마당\마당_포스터최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520" y="4005080"/>
            <a:ext cx="1493748" cy="21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동아시아\마당\뮤지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930" y="4005080"/>
            <a:ext cx="1543418" cy="21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동아시아\마당\영화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10" y="4005080"/>
            <a:ext cx="151522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17434" y="6176808"/>
            <a:ext cx="88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play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1679" y="6165080"/>
            <a:ext cx="88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musical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30" y="6165079"/>
            <a:ext cx="1224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Movie animation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1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460" y="1844780"/>
            <a:ext cx="7417030" cy="4176580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en-US" altLang="ko-KR" sz="2800" dirty="0" smtClean="0"/>
              <a:t>Hosted a </a:t>
            </a:r>
            <a:r>
              <a:rPr lang="en-US" altLang="ko-KR" sz="2800" dirty="0" smtClean="0">
                <a:solidFill>
                  <a:srgbClr val="FF0000"/>
                </a:solidFill>
              </a:rPr>
              <a:t>concert for readers</a:t>
            </a:r>
            <a:r>
              <a:rPr lang="en-US" altLang="ko-KR" sz="2800" dirty="0" smtClean="0"/>
              <a:t>, commemorating the anniversary of million-selling record</a:t>
            </a:r>
          </a:p>
          <a:p>
            <a:pPr>
              <a:buClr>
                <a:srgbClr val="002060"/>
              </a:buClr>
            </a:pPr>
            <a:endParaRPr lang="en-US" altLang="ko-KR" dirty="0" smtClean="0"/>
          </a:p>
          <a:p>
            <a:pPr>
              <a:buClr>
                <a:srgbClr val="002060"/>
              </a:buClr>
            </a:pPr>
            <a:r>
              <a:rPr lang="en-US" altLang="ko-KR" sz="2800" dirty="0" smtClean="0"/>
              <a:t>Publisher managed the </a:t>
            </a:r>
            <a:r>
              <a:rPr lang="en-US" altLang="ko-KR" sz="2800" dirty="0" smtClean="0">
                <a:solidFill>
                  <a:srgbClr val="FF0000"/>
                </a:solidFill>
              </a:rPr>
              <a:t>exhibition</a:t>
            </a:r>
            <a:r>
              <a:rPr lang="en-US" altLang="ko-KR" sz="2800" dirty="0" smtClean="0"/>
              <a:t> of original illustration, and lecture of the writer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971501" y="326383"/>
            <a:ext cx="6840950" cy="95658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ln w="15875">
                  <a:noFill/>
                </a:ln>
                <a:solidFill>
                  <a:srgbClr val="002060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chemeClr val="tx1"/>
                </a:solidFill>
                <a:latin typeface="+mj-lt"/>
              </a:rPr>
              <a:t>Hwang, </a:t>
            </a:r>
            <a:r>
              <a:rPr lang="en-US" altLang="ko-KR" sz="2800" dirty="0" err="1" smtClean="0">
                <a:solidFill>
                  <a:schemeClr val="tx1"/>
                </a:solidFill>
                <a:latin typeface="+mj-lt"/>
              </a:rPr>
              <a:t>Seon</a:t>
            </a:r>
            <a:r>
              <a:rPr lang="en-US" altLang="ko-KR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800" dirty="0" err="1" smtClean="0">
                <a:solidFill>
                  <a:schemeClr val="tx1"/>
                </a:solidFill>
                <a:latin typeface="+mj-lt"/>
              </a:rPr>
              <a:t>Mi</a:t>
            </a:r>
            <a:r>
              <a:rPr lang="en-US" altLang="ko-KR" sz="2800" dirty="0" smtClean="0">
                <a:solidFill>
                  <a:schemeClr val="tx1"/>
                </a:solidFill>
                <a:latin typeface="+mj-lt"/>
              </a:rPr>
              <a:t> / </a:t>
            </a:r>
            <a:br>
              <a:rPr lang="en-US" altLang="ko-KR" sz="2800" dirty="0" smtClean="0">
                <a:solidFill>
                  <a:schemeClr val="tx1"/>
                </a:solidFill>
                <a:latin typeface="+mj-lt"/>
              </a:rPr>
            </a:br>
            <a:r>
              <a:rPr lang="en-US" altLang="ko-KR" sz="2800" dirty="0" smtClean="0">
                <a:solidFill>
                  <a:schemeClr val="tx1"/>
                </a:solidFill>
                <a:latin typeface="+mj-lt"/>
              </a:rPr>
              <a:t>The Hen Who Dreamed She Could Fly</a:t>
            </a:r>
            <a:endParaRPr lang="ko-KR" altLang="en-US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9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Grp="1"/>
          </p:cNvSpPr>
          <p:nvPr>
            <p:ph type="title"/>
          </p:nvPr>
        </p:nvSpPr>
        <p:spPr>
          <a:xfrm>
            <a:off x="998799" y="332570"/>
            <a:ext cx="6741641" cy="751296"/>
          </a:xfr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3200" dirty="0" smtClean="0"/>
              <a:t>About Me</a:t>
            </a:r>
            <a:endParaRPr lang="en-US" altLang="ko-KR" sz="3200" dirty="0"/>
          </a:p>
        </p:txBody>
      </p:sp>
      <p:sp>
        <p:nvSpPr>
          <p:cNvPr id="5" name="직사각형 4"/>
          <p:cNvSpPr>
            <a:spLocks noGrp="1"/>
          </p:cNvSpPr>
          <p:nvPr>
            <p:ph idx="1"/>
          </p:nvPr>
        </p:nvSpPr>
        <p:spPr>
          <a:xfrm>
            <a:off x="899490" y="1772770"/>
            <a:ext cx="7831796" cy="3960523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ko-KR" altLang="en-US" dirty="0" smtClean="0">
                <a:solidFill>
                  <a:srgbClr val="0070C0"/>
                </a:solidFill>
              </a:rPr>
              <a:t>＊</a:t>
            </a:r>
            <a:r>
              <a:rPr lang="en-US" altLang="ko-KR" dirty="0" err="1" smtClean="0">
                <a:solidFill>
                  <a:srgbClr val="0070C0"/>
                </a:solidFill>
              </a:rPr>
              <a:t>Sakyejul</a:t>
            </a:r>
            <a:r>
              <a:rPr lang="ko-KR" altLang="en-US" dirty="0" smtClean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/>
              <a:t>(2004.09. </a:t>
            </a:r>
            <a:r>
              <a:rPr lang="en-US" altLang="ko-KR" sz="2400" dirty="0"/>
              <a:t>~    )</a:t>
            </a:r>
          </a:p>
          <a:p>
            <a:pPr>
              <a:buNone/>
              <a:defRPr lang="ko-KR" altLang="en-US"/>
            </a:pPr>
            <a:r>
              <a:rPr lang="en-US" altLang="ko-KR" dirty="0"/>
              <a:t>: </a:t>
            </a:r>
            <a:r>
              <a:rPr lang="en-US" altLang="ko-KR" sz="2800" dirty="0" smtClean="0"/>
              <a:t>Chief of Planning and Editing Dept. &amp; Executive Editor </a:t>
            </a:r>
          </a:p>
          <a:p>
            <a:pPr>
              <a:buNone/>
              <a:defRPr lang="ko-KR" altLang="en-US"/>
            </a:pPr>
            <a:endParaRPr lang="en-US" altLang="ko-KR" dirty="0" smtClean="0"/>
          </a:p>
          <a:p>
            <a:pPr>
              <a:buNone/>
              <a:defRPr lang="ko-KR" altLang="en-US"/>
            </a:pPr>
            <a:endParaRPr lang="en-US" altLang="ko-KR" dirty="0"/>
          </a:p>
          <a:p>
            <a:pPr>
              <a:buNone/>
              <a:defRPr lang="ko-KR" altLang="en-US"/>
            </a:pPr>
            <a:r>
              <a:rPr lang="ko-KR" altLang="en-US" dirty="0" smtClean="0">
                <a:solidFill>
                  <a:srgbClr val="0070C0"/>
                </a:solidFill>
              </a:rPr>
              <a:t>＊</a:t>
            </a:r>
            <a:r>
              <a:rPr lang="en-US" altLang="ko-KR" dirty="0" err="1" smtClean="0">
                <a:solidFill>
                  <a:srgbClr val="0070C0"/>
                </a:solidFill>
              </a:rPr>
              <a:t>Changbi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/>
              <a:t>(1997.09. </a:t>
            </a:r>
            <a:r>
              <a:rPr lang="en-US" altLang="ko-KR" sz="2400" dirty="0"/>
              <a:t>~ </a:t>
            </a:r>
            <a:r>
              <a:rPr lang="en-US" altLang="ko-KR" sz="2400" dirty="0" smtClean="0"/>
              <a:t>2004.08)</a:t>
            </a:r>
            <a:endParaRPr lang="en-US" altLang="ko-KR" sz="2400" dirty="0"/>
          </a:p>
          <a:p>
            <a:pPr>
              <a:buNone/>
              <a:defRPr lang="ko-KR" altLang="en-US"/>
            </a:pPr>
            <a:r>
              <a:rPr lang="en-US" altLang="ko-KR" dirty="0"/>
              <a:t>: </a:t>
            </a:r>
            <a:r>
              <a:rPr lang="en-US" altLang="ko-KR" sz="2800" dirty="0" smtClean="0"/>
              <a:t>Editor</a:t>
            </a:r>
            <a:r>
              <a:rPr lang="en-US" altLang="ko-KR" dirty="0" smtClean="0"/>
              <a:t> </a:t>
            </a:r>
            <a:r>
              <a:rPr lang="en-US" altLang="ko-KR" sz="2000" dirty="0" smtClean="0"/>
              <a:t>(Picture Books, Children’s Books, Humanity Books)</a:t>
            </a:r>
            <a:endParaRPr lang="en-US" altLang="ko-KR" sz="2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440" y="1799836"/>
            <a:ext cx="720100" cy="823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708" y="1700760"/>
            <a:ext cx="3069767" cy="3938588"/>
          </a:xfr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971501" y="326383"/>
            <a:ext cx="6984970" cy="95658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ln w="15875">
                  <a:noFill/>
                </a:ln>
                <a:solidFill>
                  <a:srgbClr val="002060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chemeClr val="tx1"/>
                </a:solidFill>
                <a:latin typeface="+mj-lt"/>
              </a:rPr>
              <a:t>Hwang, </a:t>
            </a:r>
            <a:r>
              <a:rPr lang="en-US" altLang="ko-KR" sz="2800" dirty="0" err="1" smtClean="0">
                <a:solidFill>
                  <a:schemeClr val="tx1"/>
                </a:solidFill>
                <a:latin typeface="+mj-lt"/>
              </a:rPr>
              <a:t>Seon</a:t>
            </a:r>
            <a:r>
              <a:rPr lang="en-US" altLang="ko-KR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800" dirty="0" err="1" smtClean="0">
                <a:solidFill>
                  <a:schemeClr val="tx1"/>
                </a:solidFill>
                <a:latin typeface="+mj-lt"/>
              </a:rPr>
              <a:t>Mi</a:t>
            </a:r>
            <a:r>
              <a:rPr lang="en-US" altLang="ko-KR" sz="2800" dirty="0" smtClean="0">
                <a:solidFill>
                  <a:schemeClr val="tx1"/>
                </a:solidFill>
                <a:latin typeface="+mj-lt"/>
              </a:rPr>
              <a:t> / </a:t>
            </a:r>
            <a:br>
              <a:rPr lang="en-US" altLang="ko-KR" sz="2800" dirty="0" smtClean="0">
                <a:solidFill>
                  <a:schemeClr val="tx1"/>
                </a:solidFill>
                <a:latin typeface="+mj-lt"/>
              </a:rPr>
            </a:br>
            <a:r>
              <a:rPr lang="en-US" altLang="ko-KR" sz="2800" dirty="0" smtClean="0">
                <a:solidFill>
                  <a:schemeClr val="tx1"/>
                </a:solidFill>
                <a:latin typeface="+mj-lt"/>
              </a:rPr>
              <a:t>The Hen Who Dreamed She Could Fly</a:t>
            </a:r>
            <a:endParaRPr lang="ko-KR" altLang="en-US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8692" y="1704580"/>
            <a:ext cx="3888540" cy="324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0" y="5157240"/>
            <a:ext cx="4536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-Amazon </a:t>
            </a:r>
            <a:r>
              <a:rPr lang="en-US" altLang="ko-KR" sz="1600" dirty="0"/>
              <a:t>Book of this </a:t>
            </a:r>
            <a:r>
              <a:rPr lang="en-US" altLang="ko-KR" sz="1600" dirty="0" smtClean="0"/>
              <a:t>Month </a:t>
            </a:r>
            <a:r>
              <a:rPr lang="en-US" altLang="ko-KR" sz="1600" dirty="0"/>
              <a:t>(</a:t>
            </a:r>
            <a:r>
              <a:rPr lang="en-US" altLang="ko-KR" sz="1600" dirty="0" smtClean="0"/>
              <a:t>USA) 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-the </a:t>
            </a:r>
            <a:r>
              <a:rPr lang="en-US" altLang="ko-KR" sz="1600" dirty="0"/>
              <a:t>Book of this </a:t>
            </a:r>
            <a:r>
              <a:rPr lang="en-US" altLang="ko-KR" sz="1600" dirty="0" smtClean="0"/>
              <a:t>Year,  Top </a:t>
            </a:r>
            <a:r>
              <a:rPr lang="en-US" altLang="ko-KR" sz="1600" dirty="0"/>
              <a:t>10 Best-sellers of Independent </a:t>
            </a:r>
            <a:r>
              <a:rPr lang="en-US" altLang="ko-KR" sz="1600" dirty="0" smtClean="0"/>
              <a:t>Publishers (UK) 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-the </a:t>
            </a:r>
            <a:r>
              <a:rPr lang="en-US" altLang="ko-KR" sz="1600" dirty="0"/>
              <a:t>Best Children’s Book of </a:t>
            </a:r>
            <a:r>
              <a:rPr lang="en-US" altLang="ko-KR" sz="1600" dirty="0" smtClean="0"/>
              <a:t>2013(Poland)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9551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460" y="1844780"/>
            <a:ext cx="7056980" cy="1008140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en-US" altLang="ko-KR" sz="2800" dirty="0" smtClean="0"/>
              <a:t>Exported to </a:t>
            </a:r>
            <a:r>
              <a:rPr lang="en-US" altLang="ko-KR" sz="2800" dirty="0" smtClean="0">
                <a:solidFill>
                  <a:srgbClr val="FF0000"/>
                </a:solidFill>
              </a:rPr>
              <a:t>39 overseas countries</a:t>
            </a:r>
            <a:r>
              <a:rPr lang="en-US" altLang="ko-KR" sz="2800" dirty="0" smtClean="0"/>
              <a:t>, including Penguin Books in US</a:t>
            </a:r>
            <a:endParaRPr lang="en-US" altLang="ko-KR" sz="28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971501" y="326383"/>
            <a:ext cx="6768940" cy="966086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ln w="15875">
                  <a:noFill/>
                </a:ln>
                <a:solidFill>
                  <a:srgbClr val="002060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+mj-lt"/>
              </a:rPr>
              <a:t>Hwang, </a:t>
            </a:r>
            <a:r>
              <a:rPr lang="en-US" altLang="ko-KR" sz="2800" dirty="0" err="1" smtClean="0">
                <a:solidFill>
                  <a:schemeClr val="tx1"/>
                </a:solidFill>
                <a:latin typeface="+mj-lt"/>
              </a:rPr>
              <a:t>Seon</a:t>
            </a:r>
            <a:r>
              <a:rPr lang="en-US" altLang="ko-KR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800" dirty="0" err="1" smtClean="0">
                <a:solidFill>
                  <a:schemeClr val="tx1"/>
                </a:solidFill>
                <a:latin typeface="+mj-lt"/>
              </a:rPr>
              <a:t>Mi</a:t>
            </a:r>
            <a:r>
              <a:rPr lang="en-US" altLang="ko-KR" sz="2800" dirty="0" smtClean="0">
                <a:solidFill>
                  <a:schemeClr val="tx1"/>
                </a:solidFill>
                <a:latin typeface="+mj-lt"/>
              </a:rPr>
              <a:t> / </a:t>
            </a:r>
            <a:br>
              <a:rPr lang="en-US" altLang="ko-KR" sz="2800" dirty="0" smtClean="0">
                <a:solidFill>
                  <a:schemeClr val="tx1"/>
                </a:solidFill>
                <a:latin typeface="+mj-lt"/>
              </a:rPr>
            </a:br>
            <a:r>
              <a:rPr lang="en-US" altLang="ko-KR" sz="2800" dirty="0" smtClean="0">
                <a:solidFill>
                  <a:schemeClr val="tx1"/>
                </a:solidFill>
                <a:latin typeface="+mj-lt"/>
              </a:rPr>
              <a:t>The Hen Who Dreamed She Could Fly</a:t>
            </a:r>
            <a:endParaRPr lang="ko-KR" altLang="en-US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265" y="2924930"/>
            <a:ext cx="946659" cy="136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4588" y="2924930"/>
            <a:ext cx="901990" cy="136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2972" y="2924930"/>
            <a:ext cx="825931" cy="13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2242" y="2924930"/>
            <a:ext cx="955066" cy="1368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4567" y="2924930"/>
            <a:ext cx="918722" cy="136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881" y="4767189"/>
            <a:ext cx="962925" cy="13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520" y="2924930"/>
            <a:ext cx="951081" cy="13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9756" y="4767189"/>
            <a:ext cx="964220" cy="13680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145" y="4761414"/>
            <a:ext cx="899001" cy="13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6186" y="4761414"/>
            <a:ext cx="917768" cy="13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5005" y="4767189"/>
            <a:ext cx="869471" cy="136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56659" y="4292930"/>
            <a:ext cx="88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Brazil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8984" y="4292929"/>
            <a:ext cx="88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Thailand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4815" y="4292930"/>
            <a:ext cx="88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Hungary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0634" y="4292928"/>
            <a:ext cx="88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Japan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6100" y="4292927"/>
            <a:ext cx="88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Greece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8968" y="4292926"/>
            <a:ext cx="88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Czech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383" y="6135189"/>
            <a:ext cx="88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Mongolia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6906" y="6135189"/>
            <a:ext cx="88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Taiwan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7837" y="6135189"/>
            <a:ext cx="88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China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30110" y="6135189"/>
            <a:ext cx="88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England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54341" y="6135189"/>
            <a:ext cx="88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Indonesia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7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501" y="329254"/>
            <a:ext cx="7201000" cy="751296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fontAlgn="base"/>
            <a:r>
              <a:rPr lang="en-US" altLang="ko-KR" sz="2800" dirty="0" smtClean="0"/>
              <a:t>Publishing Ability for Writer Management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459" y="1844780"/>
            <a:ext cx="7921101" cy="4440382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02060"/>
              </a:buClr>
            </a:pPr>
            <a:r>
              <a:rPr lang="en-US" altLang="ko-KR" dirty="0" smtClean="0">
                <a:solidFill>
                  <a:srgbClr val="FF0000"/>
                </a:solidFill>
              </a:rPr>
              <a:t>Traditional Role of Publisher</a:t>
            </a:r>
            <a:r>
              <a:rPr lang="en-US" altLang="ko-KR" dirty="0" smtClean="0"/>
              <a:t>: 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reader, a fan who knows, understands, and cares the writer, a person who is good at publishing the script of the writer into a book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US" altLang="ko-KR" dirty="0" smtClean="0"/>
              <a:t> </a:t>
            </a:r>
          </a:p>
          <a:p>
            <a:pPr>
              <a:buClr>
                <a:srgbClr val="002060"/>
              </a:buClr>
            </a:pPr>
            <a:r>
              <a:rPr lang="en-US" altLang="ko-KR" dirty="0" smtClean="0">
                <a:solidFill>
                  <a:srgbClr val="FF0000"/>
                </a:solidFill>
              </a:rPr>
              <a:t>Organized and Systematic Management</a:t>
            </a:r>
            <a:r>
              <a:rPr lang="en-US" altLang="ko-KR" dirty="0" smtClean="0"/>
              <a:t>: Need the company’s efforts to boost up the writer brand value in combination </a:t>
            </a:r>
            <a:r>
              <a:rPr lang="en-US" altLang="ko-KR" smtClean="0"/>
              <a:t>with money</a:t>
            </a:r>
            <a:endParaRPr lang="en-US" altLang="ko-KR" dirty="0" smtClean="0"/>
          </a:p>
          <a:p>
            <a:pPr>
              <a:buClr>
                <a:srgbClr val="002060"/>
              </a:buClr>
            </a:pPr>
            <a:endParaRPr lang="en-US" altLang="ko-KR" dirty="0" smtClean="0"/>
          </a:p>
          <a:p>
            <a:pPr>
              <a:buClr>
                <a:srgbClr val="002060"/>
              </a:buClr>
            </a:pPr>
            <a:r>
              <a:rPr lang="en-US" altLang="ko-KR" dirty="0" smtClean="0"/>
              <a:t>Editors have to be a ‘</a:t>
            </a:r>
            <a:r>
              <a:rPr lang="en-US" altLang="ko-KR" dirty="0" smtClean="0">
                <a:solidFill>
                  <a:srgbClr val="FF0000"/>
                </a:solidFill>
              </a:rPr>
              <a:t>Manager</a:t>
            </a:r>
            <a:r>
              <a:rPr lang="en-US" altLang="ko-KR" dirty="0" smtClean="0"/>
              <a:t>’, who actively manages the schedule, foreign publication rights, the second copyrights, selling and promotion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76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468680" cy="6858000"/>
          </a:xfrm>
          <a:prstGeom prst="rect">
            <a:avLst/>
          </a:prstGeom>
        </p:spPr>
      </p:pic>
      <p:sp>
        <p:nvSpPr>
          <p:cNvPr id="4" name="직사각형 3"/>
          <p:cNvSpPr>
            <a:spLocks noGrp="1"/>
          </p:cNvSpPr>
          <p:nvPr>
            <p:ph type="ctrTitle"/>
          </p:nvPr>
        </p:nvSpPr>
        <p:spPr>
          <a:xfrm>
            <a:off x="864655" y="2492870"/>
            <a:ext cx="7414690" cy="1872260"/>
          </a:xfrm>
        </p:spPr>
        <p:txBody>
          <a:bodyPr>
            <a:normAutofit fontScale="90000"/>
          </a:bodyPr>
          <a:lstStyle/>
          <a:p>
            <a:pPr algn="ctr">
              <a:defRPr lang="ko-KR" altLang="en-US"/>
            </a:pPr>
            <a:r>
              <a:rPr lang="en-US" altLang="ko-KR" sz="3800" dirty="0" smtClean="0"/>
              <a:t>Thank you</a:t>
            </a:r>
            <a:br>
              <a:rPr lang="en-US" altLang="ko-KR" sz="3800" dirty="0" smtClean="0"/>
            </a:br>
            <a:r>
              <a:rPr lang="en-US" altLang="ko-KR" sz="3800" dirty="0"/>
              <a:t/>
            </a:r>
            <a:br>
              <a:rPr lang="en-US" altLang="ko-KR" sz="3800" dirty="0"/>
            </a:br>
            <a:r>
              <a:rPr lang="en-US" altLang="ko-KR" sz="3800" dirty="0" smtClean="0">
                <a:hlinkClick r:id="rId3"/>
              </a:rPr>
              <a:t>www.sakyejul.net</a:t>
            </a:r>
            <a:r>
              <a:rPr lang="en-US" altLang="ko-KR" sz="3800" smtClean="0"/>
              <a:t/>
            </a:r>
            <a:br>
              <a:rPr lang="en-US" altLang="ko-KR" sz="3800" smtClean="0"/>
            </a:br>
            <a:endParaRPr lang="en-US" altLang="ko-KR" sz="38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111" y="6381410"/>
            <a:ext cx="747399" cy="22583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10" y="4169967"/>
            <a:ext cx="4176580" cy="13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35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Grp="1"/>
          </p:cNvSpPr>
          <p:nvPr>
            <p:ph type="title"/>
          </p:nvPr>
        </p:nvSpPr>
        <p:spPr>
          <a:xfrm>
            <a:off x="971501" y="332570"/>
            <a:ext cx="6840949" cy="751296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3200" dirty="0"/>
              <a:t>About </a:t>
            </a:r>
            <a:r>
              <a:rPr lang="en-US" altLang="ko-KR" sz="3200" dirty="0" err="1" smtClean="0"/>
              <a:t>Sakyejul</a:t>
            </a:r>
            <a:endParaRPr lang="en-US" altLang="ko-KR" sz="3200" dirty="0"/>
          </a:p>
        </p:txBody>
      </p:sp>
      <p:sp>
        <p:nvSpPr>
          <p:cNvPr id="5" name="직사각형 4"/>
          <p:cNvSpPr>
            <a:spLocks noGrp="1"/>
          </p:cNvSpPr>
          <p:nvPr>
            <p:ph idx="1"/>
          </p:nvPr>
        </p:nvSpPr>
        <p:spPr>
          <a:xfrm>
            <a:off x="683460" y="1763220"/>
            <a:ext cx="7489040" cy="3384470"/>
          </a:xfrm>
        </p:spPr>
        <p:txBody>
          <a:bodyPr>
            <a:normAutofit/>
          </a:bodyPr>
          <a:lstStyle/>
          <a:p>
            <a:pPr>
              <a:buFontTx/>
              <a:buChar char="-"/>
              <a:defRPr lang="ko-KR" altLang="en-US"/>
            </a:pPr>
            <a:r>
              <a:rPr lang="en-US" altLang="ko-KR" dirty="0" smtClean="0"/>
              <a:t>Established as Humanity, Social Science Publishing Company in 1982</a:t>
            </a:r>
            <a:endParaRPr lang="en-US" altLang="ko-KR" dirty="0"/>
          </a:p>
          <a:p>
            <a:pPr>
              <a:buFontTx/>
              <a:buChar char="-"/>
              <a:defRPr lang="ko-KR" altLang="en-US"/>
            </a:pPr>
            <a:r>
              <a:rPr lang="en-US" altLang="ko-KR" dirty="0" smtClean="0"/>
              <a:t>picture books, Children/Youth books</a:t>
            </a:r>
            <a:r>
              <a:rPr lang="en-US" altLang="ko-KR" dirty="0"/>
              <a:t>, </a:t>
            </a:r>
            <a:r>
              <a:rPr lang="en-US" altLang="ko-KR" dirty="0" smtClean="0"/>
              <a:t>Humanity, etc.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10046" y="3815505"/>
            <a:ext cx="3552493" cy="266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Grp="1"/>
          </p:cNvSpPr>
          <p:nvPr>
            <p:ph type="title"/>
          </p:nvPr>
        </p:nvSpPr>
        <p:spPr>
          <a:xfrm>
            <a:off x="971501" y="332570"/>
            <a:ext cx="7417030" cy="792110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200" dirty="0" smtClean="0"/>
              <a:t>About  </a:t>
            </a:r>
            <a:r>
              <a:rPr lang="en-US" altLang="ko-KR" sz="3200" dirty="0" err="1" smtClean="0"/>
              <a:t>Sakyejul</a:t>
            </a:r>
            <a:endParaRPr lang="en-US" altLang="ko-KR" sz="3200" dirty="0"/>
          </a:p>
        </p:txBody>
      </p:sp>
      <p:sp>
        <p:nvSpPr>
          <p:cNvPr id="5" name="직사각형 4"/>
          <p:cNvSpPr>
            <a:spLocks noGrp="1"/>
          </p:cNvSpPr>
          <p:nvPr>
            <p:ph idx="1"/>
          </p:nvPr>
        </p:nvSpPr>
        <p:spPr>
          <a:xfrm>
            <a:off x="683460" y="1562890"/>
            <a:ext cx="7380389" cy="474651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  <a:defRPr lang="ko-KR" altLang="en-US"/>
            </a:pPr>
            <a:r>
              <a:rPr lang="en-US" altLang="ko-KR" dirty="0"/>
              <a:t>Think of the meaning of growth</a:t>
            </a:r>
          </a:p>
          <a:p>
            <a:pPr>
              <a:buFontTx/>
              <a:buChar char="-"/>
              <a:defRPr lang="ko-KR" altLang="en-US"/>
            </a:pPr>
            <a:r>
              <a:rPr lang="en-US" altLang="ko-KR" dirty="0"/>
              <a:t>Contain the spirit of the times in the bowl of books</a:t>
            </a:r>
          </a:p>
          <a:p>
            <a:pPr>
              <a:buFontTx/>
              <a:buChar char="-"/>
              <a:defRPr lang="ko-KR" altLang="en-US"/>
            </a:pPr>
            <a:endParaRPr lang="en-US" altLang="ko-KR" dirty="0"/>
          </a:p>
          <a:p>
            <a:pPr>
              <a:buFontTx/>
              <a:buChar char="-"/>
              <a:defRPr lang="ko-KR" altLang="en-US"/>
            </a:pPr>
            <a:r>
              <a:rPr lang="en-US" altLang="ko-KR" dirty="0" smtClean="0"/>
              <a:t>The proportion of Korean vs. Foreign published books is </a:t>
            </a:r>
            <a:r>
              <a:rPr lang="en-US" altLang="ko-KR" dirty="0" smtClean="0">
                <a:solidFill>
                  <a:srgbClr val="FF0000"/>
                </a:solidFill>
              </a:rPr>
              <a:t>7 vs. 3</a:t>
            </a:r>
          </a:p>
          <a:p>
            <a:pPr>
              <a:buFontTx/>
              <a:buChar char="-"/>
              <a:defRPr lang="ko-KR" altLang="en-US"/>
            </a:pPr>
            <a:endParaRPr lang="en-US" altLang="ko-KR" dirty="0" smtClean="0"/>
          </a:p>
          <a:p>
            <a:pPr>
              <a:buFontTx/>
              <a:buChar char="-"/>
              <a:defRPr lang="ko-KR" altLang="en-US"/>
            </a:pPr>
            <a:r>
              <a:rPr lang="en-US" altLang="ko-KR" dirty="0" smtClean="0">
                <a:solidFill>
                  <a:srgbClr val="FF0000"/>
                </a:solidFill>
              </a:rPr>
              <a:t>1,300</a:t>
            </a:r>
            <a:r>
              <a:rPr lang="en-US" altLang="ko-KR" dirty="0" smtClean="0"/>
              <a:t> published books until now</a:t>
            </a:r>
          </a:p>
          <a:p>
            <a:pPr>
              <a:buFontTx/>
              <a:buChar char="-"/>
              <a:defRPr lang="ko-KR" altLang="en-US"/>
            </a:pPr>
            <a:endParaRPr lang="en-US" altLang="ko-KR" dirty="0"/>
          </a:p>
          <a:p>
            <a:pPr>
              <a:buFontTx/>
              <a:buChar char="-"/>
              <a:defRPr lang="ko-KR" altLang="en-US"/>
            </a:pPr>
            <a:r>
              <a:rPr lang="en-US" altLang="ko-KR" dirty="0" smtClean="0">
                <a:solidFill>
                  <a:srgbClr val="FF0000"/>
                </a:solidFill>
              </a:rPr>
              <a:t>70</a:t>
            </a:r>
            <a:r>
              <a:rPr lang="en-US" altLang="ko-KR" dirty="0" smtClean="0"/>
              <a:t> new books publishing every year </a:t>
            </a:r>
            <a:endParaRPr lang="en-US" altLang="ko-KR" dirty="0"/>
          </a:p>
          <a:p>
            <a:pPr>
              <a:buFontTx/>
              <a:buChar char="-"/>
              <a:defRPr lang="ko-KR" altLang="en-US"/>
            </a:pP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Grp="1"/>
          </p:cNvSpPr>
          <p:nvPr>
            <p:ph type="title"/>
          </p:nvPr>
        </p:nvSpPr>
        <p:spPr>
          <a:xfrm>
            <a:off x="971501" y="332570"/>
            <a:ext cx="6768940" cy="751296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3200" dirty="0" smtClean="0"/>
              <a:t>Major Books of </a:t>
            </a:r>
            <a:r>
              <a:rPr lang="en-US" altLang="ko-KR" sz="3200" dirty="0" err="1" smtClean="0"/>
              <a:t>Sakyejul</a:t>
            </a:r>
            <a:endParaRPr lang="en-US" altLang="ko-KR" sz="3200" dirty="0"/>
          </a:p>
        </p:txBody>
      </p:sp>
      <p:sp>
        <p:nvSpPr>
          <p:cNvPr id="5" name="직사각형 4"/>
          <p:cNvSpPr>
            <a:spLocks noGrp="1"/>
          </p:cNvSpPr>
          <p:nvPr>
            <p:ph idx="1"/>
          </p:nvPr>
        </p:nvSpPr>
        <p:spPr>
          <a:xfrm>
            <a:off x="297307" y="1484757"/>
            <a:ext cx="8533288" cy="576054"/>
          </a:xfrm>
        </p:spPr>
        <p:txBody>
          <a:bodyPr>
            <a:normAutofit lnSpcReduction="10000"/>
          </a:bodyPr>
          <a:lstStyle/>
          <a:p>
            <a:pPr algn="ctr">
              <a:buFontTx/>
              <a:buChar char="-"/>
              <a:defRPr lang="ko-KR" altLang="en-US"/>
            </a:pPr>
            <a:r>
              <a:rPr lang="en-US" altLang="ko-KR" b="1" dirty="0" smtClean="0"/>
              <a:t>Lim, </a:t>
            </a:r>
            <a:r>
              <a:rPr lang="en-US" altLang="ko-KR" b="1" dirty="0" err="1" smtClean="0"/>
              <a:t>Kkeokjeong</a:t>
            </a:r>
            <a:r>
              <a:rPr lang="en-US" altLang="ko-KR" b="1" dirty="0" smtClean="0"/>
              <a:t> </a:t>
            </a:r>
          </a:p>
          <a:p>
            <a:pPr>
              <a:buFontTx/>
              <a:buChar char="-"/>
              <a:defRPr lang="ko-KR" altLang="en-US"/>
            </a:pPr>
            <a:endParaRPr lang="en-US" altLang="ko-KR" dirty="0" smtClean="0"/>
          </a:p>
          <a:p>
            <a:pPr>
              <a:buFontTx/>
              <a:buChar char="-"/>
              <a:defRPr lang="ko-KR" altLang="en-US"/>
            </a:pPr>
            <a:endParaRPr lang="ko-KR" altLang="en-US" dirty="0"/>
          </a:p>
          <a:p>
            <a:pPr>
              <a:buNone/>
              <a:defRPr lang="ko-KR" altLang="en-US"/>
            </a:pPr>
            <a:endParaRPr lang="en-US" altLang="ko-KR" dirty="0"/>
          </a:p>
        </p:txBody>
      </p:sp>
      <p:sp>
        <p:nvSpPr>
          <p:cNvPr id="9" name="직사각형 8"/>
          <p:cNvSpPr txBox="1"/>
          <p:nvPr/>
        </p:nvSpPr>
        <p:spPr>
          <a:xfrm>
            <a:off x="297307" y="4608505"/>
            <a:ext cx="2750397" cy="1772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en-US" altLang="ko-KR"/>
          </a:p>
        </p:txBody>
      </p:sp>
      <p:sp>
        <p:nvSpPr>
          <p:cNvPr id="11" name="직사각형 4"/>
          <p:cNvSpPr/>
          <p:nvPr/>
        </p:nvSpPr>
        <p:spPr>
          <a:xfrm>
            <a:off x="291633" y="5287292"/>
            <a:ext cx="2768178" cy="73403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b="1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2" name="직사각형 4"/>
          <p:cNvSpPr/>
          <p:nvPr/>
        </p:nvSpPr>
        <p:spPr>
          <a:xfrm>
            <a:off x="3316011" y="5287292"/>
            <a:ext cx="2768178" cy="73403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b="1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3" name="직사각형 4"/>
          <p:cNvSpPr/>
          <p:nvPr/>
        </p:nvSpPr>
        <p:spPr>
          <a:xfrm>
            <a:off x="6412398" y="5301234"/>
            <a:ext cx="2426800" cy="73403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b="1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430" y="2322546"/>
            <a:ext cx="3960550" cy="2978688"/>
          </a:xfrm>
          <a:prstGeom prst="rect">
            <a:avLst/>
          </a:prstGeom>
        </p:spPr>
      </p:pic>
      <p:sp>
        <p:nvSpPr>
          <p:cNvPr id="10" name="직사각형 4"/>
          <p:cNvSpPr txBox="1">
            <a:spLocks/>
          </p:cNvSpPr>
          <p:nvPr/>
        </p:nvSpPr>
        <p:spPr>
          <a:xfrm>
            <a:off x="1015004" y="5287292"/>
            <a:ext cx="3015469" cy="57605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04800" indent="-304800" algn="l" defTabSz="914400" rtl="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Char char="¤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225" indent="-21590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757238" indent="-1968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990600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85875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611313" indent="-261938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70088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28863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730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lang="ko-KR" altLang="en-US"/>
            </a:pP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1</a:t>
            </a:r>
            <a:r>
              <a:rPr lang="en-US" altLang="ko-KR" sz="1800" baseline="30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st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publish in 1985</a:t>
            </a:r>
            <a:endParaRPr lang="ko-KR" altLang="en-US" sz="1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buFont typeface="Wingdings"/>
              <a:buNone/>
              <a:defRPr lang="ko-KR" altLang="en-US"/>
            </a:pP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4"/>
          <p:cNvSpPr txBox="1">
            <a:spLocks/>
          </p:cNvSpPr>
          <p:nvPr/>
        </p:nvSpPr>
        <p:spPr>
          <a:xfrm>
            <a:off x="5076069" y="5301234"/>
            <a:ext cx="3015469" cy="57605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04800" indent="-304800" algn="l" defTabSz="914400" rtl="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Char char="¤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225" indent="-21590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757238" indent="-1968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990600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85875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611313" indent="-261938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70088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28863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730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lang="ko-KR" altLang="en-US"/>
            </a:pP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4</a:t>
            </a:r>
            <a:r>
              <a:rPr lang="en-US" altLang="ko-KR" sz="1800" baseline="30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th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republish in 2008</a:t>
            </a:r>
            <a:endParaRPr lang="ko-KR" altLang="en-US" sz="1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buFont typeface="Wingdings"/>
              <a:buNone/>
              <a:defRPr lang="ko-KR" altLang="en-US"/>
            </a:pP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303" y="2276840"/>
            <a:ext cx="4025009" cy="2680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Grp="1"/>
          </p:cNvSpPr>
          <p:nvPr>
            <p:ph idx="1"/>
          </p:nvPr>
        </p:nvSpPr>
        <p:spPr>
          <a:xfrm>
            <a:off x="291633" y="1484757"/>
            <a:ext cx="4064337" cy="1440173"/>
          </a:xfrm>
        </p:spPr>
        <p:txBody>
          <a:bodyPr>
            <a:normAutofit/>
          </a:bodyPr>
          <a:lstStyle/>
          <a:p>
            <a:pPr>
              <a:buFontTx/>
              <a:buChar char="-"/>
              <a:defRPr lang="ko-KR" altLang="en-US"/>
            </a:pPr>
            <a:r>
              <a:rPr lang="en-US" altLang="ko-KR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The Hen Who Dreamed She Could Fly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(2000)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None/>
              <a:defRPr lang="ko-KR" altLang="en-US"/>
            </a:pPr>
            <a:endParaRPr lang="en-US" altLang="ko-KR" dirty="0"/>
          </a:p>
        </p:txBody>
      </p:sp>
      <p:sp>
        <p:nvSpPr>
          <p:cNvPr id="9" name="직사각형 8"/>
          <p:cNvSpPr txBox="1"/>
          <p:nvPr/>
        </p:nvSpPr>
        <p:spPr>
          <a:xfrm>
            <a:off x="297307" y="4608505"/>
            <a:ext cx="2750397" cy="1772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en-US" altLang="ko-KR"/>
          </a:p>
        </p:txBody>
      </p:sp>
      <p:sp>
        <p:nvSpPr>
          <p:cNvPr id="11" name="직사각형 4"/>
          <p:cNvSpPr/>
          <p:nvPr/>
        </p:nvSpPr>
        <p:spPr>
          <a:xfrm>
            <a:off x="291633" y="5287292"/>
            <a:ext cx="2768178" cy="73403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b="1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2" name="직사각형 4"/>
          <p:cNvSpPr/>
          <p:nvPr/>
        </p:nvSpPr>
        <p:spPr>
          <a:xfrm>
            <a:off x="3316011" y="5287292"/>
            <a:ext cx="2768178" cy="73403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b="1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3" name="직사각형 4"/>
          <p:cNvSpPr/>
          <p:nvPr/>
        </p:nvSpPr>
        <p:spPr>
          <a:xfrm>
            <a:off x="6412398" y="5301234"/>
            <a:ext cx="2426800" cy="73403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b="1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8" name="직사각형 4"/>
          <p:cNvSpPr txBox="1">
            <a:spLocks/>
          </p:cNvSpPr>
          <p:nvPr/>
        </p:nvSpPr>
        <p:spPr>
          <a:xfrm>
            <a:off x="4355970" y="1484757"/>
            <a:ext cx="4483228" cy="142623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04800" indent="-304800" algn="l" defTabSz="914400" rtl="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Char char="¤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225" indent="-21590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757238" indent="-1968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990600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85875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611313" indent="-261938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70088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28863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730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  <a:defRPr lang="ko-KR" altLang="en-US"/>
            </a:pPr>
            <a:r>
              <a:rPr lang="en-US" altLang="ko-KR" b="1" spc="3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The Museum of Everyday Life of Korean History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(Total 12 Volumes, 2004)</a:t>
            </a:r>
          </a:p>
          <a:p>
            <a:pPr>
              <a:buFontTx/>
              <a:buChar char="-"/>
              <a:defRPr lang="ko-KR" altLang="en-US"/>
            </a:pPr>
            <a:endParaRPr lang="ko-KR" altLang="en-US" dirty="0" smtClean="0"/>
          </a:p>
          <a:p>
            <a:pPr>
              <a:buFont typeface="Wingdings"/>
              <a:buNone/>
              <a:defRPr lang="ko-KR" altLang="en-US"/>
            </a:pP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635" y="3019943"/>
            <a:ext cx="2160300" cy="31771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3857" y="2910989"/>
            <a:ext cx="4685743" cy="3272582"/>
          </a:xfrm>
          <a:prstGeom prst="rect">
            <a:avLst/>
          </a:prstGeom>
        </p:spPr>
      </p:pic>
      <p:sp>
        <p:nvSpPr>
          <p:cNvPr id="14" name="직사각형 3"/>
          <p:cNvSpPr txBox="1">
            <a:spLocks/>
          </p:cNvSpPr>
          <p:nvPr/>
        </p:nvSpPr>
        <p:spPr>
          <a:xfrm>
            <a:off x="971501" y="332570"/>
            <a:ext cx="6912960" cy="751296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ln w="15875">
                  <a:noFill/>
                </a:ln>
                <a:solidFill>
                  <a:srgbClr val="002060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>
              <a:defRPr lang="ko-KR" altLang="en-US"/>
            </a:pP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Major Books of </a:t>
            </a:r>
            <a:r>
              <a:rPr lang="en-US" altLang="ko-KR" sz="3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Sakyejul</a:t>
            </a: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5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3"/>
          <p:cNvSpPr>
            <a:spLocks noGrp="1"/>
          </p:cNvSpPr>
          <p:nvPr>
            <p:ph type="title"/>
          </p:nvPr>
        </p:nvSpPr>
        <p:spPr>
          <a:xfrm>
            <a:off x="971501" y="332570"/>
            <a:ext cx="7201000" cy="751296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3200" dirty="0" smtClean="0"/>
              <a:t>Major Books of </a:t>
            </a:r>
            <a:r>
              <a:rPr lang="en-US" altLang="ko-KR" sz="3200" dirty="0" err="1" smtClean="0"/>
              <a:t>Sakyejul</a:t>
            </a:r>
            <a:endParaRPr lang="en-US" altLang="ko-KR" sz="3200" dirty="0"/>
          </a:p>
        </p:txBody>
      </p:sp>
      <p:sp>
        <p:nvSpPr>
          <p:cNvPr id="5" name="직사각형 4"/>
          <p:cNvSpPr>
            <a:spLocks noGrp="1"/>
          </p:cNvSpPr>
          <p:nvPr>
            <p:ph idx="1"/>
          </p:nvPr>
        </p:nvSpPr>
        <p:spPr>
          <a:xfrm>
            <a:off x="107380" y="1484757"/>
            <a:ext cx="3986653" cy="1008113"/>
          </a:xfrm>
        </p:spPr>
        <p:txBody>
          <a:bodyPr>
            <a:noAutofit/>
          </a:bodyPr>
          <a:lstStyle/>
          <a:p>
            <a:pPr algn="ctr">
              <a:buFontTx/>
              <a:buChar char="-"/>
              <a:defRPr lang="ko-KR" altLang="en-US"/>
            </a:pPr>
            <a:r>
              <a:rPr lang="en-US" altLang="ko-KR" sz="2400" b="1" dirty="0" smtClean="0"/>
              <a:t>Atlas series 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000" dirty="0" smtClean="0"/>
              <a:t>(Total 5 Volumes, 2004~2016</a:t>
            </a:r>
            <a:r>
              <a:rPr lang="en-US" altLang="ko-KR" sz="2000" dirty="0"/>
              <a:t>)</a:t>
            </a:r>
            <a:endParaRPr lang="en-US" altLang="ko-KR" sz="2000" dirty="0" smtClean="0"/>
          </a:p>
        </p:txBody>
      </p:sp>
      <p:sp>
        <p:nvSpPr>
          <p:cNvPr id="8" name="직사각형 4"/>
          <p:cNvSpPr txBox="1">
            <a:spLocks/>
          </p:cNvSpPr>
          <p:nvPr/>
        </p:nvSpPr>
        <p:spPr>
          <a:xfrm>
            <a:off x="4427980" y="1484757"/>
            <a:ext cx="4565119" cy="1008113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304800" indent="-304800" algn="l" defTabSz="914400" rtl="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Char char="¤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225" indent="-21590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757238" indent="-1968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990600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285875" indent="-21431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611313" indent="-261938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70088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28863" indent="-271463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73050" algn="l" defTabSz="914400" rtl="0" eaLnBrk="1" latin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Tahoma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  <a:defRPr lang="ko-KR" altLang="en-US"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The Series of Job &amp; People </a:t>
            </a:r>
          </a:p>
          <a:p>
            <a:pPr algn="ctr">
              <a:buFontTx/>
              <a:buChar char="-"/>
              <a:defRPr lang="ko-KR" altLang="en-US"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(Total 20 Volumes, 2010~2016)</a:t>
            </a:r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buFont typeface="Wingdings"/>
              <a:buNone/>
              <a:defRPr lang="ko-KR" altLang="en-US"/>
            </a:pPr>
            <a:endParaRPr lang="en-US" alt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331" y="2708900"/>
            <a:ext cx="910165" cy="1260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6755" y="2708900"/>
            <a:ext cx="909572" cy="126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10" y="4193887"/>
            <a:ext cx="925411" cy="1260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555" y="4193887"/>
            <a:ext cx="903218" cy="1260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70" y="2739092"/>
            <a:ext cx="909737" cy="12600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97" y="3140960"/>
            <a:ext cx="4051129" cy="25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34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3"/>
          <p:cNvSpPr>
            <a:spLocks noGrp="1"/>
          </p:cNvSpPr>
          <p:nvPr>
            <p:ph type="title"/>
          </p:nvPr>
        </p:nvSpPr>
        <p:spPr>
          <a:xfrm>
            <a:off x="971501" y="332570"/>
            <a:ext cx="6840950" cy="751296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3200" dirty="0" smtClean="0"/>
              <a:t>Major Books of </a:t>
            </a:r>
            <a:r>
              <a:rPr lang="en-US" altLang="ko-KR" sz="3200" dirty="0" err="1" smtClean="0"/>
              <a:t>Sakyejul</a:t>
            </a:r>
            <a:endParaRPr lang="en-US" altLang="ko-KR" sz="3200" dirty="0"/>
          </a:p>
        </p:txBody>
      </p:sp>
      <p:sp>
        <p:nvSpPr>
          <p:cNvPr id="5" name="직사각형 4"/>
          <p:cNvSpPr>
            <a:spLocks noGrp="1"/>
          </p:cNvSpPr>
          <p:nvPr>
            <p:ph idx="1"/>
          </p:nvPr>
        </p:nvSpPr>
        <p:spPr>
          <a:xfrm>
            <a:off x="302519" y="1484757"/>
            <a:ext cx="8538962" cy="504043"/>
          </a:xfrm>
        </p:spPr>
        <p:txBody>
          <a:bodyPr>
            <a:normAutofit/>
          </a:bodyPr>
          <a:lstStyle/>
          <a:p>
            <a:pPr algn="ctr">
              <a:buFontTx/>
              <a:buChar char="-"/>
              <a:defRPr lang="ko-KR" altLang="en-US"/>
            </a:pPr>
            <a:r>
              <a:rPr lang="en-US" altLang="ko-KR" sz="2600" b="1" dirty="0" smtClean="0"/>
              <a:t>The Series of Yolo </a:t>
            </a:r>
            <a:r>
              <a:rPr lang="en-US" altLang="ko-KR" sz="2600" b="1" dirty="0" err="1" smtClean="0"/>
              <a:t>Yolo</a:t>
            </a:r>
            <a:r>
              <a:rPr lang="en-US" altLang="ko-KR" sz="2600" b="1" dirty="0" smtClean="0"/>
              <a:t> </a:t>
            </a:r>
            <a:r>
              <a:rPr lang="en-US" altLang="ko-KR" sz="2000" dirty="0" smtClean="0"/>
              <a:t>(Total 10 Volumes, 2017)</a:t>
            </a:r>
          </a:p>
          <a:p>
            <a:pPr>
              <a:buFontTx/>
              <a:buChar char="-"/>
              <a:defRPr lang="ko-KR" altLang="en-US"/>
            </a:pPr>
            <a:endParaRPr lang="en-US" altLang="ko-KR" dirty="0" smtClean="0"/>
          </a:p>
          <a:p>
            <a:pPr>
              <a:buFontTx/>
              <a:buChar char="-"/>
              <a:defRPr lang="ko-KR" altLang="en-US"/>
            </a:pPr>
            <a:endParaRPr lang="ko-KR" altLang="en-US" dirty="0"/>
          </a:p>
          <a:p>
            <a:pPr>
              <a:buNone/>
              <a:defRPr lang="ko-KR" altLang="en-US"/>
            </a:pPr>
            <a:endParaRPr lang="en-US" altLang="ko-KR" dirty="0"/>
          </a:p>
        </p:txBody>
      </p:sp>
      <p:sp>
        <p:nvSpPr>
          <p:cNvPr id="9" name="직사각형 8"/>
          <p:cNvSpPr txBox="1"/>
          <p:nvPr/>
        </p:nvSpPr>
        <p:spPr>
          <a:xfrm>
            <a:off x="297307" y="4608505"/>
            <a:ext cx="2750397" cy="1772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en-US" altLang="ko-KR"/>
          </a:p>
        </p:txBody>
      </p:sp>
      <p:sp>
        <p:nvSpPr>
          <p:cNvPr id="11" name="직사각형 4"/>
          <p:cNvSpPr/>
          <p:nvPr/>
        </p:nvSpPr>
        <p:spPr>
          <a:xfrm>
            <a:off x="291633" y="5287292"/>
            <a:ext cx="2768178" cy="73403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b="1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2" name="직사각형 4"/>
          <p:cNvSpPr/>
          <p:nvPr/>
        </p:nvSpPr>
        <p:spPr>
          <a:xfrm>
            <a:off x="3316011" y="5287292"/>
            <a:ext cx="2768178" cy="73403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b="1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3" name="직사각형 4"/>
          <p:cNvSpPr/>
          <p:nvPr/>
        </p:nvSpPr>
        <p:spPr>
          <a:xfrm>
            <a:off x="6412398" y="5301234"/>
            <a:ext cx="2426800" cy="73403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b="1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  <a:p>
            <a:pPr marL="0" indent="0" algn="l" defTabSz="914400" eaLnBrk="1" latin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/>
              <a:buNone/>
              <a:defRPr lang="ko-KR" altLang="en-US"/>
            </a:pPr>
            <a:endParaRPr lang="en-US" altLang="ko-KR" sz="1600" i="0" spc="5" dirty="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8256" y="3402598"/>
            <a:ext cx="3532630" cy="193644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670" y="2060810"/>
            <a:ext cx="4608640" cy="410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6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65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700" y="-99490"/>
            <a:ext cx="9739916" cy="7056980"/>
          </a:xfrm>
          <a:prstGeom prst="rect">
            <a:avLst/>
          </a:prstGeom>
        </p:spPr>
      </p:pic>
      <p:sp>
        <p:nvSpPr>
          <p:cNvPr id="3" name="직사각형 2"/>
          <p:cNvSpPr>
            <a:spLocks noGrp="1"/>
          </p:cNvSpPr>
          <p:nvPr>
            <p:ph type="title"/>
          </p:nvPr>
        </p:nvSpPr>
        <p:spPr>
          <a:xfrm>
            <a:off x="301054" y="2132820"/>
            <a:ext cx="8541891" cy="2412335"/>
          </a:xfrm>
        </p:spPr>
        <p:txBody>
          <a:bodyPr>
            <a:normAutofit fontScale="90000"/>
          </a:bodyPr>
          <a:lstStyle/>
          <a:p>
            <a:pPr>
              <a:defRPr lang="ko-KR" altLang="en-US"/>
            </a:pPr>
            <a:r>
              <a:rPr lang="en-US" altLang="ko-KR" sz="4400" dirty="0" smtClean="0"/>
              <a:t>Relationship Change between Publisher &amp; Writer: </a:t>
            </a:r>
            <a:br>
              <a:rPr lang="en-US" altLang="ko-KR" sz="4400" dirty="0" smtClean="0"/>
            </a:b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400" dirty="0" smtClean="0"/>
              <a:t>     </a:t>
            </a:r>
            <a:r>
              <a:rPr lang="en-US" altLang="ko-KR" smtClean="0">
                <a:solidFill>
                  <a:srgbClr val="FF0000"/>
                </a:solidFill>
              </a:rPr>
              <a:t>How Editors </a:t>
            </a:r>
            <a:r>
              <a:rPr lang="en-US" altLang="ko-KR" dirty="0">
                <a:solidFill>
                  <a:srgbClr val="FF0000"/>
                </a:solidFill>
              </a:rPr>
              <a:t>Manage Writers?</a:t>
            </a:r>
            <a:endParaRPr lang="en-US" altLang="ko-KR" sz="4400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84" y="4219958"/>
            <a:ext cx="1731267" cy="2052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각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799</Words>
  <Application>Microsoft Office PowerPoint</Application>
  <PresentationFormat>화면 슬라이드 쇼(4:3)</PresentationFormat>
  <Paragraphs>122</Paragraphs>
  <Slides>23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2017 Asian Publishers Fellowship   How Publishers Manage Writers?</vt:lpstr>
      <vt:lpstr>About Me</vt:lpstr>
      <vt:lpstr>About Sakyejul</vt:lpstr>
      <vt:lpstr>About  Sakyejul</vt:lpstr>
      <vt:lpstr>Major Books of Sakyejul</vt:lpstr>
      <vt:lpstr>슬라이드 6</vt:lpstr>
      <vt:lpstr>Major Books of Sakyejul</vt:lpstr>
      <vt:lpstr>Major Books of Sakyejul</vt:lpstr>
      <vt:lpstr>Relationship Change between Publisher &amp; Writer:        How Editors Manage Writers?</vt:lpstr>
      <vt:lpstr>From Friend to Partner</vt:lpstr>
      <vt:lpstr>From Friend to Partner</vt:lpstr>
      <vt:lpstr>Writer Management of Sakyejul</vt:lpstr>
      <vt:lpstr>Writer Management of Sakyejul</vt:lpstr>
      <vt:lpstr>Writer Management of Sakyejul</vt:lpstr>
      <vt:lpstr>Writer Management of Sakyejul</vt:lpstr>
      <vt:lpstr>Writer Management of Sakyejul</vt:lpstr>
      <vt:lpstr>Hwang, Seon Mi /  The Hen Who Dreamed She Could Fly</vt:lpstr>
      <vt:lpstr>슬라이드 18</vt:lpstr>
      <vt:lpstr>슬라이드 19</vt:lpstr>
      <vt:lpstr>슬라이드 20</vt:lpstr>
      <vt:lpstr>슬라이드 21</vt:lpstr>
      <vt:lpstr>Publishing Ability for Writer Management</vt:lpstr>
      <vt:lpstr>Thank you  www.sakyejul.net </vt:lpstr>
    </vt:vector>
  </TitlesOfParts>
  <Company>Hewlett-Packard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Asian Publishers Fellowship Program  in Seoul</dc:title>
  <dc:creator>jdh</dc:creator>
  <cp:lastModifiedBy>우리집</cp:lastModifiedBy>
  <cp:revision>137</cp:revision>
  <dcterms:created xsi:type="dcterms:W3CDTF">2016-09-21T06:58:14Z</dcterms:created>
  <dcterms:modified xsi:type="dcterms:W3CDTF">2017-09-15T08:33:42Z</dcterms:modified>
</cp:coreProperties>
</file>