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docProps/app.xml" ContentType="application/vnd.openxmlformats-officedocument.extended-properties+xml"/>
  <Override PartName="/docProps/core.xml" ContentType="application/vnd.openxmlformats-package.core-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ommentAuthors.xml" ContentType="application/vnd.openxmlformats-officedocument.presentationml.commentAuthors+xml"/>
  <Override PartName="/ppt/embeddings/oleObject1.xml" ContentType="application/vnd.openxmlformats-officedocument.spreadsheetml.sheet"/>
  <Override PartName="/ppt/embeddings/oleObject2.xml" ContentType="application/vnd.openxmlformats-officedocument.spreadsheetml.sheet"/>
  <Override PartName="/ppt/embeddings/oleObject3.xml" ContentType="application/vnd.openxmlformats-officedocument.spreadsheetml.sheet"/>
  <Override PartName="/ppt/embeddings/oleObject4.xml" ContentType="application/vnd.openxmlformats-officedocument.spreadsheetml.sheet"/>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  /><Relationship Id="rId2" Type="http://schemas.openxmlformats.org/package/2006/relationships/metadata/thumbnail" Target="docProps/thumbnail.jpeg"  /><Relationship Id="rId3" Type="http://schemas.openxmlformats.org/package/2006/relationships/metadata/core-properties" Target="docProps/core.xml"  /><Relationship Id="rId4" Type="http://schemas.openxmlformats.org/officeDocument/2006/relationships/extended-properties" Target="docProps/app.xml"  /></Relationships>
</file>

<file path=ppt/presentation.xml><?xml version="1.0" encoding="utf-8"?>
<p:presentation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aveSubsetFonts="1">
  <p:sldMasterIdLst>
    <p:sldMasterId id="2147483674" r:id="rId1"/>
  </p:sldMasterIdLst>
  <p:notesMasterIdLst>
    <p:notesMasterId r:id="rId2"/>
  </p:notesMasterIdLst>
  <p:handoutMasterIdLst>
    <p:handoutMasterId r:id="rId3"/>
  </p:handout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mAuthor id="1" name="Huang Meili" initials="HM" lastIdx="4" clrIdx="0"/>
</p:cmAuthorLst>
</file>

<file path=ppt/presProps.xml><?xml version="1.0" encoding="utf-8"?>
<p:presentationP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showPr showNarration="1">
    <p:present/>
    <p:sldAll/>
    <p:penClr>
      <a:prstClr val="red"/>
    </p:penClr>
  </p:showPr>
</p:presentationPr>
</file>

<file path=ppt/tableStyles.xml><?xml version="1.0" encoding="utf-8"?>
<a:tblStyleLst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def="{5C22544A-7EE6-4342-B048-85BDC9FD1C3A}">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TxStyle/>
      <a:tcStyle>
        <a:tcBdr/>
        <a:fill>
          <a:solidFill>
            <a:schemeClr val="accent6">
              <a:alpha val="20000"/>
            </a:schemeClr>
          </a:solidFill>
        </a:fill>
      </a:tcStyle>
    </a:band1H>
    <a:band1V>
      <a:tcTxStyle/>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TxStyle/>
      <a:tcStyle>
        <a:tcBdr/>
        <a:fill>
          <a:solidFill>
            <a:schemeClr val="accent1">
              <a:tint val="40000"/>
            </a:schemeClr>
          </a:solidFill>
        </a:fill>
      </a:tcStyle>
    </a:band1H>
    <a:band2H>
      <a:tcTxStyle/>
      <a:tcStyle>
        <a:tcBdr/>
      </a:tcStyle>
    </a:band2H>
    <a:band1V>
      <a:tcTxStyle/>
      <a:tcStyle>
        <a:tcBdr/>
        <a:fill>
          <a:solidFill>
            <a:schemeClr val="accent1">
              <a:tint val="40000"/>
            </a:schemeClr>
          </a:solidFill>
        </a:fill>
      </a:tcStyle>
    </a:band1V>
    <a:band2V>
      <a:tcTxStyle/>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TxStyle/>
      <a:tcStyle>
        <a:tcBdr/>
        <a:fill>
          <a:solidFill>
            <a:schemeClr val="accent5">
              <a:alpha val="20000"/>
            </a:schemeClr>
          </a:solidFill>
        </a:fill>
      </a:tcStyle>
    </a:band1H>
    <a:band1V>
      <a:tcTxStyle/>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normalViewPr showOutlineIcons="0">
    <p:restoredLeft sz="11072"/>
    <p:restoredTop sz="78271"/>
  </p:normalViewPr>
  <p:slideViewPr>
    <p:cSldViewPr snapToGrid="0">
      <p:cViewPr varScale="1">
        <p:scale>
          <a:sx n="50" d="100"/>
          <a:sy n="50" d="100"/>
        </p:scale>
        <p:origin x="1578" y="42"/>
      </p:cViewPr>
      <p:guideLst>
        <p:guide orient="horz" pos="2159"/>
        <p:guide pos="3839"/>
      </p:guideLst>
    </p:cSldViewPr>
  </p:slideViewPr>
  <p:notesTextViewPr>
    <p:cViewPr>
      <p:scale>
        <a:sx n="100" d="100"/>
        <a:sy n="100" d="100"/>
      </p:scale>
      <p:origin x="0" y="0"/>
    </p:cViewPr>
  </p:notesTextViewPr>
  <p:notesViewPr>
    <p:cSldViewPr snapToGrid="0">
      <p:cViewPr varScale="1">
        <p:scale>
          <a:sx n="84" d="100"/>
          <a:sy n="84" d="100"/>
        </p:scale>
        <p:origin x="1908" y="96"/>
      </p:cViewPr>
    </p:cSldViewPr>
  </p:notesViewPr>
  <p:gridSpacing cx="36868100" cy="368681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notesMaster" Target="notesMasters/notesMaster1.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 Type="http://schemas.openxmlformats.org/officeDocument/2006/relationships/handoutMaster" Target="handoutMasters/handoutMaster1.xml"  /><Relationship Id="rId30" Type="http://schemas.openxmlformats.org/officeDocument/2006/relationships/slide" Target="slides/slide27.xml"  /><Relationship Id="rId31" Type="http://schemas.openxmlformats.org/officeDocument/2006/relationships/slide" Target="slides/slide28.xml"  /><Relationship Id="rId32" Type="http://schemas.openxmlformats.org/officeDocument/2006/relationships/slide" Target="slides/slide29.xml"  /><Relationship Id="rId33" Type="http://schemas.openxmlformats.org/officeDocument/2006/relationships/slide" Target="slides/slide30.xml"  /><Relationship Id="rId34" Type="http://schemas.openxmlformats.org/officeDocument/2006/relationships/slide" Target="slides/slide31.xml"  /><Relationship Id="rId35" Type="http://schemas.openxmlformats.org/officeDocument/2006/relationships/slide" Target="slides/slide32.xml"  /><Relationship Id="rId36" Type="http://schemas.openxmlformats.org/officeDocument/2006/relationships/slide" Target="slides/slide33.xml"  /><Relationship Id="rId37" Type="http://schemas.openxmlformats.org/officeDocument/2006/relationships/slide" Target="slides/slide34.xml"  /><Relationship Id="rId38" Type="http://schemas.openxmlformats.org/officeDocument/2006/relationships/slide" Target="slides/slide35.xml"  /><Relationship Id="rId39" Type="http://schemas.openxmlformats.org/officeDocument/2006/relationships/slide" Target="slides/slide36.xml"  /><Relationship Id="rId4" Type="http://schemas.openxmlformats.org/officeDocument/2006/relationships/slide" Target="slides/slide1.xml"  /><Relationship Id="rId40" Type="http://schemas.openxmlformats.org/officeDocument/2006/relationships/commentAuthors" Target="commentAuthors.xml"  /><Relationship Id="rId41" Type="http://schemas.openxmlformats.org/officeDocument/2006/relationships/presProps" Target="presProps.xml"  /><Relationship Id="rId42" Type="http://schemas.openxmlformats.org/officeDocument/2006/relationships/viewProps" Target="viewProps.xml"  /><Relationship Id="rId43" Type="http://schemas.openxmlformats.org/officeDocument/2006/relationships/theme" Target="theme/theme1.xml"  /><Relationship Id="rId44" Type="http://schemas.openxmlformats.org/officeDocument/2006/relationships/tableStyles" Target="tableStyles.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charts/_rels/chart1.xml.rels><?xml version="1.0" encoding="UTF-8" standalone="yes" ?><Relationships xmlns="http://schemas.openxmlformats.org/package/2006/relationships"><Relationship Id="rId1" Type="http://schemas.microsoft.com/office/2011/relationships/chartStyle" Target="style1.xml"  /><Relationship Id="rId2" Type="http://schemas.microsoft.com/office/2011/relationships/chartColorStyle" Target="colors1.xml"  /><Relationship Id="rId3" Type="http://schemas.openxmlformats.org/officeDocument/2006/relationships/package" Target="../embeddings/oleObject1.xml"  /></Relationships>
</file>

<file path=ppt/charts/_rels/chart2.xml.rels><?xml version="1.0" encoding="UTF-8" standalone="yes" ?><Relationships xmlns="http://schemas.openxmlformats.org/package/2006/relationships"><Relationship Id="rId1" Type="http://schemas.microsoft.com/office/2011/relationships/chartStyle" Target="style2.xml"  /><Relationship Id="rId2" Type="http://schemas.microsoft.com/office/2011/relationships/chartColorStyle" Target="colors2.xml"  /><Relationship Id="rId3" Type="http://schemas.openxmlformats.org/officeDocument/2006/relationships/package" Target="../embeddings/oleObject2.xml"  /></Relationships>
</file>

<file path=ppt/charts/_rels/chart3.xml.rels><?xml version="1.0" encoding="UTF-8" standalone="yes" ?><Relationships xmlns="http://schemas.openxmlformats.org/package/2006/relationships"><Relationship Id="rId1" Type="http://schemas.microsoft.com/office/2011/relationships/chartStyle" Target="style3.xml"  /><Relationship Id="rId2" Type="http://schemas.microsoft.com/office/2011/relationships/chartColorStyle" Target="colors3.xml"  /><Relationship Id="rId3" Type="http://schemas.openxmlformats.org/officeDocument/2006/relationships/package" Target="../embeddings/oleObject3.xml"  /></Relationships>
</file>

<file path=ppt/charts/_rels/chart4.xml.rels><?xml version="1.0" encoding="UTF-8" standalone="yes" ?><Relationships xmlns="http://schemas.openxmlformats.org/package/2006/relationships"><Relationship Id="rId1" Type="http://schemas.microsoft.com/office/2011/relationships/chartStyle" Target="style4.xml"  /><Relationship Id="rId2" Type="http://schemas.microsoft.com/office/2011/relationships/chartColorStyle" Target="colors4.xml"  /><Relationship Id="rId3" Type="http://schemas.openxmlformats.org/officeDocument/2006/relationships/package" Target="../embeddings/oleObject4.xml"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SG" b="1" dirty="0"/>
              <a:t>Growth</a:t>
            </a:r>
            <a:r>
              <a:rPr lang="en-SG" b="1" baseline="0" dirty="0"/>
              <a:t> of the Consuming Class in ASEAN (Million)</a:t>
            </a:r>
            <a:endParaRPr lang="en-SG"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2013</c:v>
          </c:tx>
          <c:spPr>
            <a:solidFill>
              <a:schemeClr val="accent1"/>
            </a:solidFill>
            <a:ln>
              <a:noFill/>
            </a:ln>
            <a:effectLst/>
          </c:spPr>
          <c:invertIfNegative val="0"/>
          <c:cat>
            <c:strRef>
              <c:f>Sheet1!$A$2:$A$11</c:f>
              <c:strCache>
                <c:ptCount val="10"/>
                <c:pt idx="0">
                  <c:v>ASEAN</c:v>
                </c:pt>
                <c:pt idx="1">
                  <c:v>Indonesia</c:v>
                </c:pt>
                <c:pt idx="2">
                  <c:v>Philippines</c:v>
                </c:pt>
                <c:pt idx="3">
                  <c:v>Vietnam</c:v>
                </c:pt>
                <c:pt idx="4">
                  <c:v>Thailand</c:v>
                </c:pt>
                <c:pt idx="5">
                  <c:v>Myanmar</c:v>
                </c:pt>
                <c:pt idx="6">
                  <c:v>Malaysia</c:v>
                </c:pt>
                <c:pt idx="7">
                  <c:v>Cambodia</c:v>
                </c:pt>
                <c:pt idx="8">
                  <c:v>Singapore </c:v>
                </c:pt>
                <c:pt idx="9">
                  <c:v>Lao</c:v>
                </c:pt>
              </c:strCache>
            </c:strRef>
          </c:cat>
          <c:val>
            <c:numRef>
              <c:f>Sheet1!$B$2:$B$11</c:f>
              <c:numCache>
                <c:formatCode>General</c:formatCode>
                <c:ptCount val="10"/>
                <c:pt idx="0">
                  <c:v>81</c:v>
                </c:pt>
                <c:pt idx="1">
                  <c:v>34</c:v>
                </c:pt>
                <c:pt idx="2">
                  <c:v>11</c:v>
                </c:pt>
                <c:pt idx="3">
                  <c:v>10</c:v>
                </c:pt>
                <c:pt idx="4">
                  <c:v>13</c:v>
                </c:pt>
                <c:pt idx="5">
                  <c:v>3</c:v>
                </c:pt>
                <c:pt idx="6">
                  <c:v>6</c:v>
                </c:pt>
                <c:pt idx="7">
                  <c:v>1</c:v>
                </c:pt>
                <c:pt idx="8">
                  <c:v>1</c:v>
                </c:pt>
                <c:pt idx="9">
                  <c:v>1</c:v>
                </c:pt>
              </c:numCache>
            </c:numRef>
          </c:val>
          <c:extLst>
            <c:ext xmlns:c16="http://schemas.microsoft.com/office/drawing/2014/chart" uri="{C3380CC4-5D6E-409C-BE32-E72D297353CC}">
              <c16:uniqueId val="{00000000-10FF-40FF-A529-FD90E6759579}"/>
            </c:ext>
          </c:extLst>
        </c:ser>
        <c:ser>
          <c:idx val="1"/>
          <c:order val="1"/>
          <c:tx>
            <c:v>2020</c:v>
          </c:tx>
          <c:spPr>
            <a:solidFill>
              <a:schemeClr val="accent2"/>
            </a:solidFill>
            <a:ln>
              <a:noFill/>
            </a:ln>
            <a:effectLst/>
          </c:spPr>
          <c:invertIfNegative val="0"/>
          <c:cat>
            <c:strRef>
              <c:f>Sheet1!$A$2:$A$11</c:f>
              <c:strCache>
                <c:ptCount val="10"/>
                <c:pt idx="0">
                  <c:v>ASEAN</c:v>
                </c:pt>
                <c:pt idx="1">
                  <c:v>Indonesia</c:v>
                </c:pt>
                <c:pt idx="2">
                  <c:v>Philippines</c:v>
                </c:pt>
                <c:pt idx="3">
                  <c:v>Vietnam</c:v>
                </c:pt>
                <c:pt idx="4">
                  <c:v>Thailand</c:v>
                </c:pt>
                <c:pt idx="5">
                  <c:v>Myanmar</c:v>
                </c:pt>
                <c:pt idx="6">
                  <c:v>Malaysia</c:v>
                </c:pt>
                <c:pt idx="7">
                  <c:v>Cambodia</c:v>
                </c:pt>
                <c:pt idx="8">
                  <c:v>Singapore </c:v>
                </c:pt>
                <c:pt idx="9">
                  <c:v>Lao</c:v>
                </c:pt>
              </c:strCache>
            </c:strRef>
          </c:cat>
          <c:val>
            <c:numRef>
              <c:f>Sheet1!$C$2:$C$11</c:f>
              <c:numCache>
                <c:formatCode>General</c:formatCode>
                <c:ptCount val="10"/>
                <c:pt idx="0">
                  <c:v>163</c:v>
                </c:pt>
                <c:pt idx="1">
                  <c:v>74</c:v>
                </c:pt>
                <c:pt idx="2">
                  <c:v>23</c:v>
                </c:pt>
                <c:pt idx="3">
                  <c:v>21</c:v>
                </c:pt>
                <c:pt idx="4">
                  <c:v>20</c:v>
                </c:pt>
                <c:pt idx="5">
                  <c:v>9</c:v>
                </c:pt>
                <c:pt idx="6">
                  <c:v>9</c:v>
                </c:pt>
                <c:pt idx="7">
                  <c:v>3</c:v>
                </c:pt>
                <c:pt idx="8">
                  <c:v>2</c:v>
                </c:pt>
                <c:pt idx="9">
                  <c:v>1</c:v>
                </c:pt>
              </c:numCache>
            </c:numRef>
          </c:val>
          <c:extLst>
            <c:ext xmlns:c16="http://schemas.microsoft.com/office/drawing/2014/chart" uri="{C3380CC4-5D6E-409C-BE32-E72D297353CC}">
              <c16:uniqueId val="{00000001-10FF-40FF-A529-FD90E6759579}"/>
            </c:ext>
          </c:extLst>
        </c:ser>
        <c:dLbls>
          <c:showLegendKey val="0"/>
          <c:showVal val="0"/>
          <c:showCatName val="0"/>
          <c:showSerName val="0"/>
          <c:showPercent val="0"/>
          <c:showBubbleSize val="0"/>
        </c:dLbls>
        <c:gapWidth val="219"/>
        <c:overlap val="-27"/>
        <c:axId val="488821816"/>
        <c:axId val="488822144"/>
      </c:barChart>
      <c:catAx>
        <c:axId val="488821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8822144"/>
        <c:crosses val="autoZero"/>
        <c:auto val="1"/>
        <c:lblAlgn val="ctr"/>
        <c:lblOffset val="100"/>
        <c:noMultiLvlLbl val="0"/>
      </c:catAx>
      <c:valAx>
        <c:axId val="488822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8821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Singapore Media Markets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Gross revenue $Sm</c:v>
                </c:pt>
              </c:strCache>
            </c:strRef>
          </c:tx>
          <c:spPr>
            <a:solidFill>
              <a:schemeClr val="accent1"/>
            </a:solidFill>
            <a:ln>
              <a:noFill/>
            </a:ln>
            <a:effectLst/>
          </c:spPr>
          <c:invertIfNegative val="0"/>
          <c:dPt>
            <c:idx val="3"/>
            <c:invertIfNegative val="0"/>
            <c:bubble3D val="0"/>
            <c:spPr>
              <a:solidFill>
                <a:srgbClr val="92D050"/>
              </a:solidFill>
              <a:ln>
                <a:noFill/>
              </a:ln>
              <a:effectLst/>
            </c:spPr>
            <c:extLst>
              <c:ext xmlns:c16="http://schemas.microsoft.com/office/drawing/2014/chart" uri="{C3380CC4-5D6E-409C-BE32-E72D297353CC}">
                <c16:uniqueId val="{00000003-16BE-4917-98E0-DA7A8107B4B0}"/>
              </c:ext>
            </c:extLst>
          </c:dPt>
          <c:cat>
            <c:strRef>
              <c:f>Sheet1!$A$2:$A$7</c:f>
              <c:strCache>
                <c:ptCount val="6"/>
                <c:pt idx="0">
                  <c:v>Magazine ads</c:v>
                </c:pt>
                <c:pt idx="1">
                  <c:v>Ticketed events</c:v>
                </c:pt>
                <c:pt idx="2">
                  <c:v>Cinema &amp; exhibitions</c:v>
                </c:pt>
                <c:pt idx="3">
                  <c:v>Book publishing*</c:v>
                </c:pt>
                <c:pt idx="4">
                  <c:v>TV ads</c:v>
                </c:pt>
                <c:pt idx="5">
                  <c:v>Newspaper ads</c:v>
                </c:pt>
              </c:strCache>
            </c:strRef>
          </c:cat>
          <c:val>
            <c:numRef>
              <c:f>Sheet1!$B$2:$B$7</c:f>
              <c:numCache>
                <c:formatCode>"$"#,##0_);[Red]\("$"#,##0\)</c:formatCode>
                <c:ptCount val="6"/>
                <c:pt idx="0">
                  <c:v>84</c:v>
                </c:pt>
                <c:pt idx="1">
                  <c:v>102</c:v>
                </c:pt>
                <c:pt idx="2">
                  <c:v>204</c:v>
                </c:pt>
                <c:pt idx="3">
                  <c:v>420</c:v>
                </c:pt>
                <c:pt idx="4">
                  <c:v>425</c:v>
                </c:pt>
                <c:pt idx="5">
                  <c:v>525</c:v>
                </c:pt>
              </c:numCache>
            </c:numRef>
          </c:val>
          <c:extLst>
            <c:ext xmlns:c16="http://schemas.microsoft.com/office/drawing/2014/chart" uri="{C3380CC4-5D6E-409C-BE32-E72D297353CC}">
              <c16:uniqueId val="{00000000-16BE-4917-98E0-DA7A8107B4B0}"/>
            </c:ext>
          </c:extLst>
        </c:ser>
        <c:dLbls>
          <c:showLegendKey val="0"/>
          <c:showVal val="0"/>
          <c:showCatName val="0"/>
          <c:showSerName val="0"/>
          <c:showPercent val="0"/>
          <c:showBubbleSize val="0"/>
        </c:dLbls>
        <c:gapWidth val="219"/>
        <c:overlap val="-27"/>
        <c:axId val="489252720"/>
        <c:axId val="489256328"/>
      </c:barChart>
      <c:catAx>
        <c:axId val="48925272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SG" dirty="0"/>
                  <a:t>*</a:t>
                </a:r>
                <a:r>
                  <a:rPr lang="en-SG" baseline="0" dirty="0"/>
                  <a:t> Local sales at retail prices</a:t>
                </a:r>
                <a:endParaRPr lang="en-SG"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9256328"/>
        <c:crosses val="autoZero"/>
        <c:auto val="1"/>
        <c:lblAlgn val="ctr"/>
        <c:lblOffset val="100"/>
        <c:noMultiLvlLbl val="0"/>
      </c:catAx>
      <c:valAx>
        <c:axId val="4892563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SG" dirty="0"/>
                  <a:t>Gross</a:t>
                </a:r>
                <a:r>
                  <a:rPr lang="en-SG" baseline="0" dirty="0"/>
                  <a:t> revenue (</a:t>
                </a:r>
                <a:r>
                  <a:rPr lang="en-SG" baseline="0" dirty="0" err="1"/>
                  <a:t>S$m</a:t>
                </a:r>
                <a:r>
                  <a:rPr lang="en-SG" baseline="0" dirty="0"/>
                  <a:t>)</a:t>
                </a:r>
                <a:endParaRPr lang="en-SG"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9252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Expenditure on Books: S$142/year/person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Expenditure on Books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5F5-43DF-85A4-53D178957BC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5F5-43DF-85A4-53D178957BC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5F5-43DF-85A4-53D178957BC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5F5-43DF-85A4-53D178957BCF}"/>
              </c:ext>
            </c:extLst>
          </c:dPt>
          <c:cat>
            <c:strRef>
              <c:f>Sheet1!$A$2:$A$5</c:f>
              <c:strCache>
                <c:ptCount val="3"/>
                <c:pt idx="0">
                  <c:v>Assessment</c:v>
                </c:pt>
                <c:pt idx="1">
                  <c:v>Textbooks</c:v>
                </c:pt>
                <c:pt idx="2">
                  <c:v>For pleasure</c:v>
                </c:pt>
              </c:strCache>
            </c:strRef>
          </c:cat>
          <c:val>
            <c:numRef>
              <c:f>Sheet1!$B$2:$B$5</c:f>
              <c:numCache>
                <c:formatCode>0%</c:formatCode>
                <c:ptCount val="4"/>
                <c:pt idx="0">
                  <c:v>0.1</c:v>
                </c:pt>
                <c:pt idx="1">
                  <c:v>0.31</c:v>
                </c:pt>
                <c:pt idx="2">
                  <c:v>0.57999999999999996</c:v>
                </c:pt>
              </c:numCache>
            </c:numRef>
          </c:val>
          <c:extLst>
            <c:ext xmlns:c16="http://schemas.microsoft.com/office/drawing/2014/chart" uri="{C3380CC4-5D6E-409C-BE32-E72D297353CC}">
              <c16:uniqueId val="{00000000-7EA4-4992-8422-37D81D2D9B25}"/>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3"/>
        <c:delete val="1"/>
      </c:legendEntry>
      <c:layout>
        <c:manualLayout>
          <c:xMode val="edge"/>
          <c:yMode val="edge"/>
          <c:x val="0.27902337598425198"/>
          <c:y val="0.94085224281174684"/>
          <c:w val="0.42632812500000006"/>
          <c:h val="4.508525805331827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SG" b="1" dirty="0"/>
              <a:t>Languages Read In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Sheet1!$A$2:$A$6</c:f>
              <c:strCache>
                <c:ptCount val="5"/>
                <c:pt idx="0">
                  <c:v>English</c:v>
                </c:pt>
                <c:pt idx="1">
                  <c:v>Chinese</c:v>
                </c:pt>
                <c:pt idx="2">
                  <c:v>Malay</c:v>
                </c:pt>
                <c:pt idx="3">
                  <c:v>Tamil</c:v>
                </c:pt>
                <c:pt idx="4">
                  <c:v>Others</c:v>
                </c:pt>
              </c:strCache>
            </c:strRef>
          </c:cat>
          <c:val>
            <c:numRef>
              <c:f>Sheet1!$B$2:$B$6</c:f>
              <c:numCache>
                <c:formatCode>0.00%</c:formatCode>
                <c:ptCount val="5"/>
                <c:pt idx="0">
                  <c:v>0.91900000000000004</c:v>
                </c:pt>
                <c:pt idx="1">
                  <c:v>0.192</c:v>
                </c:pt>
                <c:pt idx="2">
                  <c:v>4.2999999999999997E-2</c:v>
                </c:pt>
                <c:pt idx="3">
                  <c:v>1.6E-2</c:v>
                </c:pt>
                <c:pt idx="4">
                  <c:v>2.3E-2</c:v>
                </c:pt>
              </c:numCache>
            </c:numRef>
          </c:val>
          <c:extLst>
            <c:ext xmlns:c16="http://schemas.microsoft.com/office/drawing/2014/chart" uri="{C3380CC4-5D6E-409C-BE32-E72D297353CC}">
              <c16:uniqueId val="{00000000-DA10-4F98-9527-EE53BBE7EF84}"/>
            </c:ext>
          </c:extLst>
        </c:ser>
        <c:ser>
          <c:idx val="1"/>
          <c:order val="1"/>
          <c:tx>
            <c:strRef>
              <c:f>Sheet1!$C$1</c:f>
              <c:strCache>
                <c:ptCount val="1"/>
                <c:pt idx="0">
                  <c:v>Column1</c:v>
                </c:pt>
              </c:strCache>
            </c:strRef>
          </c:tx>
          <c:spPr>
            <a:solidFill>
              <a:schemeClr val="accent2"/>
            </a:solidFill>
            <a:ln>
              <a:noFill/>
            </a:ln>
            <a:effectLst/>
          </c:spPr>
          <c:invertIfNegative val="0"/>
          <c:cat>
            <c:strRef>
              <c:f>Sheet1!$A$2:$A$6</c:f>
              <c:strCache>
                <c:ptCount val="5"/>
                <c:pt idx="0">
                  <c:v>English</c:v>
                </c:pt>
                <c:pt idx="1">
                  <c:v>Chinese</c:v>
                </c:pt>
                <c:pt idx="2">
                  <c:v>Malay</c:v>
                </c:pt>
                <c:pt idx="3">
                  <c:v>Tamil</c:v>
                </c:pt>
                <c:pt idx="4">
                  <c:v>Others</c:v>
                </c:pt>
              </c:strCache>
            </c:strRef>
          </c:cat>
          <c:val>
            <c:numRef>
              <c:f>Sheet1!$C$2:$C$6</c:f>
              <c:numCache>
                <c:formatCode>General</c:formatCode>
                <c:ptCount val="5"/>
              </c:numCache>
            </c:numRef>
          </c:val>
          <c:extLst>
            <c:ext xmlns:c16="http://schemas.microsoft.com/office/drawing/2014/chart" uri="{C3380CC4-5D6E-409C-BE32-E72D297353CC}">
              <c16:uniqueId val="{00000001-DA10-4F98-9527-EE53BBE7EF84}"/>
            </c:ext>
          </c:extLst>
        </c:ser>
        <c:ser>
          <c:idx val="2"/>
          <c:order val="2"/>
          <c:tx>
            <c:strRef>
              <c:f>Sheet1!$D$1</c:f>
              <c:strCache>
                <c:ptCount val="1"/>
                <c:pt idx="0">
                  <c:v>Column2</c:v>
                </c:pt>
              </c:strCache>
            </c:strRef>
          </c:tx>
          <c:spPr>
            <a:solidFill>
              <a:schemeClr val="accent3"/>
            </a:solidFill>
            <a:ln>
              <a:noFill/>
            </a:ln>
            <a:effectLst/>
          </c:spPr>
          <c:invertIfNegative val="0"/>
          <c:cat>
            <c:strRef>
              <c:f>Sheet1!$A$2:$A$6</c:f>
              <c:strCache>
                <c:ptCount val="5"/>
                <c:pt idx="0">
                  <c:v>English</c:v>
                </c:pt>
                <c:pt idx="1">
                  <c:v>Chinese</c:v>
                </c:pt>
                <c:pt idx="2">
                  <c:v>Malay</c:v>
                </c:pt>
                <c:pt idx="3">
                  <c:v>Tamil</c:v>
                </c:pt>
                <c:pt idx="4">
                  <c:v>Others</c:v>
                </c:pt>
              </c:strCache>
            </c:strRef>
          </c:cat>
          <c:val>
            <c:numRef>
              <c:f>Sheet1!$D$2:$D$6</c:f>
              <c:numCache>
                <c:formatCode>General</c:formatCode>
                <c:ptCount val="5"/>
              </c:numCache>
            </c:numRef>
          </c:val>
          <c:extLst>
            <c:ext xmlns:c16="http://schemas.microsoft.com/office/drawing/2014/chart" uri="{C3380CC4-5D6E-409C-BE32-E72D297353CC}">
              <c16:uniqueId val="{00000002-DA10-4F98-9527-EE53BBE7EF84}"/>
            </c:ext>
          </c:extLst>
        </c:ser>
        <c:dLbls>
          <c:showLegendKey val="0"/>
          <c:showVal val="0"/>
          <c:showCatName val="0"/>
          <c:showSerName val="0"/>
          <c:showPercent val="0"/>
          <c:showBubbleSize val="0"/>
        </c:dLbls>
        <c:gapWidth val="219"/>
        <c:overlap val="-27"/>
        <c:axId val="421180824"/>
        <c:axId val="421181808"/>
      </c:barChart>
      <c:catAx>
        <c:axId val="421180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1181808"/>
        <c:crosses val="autoZero"/>
        <c:auto val="1"/>
        <c:lblAlgn val="ctr"/>
        <c:lblOffset val="100"/>
        <c:noMultiLvlLbl val="0"/>
      </c:catAx>
      <c:valAx>
        <c:axId val="42118180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11808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embeddings/oleObject1.xml>PK     ! �+�Xl     [Content_Types].xml �(�                                                                                                                                                                                                                                                                                                                                                                                                                                                                                                                                 ��MO�0��H��*W�f�Z�G����q�hm����=n�!��*�^j����g2�6u�����\���H�N�����%�	��Z��B.v�b6���,v0�l�������XT�(̜�+��"~K�U�RK���ѝ,�%��R�!��'(պ��y˟�N�(���Ɩ��}m
E�Tn��EI��3�����!d'�]�p�{���!��@��ar[�/V�έ��".]Y��+�W C@i� ����F{�}�7��a<�����p��~����-D� Ү��Q��\� ��O��~j��\}r$�a�G�s|>���<���#�f��� ��Ӑv�����C{�h�l��7   �� PK     ! �U0#�   L   _rels/.rels �(�                                                                                                                                                                                                                                                                                                                                                                                                                                                                                                                                 ��MO�0��H�����ݐBKwAH�!T~�I����$ݿ'T�G�~����<���!��4��;#�w����qu*&r�Fq���v�����GJy(v��*����K��#F��D��.W	��=��Z�MY�b���BS�����7��ϛז��?�9L�ҙ�sbgٮ|�l!��USh9i�b�r:"y_dl��D���|-N��R"4�2�G�%��Z�4�˝y�7	ë��ɂ���  �� PK     ! �>���   �   xl/_rels/workbook.xml.rels �(�                                                                                                                                                                                                                                                                 �RMK�0���0w�v�t/"�U�ɴ)�&!3~��*�]X�K/o�y���v�5���+��zl�;o���b���G�����s�>��,�8��(%���"D��҆4j�0u2js��MY�˴���S쭂��� �)f���C����y��	I<y ���!+��E���fMy�k�����K�5=|�t ��G)�s墙�U��tB��)���,���f�����   �� PK     ! ��]6�  �     xl/workbook.xml��M��0���,�C�@��R��TUU��M2!��l�@W��$J��^����k�yǯ���*I~�u�蜲ID	�B�r���1�S�<�%�FCNo����������ј3A�v9��o�a�wӀƝ�X�=N�)t�^��+�Q4���}�T�(`k�V��Ă��Z4n���-8���m�¨G!���PJT�ܟ���(��+KG2_��(�q��D���W��(dlhy�������	o�/\uU$%�;�+��2�N��Y�m�i��]�M����jI	o�?�	#Β���dgأ�����M��I��\r���^�/��(}��t��-k�@�j��Y�9|��-�}$�o�����[��SO�]
�}�kǴ��[�B0cQ�u5�����*��}\�g��+���"��,��h��n��|�d�m�K��v�I�_/�E,���	���ˋ3~�oPm�Co�Q'�ը:�ֿ  �� PK     ! J��>       xl/sharedStrings.xmll�AK1���!�n�-"RvSʢ �[�Ow�n ��L����������ex��՛og�#O�\.*)�z?:4�}�xs/'��'l�,7���fN"�7rL)���~D��)+�>:H��CDxDLΪUU�)����D)��J1������f��;�Y,k�t�N�_���vrT~?��� }ΐ�a�G�Z����a�Z�'rv6P
o��&��R�0�\�w#��Y��A<�`a�`܂��ʅ.��r�|ĳ����UnT�   �� PK     ! ��� �   %  #   xl/worksheets/_rels/sheet1.xml.rels���
�0D���n�z����Ы����I�Fѿ7�EA�4��f�j�$��z���r�w�Χ�j��'�HÓ�z���4a�G<��"SkS
;�،4#K�e��qƔ�8����uQlT�d@��m�!�]	��9�?���5���6�K?"T��D�q��A����R��,��R_��   �� PK     ! ��9eO  �      xl/theme/theme1.xml�Y͋7��?sw�5�%���l��$d�����QV32��%9�R(���Bo=��@��	$���'��#��$�lJZv�G�����{zz�t�ҽ�zG��_�P�=��ؘ$Ӗk8(4|OH��e	n�,�K۟~rm����Dl��I9�*�����f8��&��H�#���ޘ+�R�#��^�bP{}2!#��J{��O�1�B�(�W��%���òB���R�!��a�1;�{��(~h�%���/�V&D�YCn��2�L`|X�s���j� �Z{�_�\����Z��ҧh4���\L�a���� �_�{�^�l���5��P},����5�`�+ZxJ��&�J7����kk�z���^�"J��5t)�U��ծ Fw��f�Ly��hXE��b��)�bt�� �"IO.fx�F�]D�'�.�Fx3�0åJiP���	�7m���!�x�6��xb��L��+��7 /�={����=����_���*Kn%SS�Տ_����_�����7��'��Ŀ��˗���:����/�}����}��O�����!����c�&�a�����Nb!bI�t;T�ed�-u�:�6�mY��<�kqݏ�\��W���1F;�;pU�eXx8O�������D��5w%�����W�Rٍ�E�E�DS�`���!Ǝ��!Ĳ�q&�Dzw��A�i�!9�)�!1�e�"��l�w��0�Zu�H��:�1��x�%�]*�(���w��\$�|d��B����2�?�B�d�sX�����a�nߣ��FrI]:wc&����gN�$�L�g�By7�t����C�3�%�}�`��oN� ���� Q�̹×�1���Nve�6���������
�]�):Fc��[�9t�̲yN�JYe��
�cU='X@�����K���x�6��[�H<�Ĉo�|�n�.�r�Tz��M�5�ċ�(��0���I�Yg�z�x]p�o��`_�=��|jH�om�!��y��t"��su�j��Snbo��PY�NL�7?'ʞ��){��<n��S�lJ);'
�M��`Y�C����d=g�W5�U����j6���Z漖9�e\o_�����l�.����[>B�\P�+t�G��x ���{���,��Y���M9�2g�s"��͠5T�̩�TO�7c:FzX�R�	ݺ�4���8�t�˪���P �����8t�d������J��Nu�uI@ɞ��1�M�� Q_�^GB��LX4,J��UK/�L�V^�Wn^�[~�dh�Ay>V~J��K�*眩�7�� %�2rO7׍�S�KC�-<m�0��&a�a/�Yt�-���u3w�EO�b�r�Ƈ�J"'rM�LA��ת!ܪ�Ь�O�c_�ĎPo]�N��e$y���%�̸�=$���:�� &s����寢�&:�hn�
$���\���F�n;O&x$M�#���#d�4W8���V�l�ޏ�����B,����D��A9���M�*���w�`�Үy�c(Gt��D1�y
�ItEG?�l`<ek����`���>u�|T+�I3?3���NMw2�p���*?D-Vi����"�u�e��@u�o8u��@0��Y���4�rv6jS;Â��Dm��Vg���z��ɨUĲ�ԁ����[mvp�G��T
�J��rE_z���"�dV#�7o�I˿_
�A�v�F�/ՠTh��j���r?,�z��8Xd����~ Wt�]����xyKsa��"��EM\_ܗ+�/�=I�~�2hV��Z�Ym
A��(4��N�W��{�^7l4|�H��v����B����ZI�o4��Ri�v��de�<M�-�����?   �� PK     ! ���m�       xl/styles.xml�T[k�0~�?����8K���45�1h{Ul9��HJ�l��ȗĥc�u���w�sSz�J����\�G!FL���j��E���:�**�b>2�����R뎂��s ���޹fE�-�LR{���O���T�#�1�V�_���a8'�r�{��,�DR�xh�Rˆ:�傻c���,W�;��
��F3Z�6��x�Й^��4���] (�u�K���,	-�H �:�(!a�'���V΢R����'�zT��*�/o����@OT�%�$OK-�A��vE%�=���[ý[M%��{Cן�Or��7�c8,\�B�XŞ �
�Q(h���W0=L���(N&H0O��T0��z��<�v@���ޟN7��j�eyZq�ӊ
�Jr ��	q���[����:�B��*�0����b��+��c���s|@��~F��~g��_0�3@����f՞K�8�,]qNQ���A������O��	K5x}�O�u>�w�S���`���0^p����y�����q�׋`vɒ`��7A2�^o6�2���_��}��v/L��b����6C����-�����(Оr_���c�AqF�lN�b~�Eś�l}�Ʉ{��W"$Q4�m���Lp5�j���
M�/I����|�  �� PK     ! '�R��  	     xl/worksheets/sheet1.xml�VMo�0�����ʽ8I��UU��J�~����$����cb@�Jf��OfH�>��T\T� �b��������q��&UF
Q�i��T�4��%���6�i����cE7�$�'jV�'�$^��Z2��Ce��0��*p��C�9�l)�d�v �D�~��:�������m�@EYĊ\Z� �4y]WB�UyD}B������T
%r�8섞�<�H�4㐁);�,��Q��� �R[�?����3�d���j��=��%Ļ	|S��HB5߱+�i``��gY�ᘥ�����ٛD�ɶ�?��������"�>�LQ����#�� ���4Ԑ|8�<�x�*-ʿ��;�!����� vD6�%�d�J�G�>&Ϛ�f� �,��g�
ʶ�=�x�����v}�S_��-O}q�� ��Iޮ��}Ocl��=	g��mJ��{�!��x�p���3�Zs�.���!�az�}���;s|%w����!�ay���w�3ǭ�N��{�!�a{�C�����VT�}t;7��}t�Y8k��6+�����ȫ�|lɽfX8���=�ܒ{�5���{��Y�t\�뎉�-};?켚�U~��W�������l;��e��ݽ[+n<�d;��B��ʀ�n��=�o�6�d��Jh�Ƿ�e`0��L�\}|��;�`oDj��ؚUd�4V$�Q�fv��6f}��e�  �� PK     ! �
d�A  c   docProps/core.xml �(�                                                                                                                                                                                                                                                                 ��_O� ��M��-���B�.Q�'��8���]G,� ���Kۭ��������A��+U�$�Q �5\��@/�u�@�uTqZ7

t����U�4a��'�h0N�<IY�t���i��e{��Fޡ��k���M�5e����-��(���ꑈNH�F��4u�C��8���u`���B�L�R����Nq�l�qt��m�Fm������y|Bu�b�ʜ3�PטrUS� XA�'�n�5�n㗽��S��}�<��P଼f��5*�8���,L�m� �d7��ۿ�w��<%�71��tJ<�_|��  �� PK     ! },  �     xl/tables/table1.xmllP�J�@|��c��%���&E�� >���d���۫5�%i�hwvfgfכok�z֎rH	��՚9|�w� 8(��q�9�Ȱ)no�A���&Ρ�[I�U�V��uHq�8oU��?H�<��[�`�̒�AZ�	���-R6^�G�Tk���g��&��t��FFpA�p��u��<�b�������)䰜�s;r���%L�^#����)�FZ^HS���vy6/Co�'8��j�a"�F�M���������?�$�E�!��W�   �� PK     ! aI	�     docProps/app.xml �(�                                                                                                                                                                                                                                                                 ��Ao�0����9�P��bHW��a��gM�c��$����׏����z��{x�DI�:_����P��k��x��]~�	��1@%���F_|R�dr�G�DK�VR�m�3�`9�����6�elg�6ڗɫ���p 5ԗ�(��UO����qwL�շ���������9bl��~�������`_���.���jk��5��x%��̰��q��iՃ��txmW��m�J�&;���Ԍ�OHY?���- ��l��c9��k�E/G��!`a�q���j6&�;��9��0�N8ہo:s�7^�O�'{�d�S�Åg|H�xk^�y>T��d��N�>�=o2�!dݚ�����0<������zQ~.�]g3%����  �� PK-      ! �+�Xl                     [Content_Types].xmlPK-      ! �U0#�   L               �  _rels/.relsPK-      ! �>���   �               �  xl/_rels/workbook.xml.relsPK-      ! ��]6�  �               �  xl/workbook.xmlPK-      ! J��>                   xl/sharedStrings.xmlPK-      ! ��� �   %  #             F  xl/worksheets/_rels/sheet1.xml.relsPK-      ! ��9eO  �                C  xl/theme/theme1.xmlPK-      ! ���m�                 �  xl/styles.xmlPK-      ! '�R��  	               �  xl/worksheets/sheet1.xmlPK-      ! �
d�A  c               �  docProps/core.xmlPK-      ! },  �               &  xl/tables/table1.xmlPK-      ! aI	�                 h  docProps/app.xmlPK        '!    
</file>

<file path=ppt/embeddings/oleObject2.xml>PK     ! �+�Xl     [Content_Types].xml �(�                                                                                                                                                                                                                                                                                                                                                                                                                                                                                                                                 ��MO�0��H��*W�f�Z�G����q�hm����=n�!��*�^j����g2�6u�����\���H�N�����%�	��Z��B.v�b6���,v0�l�������XT�(̜�+��"~K�U�RK���ѝ,�%��R�!��'(պ��y˟�N�(���Ɩ��}m
E�Tn��EI��3�����!d'�]�p�{���!��@��ar[�/V�έ��".]Y��+�W C@i� ����F{�}�7��a<�����p��~����-D� Ү��Q��\� ��O��~j��\}r$�a�G�s|>���<���#�f��� ��Ӑv�����C{�h�l��7   �� PK     ! �U0#�   L   _rels/.rels �(�                                                                                                                                                                                                                                                                                                                                                                                                                                                                                                                                 ��MO�0��H�����ݐBKwAH�!T~�I����$ݿ'T�G�~����<���!��4��;#�w����qu*&r�Fq���v�����GJy(v��*����K��#F��D��.W	��=��Z�MY�b���BS�����7��ϛז��?�9L�ҙ�sbgٮ|�l!��USh9i�b�r:"y_dl��D���|-N��R"4�2�G�%��Z�4�˝y�7	ë��ɂ���  �� PK     ! �>���   �   xl/_rels/workbook.xml.rels �(�                                                                                                                                                                                                                                                                 �RMK�0���0w�v�t/"�U�ɴ)�&!3~��*�]X�K/o�y���v�5���+��zl�;o���b���G�����s�>��,�8��(%���"D��҆4j�0u2js��MY�˴���S쭂��� �)f���C����y��	I<y ���!+��E���fMy�k�����K�5=|�t ��G)�s墙�U��tB��)���,���f�����   �� PK     ! �8��  �     xl/workbook.xml��M��0��H����I��KMW[ZD%�[v�n2i��#�ڲ�3NX��=p{<~��_{uwU�� ��9MF1%�S
}�����hN��\�\9���w���Vc�Gc�����Y2�w#Ӏƕ�X�=N퉹�/]��d�8�2Ņ�=ai��0U%
ؚ�U�}� �G���h�xNq{n��0�A�QH�o�U,�'m,?Jl��d���J�8S��X/�U�I̒�oy�������	o�/\�S$%�;�+��2�3�����m�i���d6/([���%%T����&x,��q���`أ����)L��I��\r���^�/]�I��FL6I���'���t:��@f/Н�xD��Z{�'��B���إ��ݗ�66l+�,��Ba�F�	�B���������F�Z���$��g�"���$���b���8��nǻl���6ٯ�k#>�����[��8���Ն;��ou�5�ٰk�  �� PK     ! �OX  �     xl/sharedStrings.xmllQMO�0�#��q@b�v@hk3�Jp��{֚5Z�8�_�Hݎy���q���v����tR(@jB�hS������ΖZ��J}"��9?+�3���R]�q�57z˓��y��,ϴ�ږ;��{=+���#M(K������ S�3e6u�O�RgS����m#�Ĝ1�PM���!�i@�x��G��_��ޘ[�f�[8��]��[��>. ��[�,�xl�z��	?�~�t���y6.t���wr��^�9�7   �� PK     ! ��� �   %  #   xl/worksheets/_rels/sheet1.xml.rels���
�0D���n�z����Ы����I�Fѿ7�EA�4��f�j�$��z���r�w�Χ�j��'�HÓ�z���4a�G<��"SkS
;�،4#K�e��qƔ�8����uQlT�d@��m�!�]	��9�?���5���6�K?"T��D�q��A����R��,��R_��   �� PK     ! ��9eO  �      xl/theme/theme1.xml�Y͋7��?sw�5�%���l��$d�����QV32��%9�R(���Bo=��@��	$���'��#��$�lJZv�G�����{zz�t�ҽ�zG��_�P�=��ؘ$Ӗk8(4|OH��e	n�,�K۟~rm����Dl��I9�*�����f8��&��H�#���ޘ+�R�#��^�bP{}2!#��J{��O�1�B�(�W��%���òB���R�!��a�1;�{��(~h�%���/�V&D�YCn��2�L`|X�s���j� �Z{�_�\����Z��ҧh4���\L�a���� �_�{�^�l���5��P},����5�`�+ZxJ��&�J7����kk�z���^�"J��5t)�U��ծ Fw��f�Ly��hXE��b��)�bt�� �"IO.fx�F�]D�'�.�Fx3�0åJiP���	�7m���!�x�6��xb��L��+��7 /�={����=����_���*Kn%SS�Տ_����_�����7��'��Ŀ��˗���:����/�}����}��O�����!����c�&�a�����Nb!bI�t;T�ed�-u�:�6�mY��<�kqݏ�\��W���1F;�;pU�eXx8O�������D��5w%�����W�Rٍ�E�E�DS�`���!Ǝ��!Ĳ�q&�Dzw��A�i�!9�)�!1�e�"��l�w��0�Zu�H��:�1��x�%�]*�(���w��\$�|d��B����2�?�B�d�sX�����a�nߣ��FrI]:wc&����gN�$�L�g�By7�t����C�3�%�}�`��oN� ���� Q�̹×�1���Nve�6���������
�]�):Fc��[�9t�̲yN�JYe��
�cU='X@�����K���x�6��[�H<�Ĉo�|�n�.�r�Tz��M�5�ċ�(��0���I�Yg�z�x]p�o��`_�=��|jH�om�!��y��t"��su�j��Snbo��PY�NL�7?'ʞ��){��<n��S�lJ);'
�M��`Y�C����d=g�W5�U����j6���Z漖9�e\o_�����l�.����[>B�\P�+t�G��x ���{���,��Y���M9�2g�s"��͠5T�̩�TO�7c:FzX�R�	ݺ�4���8�t�˪���P �����8t�d������J��Nu�uI@ɞ��1�M�� Q_�^GB��LX4,J��UK/�L�V^�Wn^�[~�dh�Ay>V~J��K�*眩�7�� %�2rO7׍�S�KC�-<m�0��&a�a/�Yt�-���u3w�EO�b�r�Ƈ�J"'rM�LA��ת!ܪ�Ь�O�c_�ĎPo]�N��e$y���%�̸�=$���:�� &s����寢�&:�hn�
$���\���F�n;O&x$M�#���#d�4W8���V�l�ޏ�����B,����D��A9���M�*���w�`�Үy�c(Gt��D1�y
�ItEG?�l`<ek����`���>u�|T+�I3?3���NMw2�p���*?D-Vi����"�u�e��@u�o8u��@0��Y���4�rv6jS;Â��Dm��Vg���z��ɨUĲ�ԁ����[mvp�G��T
�J��rE_z���"�dV#�7o�I˿_
�A�v�F�/ՠTh��j���r?,�z��8Xd����~ Wt�]����xyKsa��"��EM\_ܗ+�/�=I�~�2hV��Z�Ym
A��(4��N�W��{�^7l4|�H��v����B����ZI�o4��Ri�v��de�<M�-�����?   �� PK     ! %�/�  �     xl/styles.xml�Umo�0����<��D��5�� �.Ҥ1!6$$���8�5��-���9I�LCƗ�>��{��5z��R]1%c�yQ����e�?\������$��V�u��IT���+JY�xeL9q�*[QA�#UR	'�҂��[�����N����]A��-�Dd"���K'S�$�-gf�`a$���R*M�������`�1�"X�U�
s��*
���\���%�	`�䇮��'��E*L�2UK�[jO��1jU���z��V��Y�9xyp�}9<���柯_�?�>�n�]�$*��}@�ɍT�dj�Z�VU��-�`�-F����@u�Dc�D��ƌp���^+�`|Ӛkh��'��!�Fp:��8߉�֐DPaC�La���զ�����i�=p{�����L���94_�֔D��k�\ٯQ%�.�1�#I�3�T�p��֣[T ���>����u�++<5����]B"ݲ�k7���b�`�X������w�k��y#R�|sQ��i�л�h8˞w�إ�l���:sx\-��7L�F���{Y=[Uc_|#�.
H�ӂ��\�c�_��9�L���;v�L����V��tm�+x�E�f1�q:}5����3�#gpLCgN�N8�M��t���go����i�$�L*�Iw�v�/���6-���v��8zoB�s�c�wC2rF���IC?���0{��G�:�����[���0A9��Zm+ԷB�`��$�m%��P�  �� PK     ! �&�  �     xl/worksheets/sheet1.xml��Mo�0��+��r/NR(4���j+U�y6�C��q�6���}���ѮD/���gf��7�Z���N�j%�8"��&��j���p1���ʙ2��Eo�E7�_�[c_\)�'P��,*��3J/�fn`jQ�R��ǧ]QW[���V4��+����V!��h���\,_kQ�V�
�<�w��]���9r�ٗu}���!��J��F4"�gO��X�T��52�i7����8S��h�����5��|�Kd�N�(f�m�-��O����b��ĳ���"�5E$�i�Kp|�VE�8Eƽ܈{��,z���mX@{�ả=4�lI.
�V���>
�*=�# �!���q\ ��tT�Q��/�2�$�����ܗXa���7��ncw�=����Ύ��� mAM��|j͖��@��,��$��ǁ"��{g��P��<��*�w��C[zl�?��Ƕšm��(��cD����>�˓�PH9�?~�~vA����zM��PK�}I�RC�ϧ����NRB-���^��48���Z�h�t�G�]}��vuBB{�>�#��348���	-u�QzJk�@�B5[�o̮d�E��8m۾��b���cli<���*1�z*�����CSK�gf�#ܬøO��%6��]�)O���wG?�0�   �� PK     ! ��|%B  c   docProps/core.xml �(�                                                                                                                                                                                                                                                                 ���N�0��H�C�{�$�B�$���D%$�@�,{�Z�?�i�'iCP9p�������|/���Z�(KR�b��-��zߢ�y�8�����yuyQ0C���d���(��#̔h�!;�I]*�m%��h��P�A���4�b	�r�)n�����l@�O[w �0� Ay��$�?^V�?/t��)�?���w���މ��4M�L�!��V��]�X�vWPUpF�국5
�x4m7XS�Wa���06���������N����a�DU�f7qz��:��,'���}���6b?���&�)����'@U�oQ}  �� PK     ! �u��  �     xl/tables/table1.xmllQ�N�0|G�"�W��L��e!!����zk�ĩ�tcO�nL{���w���g�O
�Q����������GM���P���i��ER+�cl&RrY��<�R�}p:�2l$7u�5btVYv/�6�T�i�������7V�?`����|�� "��-�ݲ��<�Y������ҷ����M�����5xfp�Ԣ�Y�K����/q�CN�q��|ǰ�˸��Fk/8-�0�cO��;`��ԝ �`�B:\��Ehv���  �� PK     ! aI	�     docProps/app.xml �(�                                                                                                                                                                                                                                                                 ��Ao�0����9�P��bHW��a��gM�c��$����׏����z��{x�DI�:_����P��k��x��]~�	��1@%���F_|R�dr�G�DK�VR�m�3�`9�����6�elg�6ڗɫ���p 5ԗ�(��UO����qwL�շ���������9bl��~�������`_���.���jk��5��x%��̰��q��iՃ��txmW��m�J�&;���Ԍ�OHY?���- ��l��c9��k�E/G��!`a�q���j6&�;��9��0�N8ہo:s�7^�O�'{�d�S�Åg|H�xk^�y>T��d��N�>�=o2�!dݚ�����0<������zQ~.�]g3%����  �� PK-      ! �+�Xl                     [Content_Types].xmlPK-      ! �U0#�   L               �  _rels/.relsPK-      ! �>���   �               �  xl/_rels/workbook.xml.relsPK-      ! �8��  �               �  xl/workbook.xmlPK-      ! �OX  �               	  xl/sharedStrings.xmlPK-      ! ��� �   %  #             H  xl/worksheets/_rels/sheet1.xml.relsPK-      ! ��9eO  �                E  xl/theme/theme1.xmlPK-      ! %�/�  �               �  xl/styles.xmlPK-      ! �&�  �               �  xl/worksheets/sheet1.xmlPK-      ! ��|%B  c               �  docProps/core.xmlPK-      ! �u��  �                 xl/tables/table1.xmlPK-      ! aI	�                 h  docProps/app.xmlPK        '!    
</file>

<file path=ppt/embeddings/oleObject3.xml>PK     ! �+�Xl     [Content_Types].xml �(�                                                                                                                                                                                                                                                                                                                                                                                                                                                                                                                                 ��MO�0��H��*W�f�Z�G����q�hm����=n�!��*�^j����g2�6u�����\���H�N�����%�	��Z��B.v�b6���,v0�l�������XT�(̜�+��"~K�U�RK���ѝ,�%��R�!��'(պ��y˟�N�(���Ɩ��}m
E�Tn��EI��3�����!d'�]�p�{���!��@��ar[�/V�έ��".]Y��+�W C@i� ����F{�}�7��a<�����p��~����-D� Ү��Q��\� ��O��~j��\}r$�a�G�s|>���<���#�f��� ��Ӑv�����C{�h�l��7   �� PK     ! �U0#�   L   _rels/.rels �(�                                                                                                                                                                                                                                                                                                                                                                                                                                                                                                                                 ��MO�0��H�����ݐBKwAH�!T~�I����$ݿ'T�G�~����<���!��4��;#�w����qu*&r�Fq���v�����GJy(v��*����K��#F��D��.W	��=��Z�MY�b���BS�����7��ϛז��?�9L�ҙ�sbgٮ|�l!��USh9i�b�r:"y_dl��D���|-N��R"4�2�G�%��Z�4�˝y�7	ë��ɂ���  �� PK     ! �>���   �   xl/_rels/workbook.xml.rels �(�                                                                                                                                                                                                                                                                 �RMK�0���0w�v�t/"�U�ɴ)�&!3~��*�]X�K/o�y���v�5���+��zl�;o���b���G�����s�>��,�8��(%���"D��҆4j�0u2js��MY�˴���S쭂��� �)f���C����y��	I<y ���!+��E���fMy�k�����K�5=|�t ��G)�s墙�U��tB��)���,���f�����   �� PK     ! ��]6�  �     xl/workbook.xml��M��0���,�C�@��R��TUU��M2!��l�@W��$J��^����k�yǯ���*I~�u�蜲ID	�B�r���1�S�<�%�FCNo����������ј3A�v9��o�a�wӀƝ�X�=N�)t�^��+�Q4���}�T�(`k�V��Ă��Z4n���-8���m�¨G!���PJT�ܟ���(��+KG2_��(�q��D���W��(dlhy�������	o�/\uU$%�;�+��2�N��Y�m�i��]�M����jI	o�?�	#Β���dgأ�����M��I��\r���^�/��(}��t��-k�@�j��Y�9|��-�}$�o�����[��SO�]
�}�kǴ��[�B0cQ�u5�����*��}\�g��+���"��,��h��n��|�d�m�K��v�I�_/�E,���	���ˋ3~�oPm�Co�Q'�ը:�ֿ  �� PK     ! As��   9     xl/sharedStrings.xmll��J1���C��6��HIR��'���^�e7�����?��o�q�%O�U���U��!����~w�F4�'&����p{�D�4��èZ��J?b���ԜO�9j��`�T�����'��uO6�D`z�I=<��)�f|���I
�2���6�:�!g58�������6��sE�d��G�μ��HF�kg��~��츚2a����v=|  �� PK     ! ��� �   %  #   xl/worksheets/_rels/sheet1.xml.rels���
�0D���n�z����Ы����I�Fѿ7�EA�4��f�j�$��z���r�w�Χ�j��'�HÓ�z���4a�G<��"SkS
;�،4#K�e��qƔ�8����uQlT�d@��m�!�]	��9�?���5���6�K?"T��D�q��A����R��,��R_��   �� PK     ! ��9eO  �      xl/theme/theme1.xml�Y͋7��?sw�5�%���l��$d�����QV32��%9�R(���Bo=��@��	$���'��#��$�lJZv�G�����{zz�t�ҽ�zG��_�P�=��ؘ$Ӗk8(4|OH��e	n�,�K۟~rm����Dl��I9�*�����f8��&��H�#���ޘ+�R�#��^�bP{}2!#��J{��O�1�B�(�W��%���òB���R�!��a�1;�{��(~h�%���/�V&D�YCn��2�L`|X�s���j� �Z{�_�\����Z��ҧh4���\L�a���� �_�{�^�l���5��P},����5�`�+ZxJ��&�J7����kk�z���^�"J��5t)�U��ծ Fw��f�Ly��hXE��b��)�bt�� �"IO.fx�F�]D�'�.�Fx3�0åJiP���	�7m���!�x�6��xb��L��+��7 /�={����=����_���*Kn%SS�Տ_����_�����7��'��Ŀ��˗���:����/�}����}��O�����!����c�&�a�����Nb!bI�t;T�ed�-u�:�6�mY��<�kqݏ�\��W���1F;�;pU�eXx8O�������D��5w%�����W�Rٍ�E�E�DS�`���!Ǝ��!Ĳ�q&�Dzw��A�i�!9�)�!1�e�"��l�w��0�Zu�H��:�1��x�%�]*�(���w��\$�|d��B����2�?�B�d�sX�����a�nߣ��FrI]:wc&����gN�$�L�g�By7�t����C�3�%�}�`��oN� ���� Q�̹×�1���Nve�6���������
�]�):Fc��[�9t�̲yN�JYe��
�cU='X@�����K���x�6��[�H<�Ĉo�|�n�.�r�Tz��M�5�ċ�(��0���I�Yg�z�x]p�o��`_�=��|jH�om�!��y��t"��su�j��Snbo��PY�NL�7?'ʞ��){��<n��S�lJ);'
�M��`Y�C����d=g�W5�U����j6���Z漖9�e\o_�����l�.����[>B�\P�+t�G��x ���{���,��Y���M9�2g�s"��͠5T�̩�TO�7c:FzX�R�	ݺ�4���8�t�˪���P �����8t�d������J��Nu�uI@ɞ��1�M�� Q_�^GB��LX4,J��UK/�L�V^�Wn^�[~�dh�Ay>V~J��K�*眩�7�� %�2rO7׍�S�KC�-<m�0��&a�a/�Yt�-���u3w�EO�b�r�Ƈ�J"'rM�LA��ת!ܪ�Ь�O�c_�ĎPo]�N��e$y���%�̸�=$���:�� &s����寢�&:�hn�
$���\���F�n;O&x$M�#���#d�4W8���V�l�ޏ�����B,����D��A9���M�*���w�`�Үy�c(Gt��D1�y
�ItEG?�l`<ek����`���>u�|T+�I3?3���NMw2�p���*?D-Vi����"�u�e��@u�o8u��@0��Y���4�rv6jS;Â��Dm��Vg���z��ɨUĲ�ԁ����[mvp�G��T
�J��rE_z���"�dV#�7o�I˿_
�A�v�F�/ՠTh��j���r?,�z��8Xd����~ Wt�]����xyKsa��"��EM\_ܗ+�/�=I�~�2hV��Z�Ym
A��(4��N�W��{�^7l4|�H��v����B����ZI�o4��Ri�v��de�<M�-�����?   �� PK     ! ��Ӵ  X     xl/styles.xml�U�o�0~�����;5А%P-M�*uդv�^0�U�@��Ȧ��;I�:m]����w�}wvҋN
�Č�Ze8:1b��W��/�F�QUQ���Y|���Z���1� B�?8׬���Ԟ�)�Rk#�����F+�IA�0�I���J����<�MPj�PǷ\p��0���z���[T�hFK�Es2��I$/���vg Jt]��$KB���)JH��i����ԭr ?�{ҫG������!*O�w�Dx"L��B�@l���(*�qI���j*����;���q��Z�I<�q�p�qd{��S�1�
ؠѾ�7�^�l0}�_�w��8� }�<�jS�,��8��T��Q�w~u��߭vZ���;��� G�)�w~^��ϰ��V�]W���"L(d4�a��h�֋�ﰨ����N/_C�xѦ��Vn�)�{7NF�XN�x&ı$�g(÷���ii�m˅��7" f՝d}W������,�n�j�
w�����U��pQǨ��I�"�'��w?���s7FV���W���U�p�f�,	��z$���fS,�8��9y	���_-ht4[Y����ߝ|�l����)�e<?&Q�a��t,��IP$Q����WI�L�'o|yBE�������	��:th�&��E�C'��/!�  �� PK     ! �'�8  3     xl/worksheets/sheet1.xml���n�0����%gq#H
�As(�ۙ�FaRTI�N޾C*�]�A.���嗊�'�����/i���@/L-���?�ߝ|��y��\�J��^U?c���zW���!g̉4w��Ǜ�X�=nm��`���!��,M/�沧�Bn��0M#�����QĂ��w��VM�c�4���p"�Pb!���Q�-���7�/����q�Վ�W�Z
k�i|�rlL�u͗쒡RU�+m'��^g��9eU��S������o�@x�qL���/�Y��{<JQ�ŀ�ȅ�k�J�U��#�M��ح���8�Kjh�J�G����<bQ)���Ϸ� ��,�-�B	�'Z'a�Ә��}�+<+���r�e�s1�[�yUX�!h�v����[\��k�T�`]�[ݗ����l�c��X�<�'���B�1����{h<�NhAhG;}w�O��\�����.���`���1�`�o�+���Q�D��)������zs�_����:�� Z"M�;�1~�A�C
����
���N��%�I��΢3w������   �� PK     ! �4y�?  c   docProps/core.xml �(�                                                                                                                                                                                                                                                                 ��QO� ��M��-�ejH�%���g4��ۈ�@��{i;k�|�{��P,�N>�y՘ь��h�2�=oV�J|�F�1P�#x��./
a�h<�Ƃ
|I�3aK��2��؃�>��m�4��v�r��w�sB����%w�ԎDtBJ1"퇫{�j�`��4����i��^�8�
G;��N�R��>x5۶��Y#��u���WM��v% U�L8�qղ��@��O��k��:.{�@���s1�d#�����2��߬P�z��y��JXN��uo���E����Ĝ:!~��}��  �� PK     ! ���	  �     xl/tables/table1.xmld��J1E��!̻�vA��m�bAl��؝v��̒�����v���8wr�ޛ�����$���� ����Ӯ���������&�������T�G@�i�
�vb�l�NF�"�͖St�Ǵ��&t�4��-���F�	���-r1__wG�T{i�;�Ą�
Ɠ�-euA���j���0�=r�G��=i�P���-�<s���>�a2�O� {n~��+=|�-�y�>���dg�������|��s��_���}  �� PK     ! aI	�     docProps/app.xml �(�                                                                                                                                                                                                                                                                 ��Ao�0����9�P��bHW��a��gM�c��$����׏����z��{x�DI�:_����P��k��x��]~�	��1@%���F_|R�dr�G�DK�VR�m�3�`9�����6�elg�6ڗɫ���p 5ԗ�(��UO����qwL�շ���������9bl��~�������`_���.���jk��5��x%��̰��q��iՃ��txmW��m�J�&;���Ԍ�OHY?���- ��l��c9��k�E/G��!`a�q���j6&�;��9��0�N8ہo:s�7^�O�'{�d�S�Åg|H�xk^�y>T��d��N�>�=o2�!dݚ�����0<������zQ~.�]g3%����  �� PK-      ! �+�Xl                     [Content_Types].xmlPK-      ! �U0#�   L               �  _rels/.relsPK-      ! �>���   �               �  xl/_rels/workbook.xml.relsPK-      ! ��]6�  �               �  xl/workbook.xmlPK-      ! As��   9                 xl/sharedStrings.xmlPK-      ! ��� �   %  #               xl/worksheets/_rels/sheet1.xml.relsPK-      ! ��9eO  �                  xl/theme/theme1.xmlPK-      ! ��Ӵ  X               �  xl/styles.xmlPK-      ! �'�8  3               o  xl/worksheets/sheet1.xmlPK-      ! �4y�?  c               �  docProps/core.xmlPK-      ! ���	  �               S  xl/tables/table1.xmlPK-      ! aI	�                 �  docProps/app.xmlPK        M     
</file>

<file path=ppt/embeddings/oleObject4.xml>PK     ! �+�Xl     [Content_Types].xml �(�                                                                                                                                                                                                                                                                                                                                                                                                                                                                                                                                 ��MO�0��H��*W�f�Z�G����q�hm����=n�!��*�^j����g2�6u�����\���H�N�����%�	��Z��B.v�b6���,v0�l�������XT�(̜�+��"~K�U�RK���ѝ,�%��R�!��'(պ��y˟�N�(���Ɩ��}m
E�Tn��EI��3�����!d'�]�p�{���!��@��ar[�/V�έ��".]Y��+�W C@i� ����F{�}�7��a<�����p��~����-D� Ү��Q��\� ��O��~j��\}r$�a�G�s|>���<���#�f��� ��Ӑv�����C{�h�l��7   �� PK     ! �U0#�   L   _rels/.rels �(�                                                                                                                                                                                                                                                                                                                                                                                                                                                                                                                                 ��MO�0��H�����ݐBKwAH�!T~�I����$ݿ'T�G�~����<���!��4��;#�w����qu*&r�Fq���v�����GJy(v��*����K��#F��D��.W	��=��Z�MY�b���BS�����7��ϛז��?�9L�ҙ�sbgٮ|�l!��USh9i�b�r:"y_dl��D���|-N��R"4�2�G�%��Z�4�˝y�7	ë��ɂ���  �� PK     ! �>���   �   xl/_rels/workbook.xml.rels �(�                                                                                                                                                                                                                                                                 �RMK�0���0w�v�t/"�U�ɴ)�&!3~��*�]X�K/o�y���v�5���+��zl�;o���b���G�����s�>��,�8��(%���"D��҆4j�0u2js��MY�˴���S쭂��� �)f���C����y��	I<y ���!+��E���fMy�k�����K�5=|�t ��G)�s墙�U��tB��)���,���f�����   �� PK     ! ��]6�  �     xl/workbook.xml��M��0���,�C�@��R��TUU��M2!��l�@W��$J��^����k�yǯ���*I~�u�蜲ID	�B�r���1�S�<�%�FCNo����������ј3A�v9��o�a�wӀƝ�X�=N�)t�^��+�Q4���}�T�(`k�V��Ă��Z4n���-8���m�¨G!���PJT�ܟ���(��+KG2_��(�q��D���W��(dlhy�������	o�/\uU$%�;�+��2�N��Y�m�i��]�M����jI	o�?�	#Β���dgأ�����M��I��\r���^�/��(}��t��-k�@�j��Y�9|��-�}$�o�����[��SO�]
�}�kǴ��[�B0cQ�u5�����*��}\�g��+���"��,��h��n��|�d�m�K��v�I�_/�E,���	���ˋ3~�oPm�Co�Q'�ը:�ֿ  �� PK     ! `�!�   z     xl/sharedStrings.xmll�AK1���C��Ͷђ���7�`�aw�	$�mf��o���z|���<���.X9��Yw���2D-|_�A�x|*��Ȱww+�,�y�-�i�5���u����Tj��d5O��Qr�ۮ{��G՗������y�Ïv��3�ޱFd�1Z��7��%͙���hǓ�[����^�Z��iL�ß��y���']£�1-ᛄ���U��X���   �� PK     ! ��� �   %  #   xl/worksheets/_rels/sheet1.xml.rels���
�0D���n�z����Ы����I�Fѿ7�EA�4��f�j�$��z���r�w�Χ�j��'�HÓ�z���4a�G<��"SkS
;�،4#K�e��qƔ�8����uQlT�d@��m�!�]	��9�?���5���6�K?"T��D�q��A����R��,��R_��   �� PK     ! ��9eO  �      xl/theme/theme1.xml�Y͋7��?sw�5�%���l��$d�����QV32��%9�R(���Bo=��@��	$���'��#��$�lJZv�G�����{zz�t�ҽ�zG��_�P�=��ؘ$Ӗk8(4|OH��e	n�,�K۟~rm����Dl��I9�*�����f8��&��H�#���ޘ+�R�#��^�bP{}2!#��J{��O�1�B�(�W��%���òB���R�!��a�1;�{��(~h�%���/�V&D�YCn��2�L`|X�s���j� �Z{�_�\����Z��ҧh4���\L�a���� �_�{�^�l���5��P},����5�`�+ZxJ��&�J7����kk�z���^�"J��5t)�U��ծ Fw��f�Ly��hXE��b��)�bt�� �"IO.fx�F�]D�'�.�Fx3�0åJiP���	�7m���!�x�6��xb��L��+��7 /�={����=����_���*Kn%SS�Տ_����_�����7��'��Ŀ��˗���:����/�}����}��O�����!����c�&�a�����Nb!bI�t;T�ed�-u�:�6�mY��<�kqݏ�\��W���1F;�;pU�eXx8O�������D��5w%�����W�Rٍ�E�E�DS�`���!Ǝ��!Ĳ�q&�Dzw��A�i�!9�)�!1�e�"��l�w��0�Zu�H��:�1��x�%�]*�(���w��\$�|d��B����2�?�B�d�sX�����a�nߣ��FrI]:wc&����gN�$�L�g�By7�t����C�3�%�}�`��oN� ���� Q�̹×�1���Nve�6���������
�]�):Fc��[�9t�̲yN�JYe��
�cU='X@�����K���x�6��[�H<�Ĉo�|�n�.�r�Tz��M�5�ċ�(��0���I�Yg�z�x]p�o��`_�=��|jH�om�!��y��t"��su�j��Snbo��PY�NL�7?'ʞ��){��<n��S�lJ);'
�M��`Y�C����d=g�W5�U����j6���Z漖9�e\o_�����l�.����[>B�\P�+t�G��x ���{���,��Y���M9�2g�s"��͠5T�̩�TO�7c:FzX�R�	ݺ�4���8�t�˪���P �����8t�d������J��Nu�uI@ɞ��1�M�� Q_�^GB��LX4,J��UK/�L�V^�Wn^�[~�dh�Ay>V~J��K�*眩�7�� %�2rO7׍�S�KC�-<m�0��&a�a/�Yt�-���u3w�EO�b�r�Ƈ�J"'rM�LA��ת!ܪ�Ь�O�c_�ĎPo]�N��e$y���%�̸�=$���:�� &s����寢�&:�hn�
$���\���F�n;O&x$M�#���#d�4W8���V�l�ޏ�����B,����D��A9���M�*���w�`�Үy�c(Gt��D1�y
�ItEG?�l`<ek����`���>u�|T+�I3?3���NMw2�p���*?D-Vi����"�u�e��@u�o8u��@0��Y���4�rv6jS;Â��Dm��Vg���z��ɨUĲ�ԁ����[mvp�G��T
�J��rE_z���"�dV#�7o�I˿_
�A�v�F�/ՠTh��j���r?,�z��8Xd����~ Wt�]����xyKsa��"��EM\_ܗ+�/�=I�~�2hV��Z�Ym
A��(4��N�W��{�^7l4|�H��v����B����ZI�o4��Ri�v��de�<M�-�����?   �� PK     ! �ENg�  Y     xl/styles.xml�Umo�0�>i���w
�!K"�Z�"U�I��}u��V��lӑM��;I�:m]�%>w�=��Kz�I����\���#�J]q����"X`dUZ�����w�u{��s ����s�*m��$�g�a
���H��jv�m���NR�q�CI���J����<�MPj�PǷ\p��0���z���[T;2�%���ć��E�K��������y�^r]�ː�'$�}I�(��Z+gQ�[����I����
��+�<����!8��Rm��bC��FQ��K*��poVS��~P�^��g���啡�1��GV�' �<��;fT4����+���������=���C��ӭ6��U�
V; j����N7���A���t�>��(@:%������vW#��B��*�0���o�x�)ڀ=����wX��G�g��U���6��߶r�L�?�q4z�@sR�g�8��e��;Ǒڶ\8�~S���S]#�V�_`_�cH�b5m��?~��I��*�Jx���g��]��|��O�>�܍�����g�����rsU��"Z/��9K�e����r���(�.NV�,�~mA��le�3&;��;�2<�����S��x}LH�	fs���$(o��UR$��WOrX=IV�K&�:��С���?$:���_   �� PK     ! ����  e     xl/worksheets/sheet1.xml��Mo�0��+��|o�P
%���V��_g�L��gm���qB�W+�������c�w�Z�X'M9�IS�0�,������-%��2�ʔ0�o�������ؕ+ <A��Mh�}�2�D���TP�%7Vs�S�d����z�V����,i���K4L�Ks#�J߈XP�c����kմ�DNs�ZWW��
%RI�V�R�E��,���y�&}.Z�zr&���ƙ�G(ǚ@�s�C��8��A(;��O�}���M�u}�Hغ�1�|�%��cV��	�bTt�CP����@�	����W3fȸ	�A�-�>�gK2��Z���rYx$�`B)��mN� ;�ժ�(��_�e�LXC��D+3_����y���B0݆�nC����:�o`��a�=�����>!ӊ�˘�(�~���茱;��f��VB�l�������K�m�C�mgc^#&yy��ܱ�ObB!���Q|��ߧ_���}�WW�!���h_��l�.��;��I�A�������~������r>:w��	?��$||��pxB-�]��n�ŗ��ۥ,Q��=9��6MG8��
�:�D�c���d���#<���N�5��Q�̭wD�u��pߺUbS�o�}ʒ�Uٻc3u��   �� PK     ! 
��xA  c   docProps/core.xml �(�                                                                                                                                                                                                                                                                 ���N�0D�H�C�}�O��T���(�����"~�6��{��Ae��w��3W�YE_`�Ъ@Y���\�]�^6��E�S�i��-�뫜´�'�X/�E��a�@{��ر=H��PA�j+�G�Æ��<J���)������NH�z���U�C�w8K2���`���B��R��	�Nq�l�:�w��u]'����g�m���V��jv� �9g�Y�^�rYQ� ZB��f�u~����C��m�<
�HW଼��6+T��l��x4�d)I�d:o��u����)����d2π2�ߢ�  �� PK     ! ��U�  �     xl/tables/table1.xmllP�J�@|��c��%�)M�(A|0��d���۫5�%i�`wvfgf7�ok�z֎rH	��՚9|�ww 8(��q�9�Ȱ-no6A}QM�CB��������qުG��yT5����%�JZ�	���-R6^�G�Tk���f��&��t��\P��ݩl�)O��=9s�ĢrG
9,���M����mv�R���"�F���&���圓w���sƳwz�/�8���N{ah5b��44^w��5('�/���?   �� PK     ! aI	�     docProps/app.xml �(�                                                                                                                                                                                                                                                                 ��Ao�0����9�P��bHW��a��gM�c��$����׏����z��{x�DI�:_����P��k��x��]~�	��1@%���F_|R�dr�G�DK�VR�m�3�`9�����6�elg�6ڗɫ���p 5ԗ�(��UO����qwL�շ���������9bl��~�������`_���.���jk��5��x%��̰��q��iՃ��txmW��m�J�&;���Ԍ�OHY?���- ��l��c9��k�E/G��!`a�q���j6&�;��9��0�N8ہo:s�7^�O�'{�d�S�Åg|H�xk^�y>T��d��N�>�=o2�!dݚ�����0<������zQ~.�]g3%����  �� PK-      ! �+�Xl                     [Content_Types].xmlPK-      ! �U0#�   L               �  _rels/.relsPK-      ! �>���   �               �  xl/_rels/workbook.xml.relsPK-      ! ��]6�  �               �  xl/workbook.xmlPK-      ! `�!�   z                 xl/sharedStrings.xmlPK-      ! ��� �   %  #               xl/worksheets/_rels/sheet1.xml.relsPK-      ! ��9eO  �                  xl/theme/theme1.xmlPK-      ! �ENg�  Y               �  xl/styles.xmlPK-      ! ����  e               y  xl/worksheets/sheet1.xmlPK-      ! 
��xA  c               9  docProps/core.xmlPK-      ! ��U�  �               �  xl/tables/table1.xmlPK-      ! aI	�                 �  docProps/app.xmlPK        �     
</file>

<file path=ppt/handoutMasters/_rels/handoutMaster1.xml.rels><?xml version="1.0" encoding="UTF-8" standalone="yes" ?><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idx="0"/>
          </p:nvPr>
        </p:nvSpPr>
        <p:spPr>
          <a:xfrm>
            <a:off x="0" y="0"/>
            <a:ext cx="2949787" cy="498693"/>
          </a:xfrm>
          <a:prstGeom prst="rect">
            <a:avLst/>
          </a:prstGeom>
        </p:spPr>
        <p:txBody>
          <a:bodyPr vert="horz" lIns="91440" tIns="45720" rIns="91440" bIns="45720"/>
          <a:lstStyle>
            <a:lvl1pPr algn="l">
              <a:defRPr sz="1200"/>
            </a:lvl1pPr>
          </a:lstStyle>
          <a:p>
            <a:pPr lvl="0">
              <a:defRPr lang="ko-KR" altLang="en-US"/>
            </a:pPr>
            <a:r>
              <a:rPr lang="en-SG"/>
              <a:t/>
            </a:r>
            <a:endParaRPr lang="en-SG"/>
          </a:p>
        </p:txBody>
      </p:sp>
      <p:sp>
        <p:nvSpPr>
          <p:cNvPr id="3" name="Date Placeholder 2"/>
          <p:cNvSpPr>
            <a:spLocks noGrp="1"/>
          </p:cNvSpPr>
          <p:nvPr>
            <p:ph type="dt" sz="quarter" idx="1"/>
          </p:nvPr>
        </p:nvSpPr>
        <p:spPr>
          <a:xfrm>
            <a:off x="3855838" y="0"/>
            <a:ext cx="2949787" cy="498693"/>
          </a:xfrm>
          <a:prstGeom prst="rect">
            <a:avLst/>
          </a:prstGeom>
        </p:spPr>
        <p:txBody>
          <a:bodyPr vert="horz" lIns="91440" tIns="45720" rIns="91440" bIns="45720"/>
          <a:lstStyle>
            <a:lvl1pPr algn="r">
              <a:defRPr sz="1200"/>
            </a:lvl1pPr>
          </a:lstStyle>
          <a:p>
            <a:pPr lvl="0">
              <a:defRPr lang="ko-KR" altLang="en-US"/>
            </a:pPr>
            <a:fld id="{8676BFB8-BE8C-4340-81D1-D681467EE9C1}" type="datetime1">
              <a:rPr lang="en-SG"/>
              <a:pPr lvl="0">
                <a:defRPr lang="ko-KR" altLang="en-US"/>
              </a:pPr>
              <a:t>2017-08-31</a:t>
            </a:fld>
            <a:endParaRPr lang="en-SG"/>
          </a:p>
        </p:txBody>
      </p:sp>
      <p:sp>
        <p:nvSpPr>
          <p:cNvPr id="4" name="Footer Placeholder 3"/>
          <p:cNvSpPr>
            <a:spLocks noGrp="1"/>
          </p:cNvSpPr>
          <p:nvPr>
            <p:ph type="ftr" sz="quarter" idx="2"/>
          </p:nvPr>
        </p:nvSpPr>
        <p:spPr>
          <a:xfrm>
            <a:off x="0" y="9440647"/>
            <a:ext cx="2949787" cy="498692"/>
          </a:xfrm>
          <a:prstGeom prst="rect">
            <a:avLst/>
          </a:prstGeom>
        </p:spPr>
        <p:txBody>
          <a:bodyPr vert="horz" lIns="91440" tIns="45720" rIns="91440" bIns="45720" anchor="b"/>
          <a:lstStyle>
            <a:lvl1pPr algn="l">
              <a:defRPr sz="1200"/>
            </a:lvl1pPr>
          </a:lstStyle>
          <a:p>
            <a:pPr lvl="0">
              <a:defRPr lang="ko-KR" altLang="en-US"/>
            </a:pPr>
            <a:r>
              <a:rPr lang="en-SG"/>
              <a:t/>
            </a:r>
            <a:endParaRPr lang="en-SG"/>
          </a:p>
        </p:txBody>
      </p:sp>
      <p:sp>
        <p:nvSpPr>
          <p:cNvPr id="5" name="Slide Number Placeholder 4"/>
          <p:cNvSpPr>
            <a:spLocks noGrp="1"/>
          </p:cNvSpPr>
          <p:nvPr>
            <p:ph type="sldNum" sz="quarter" idx="3"/>
          </p:nvPr>
        </p:nvSpPr>
        <p:spPr>
          <a:xfrm>
            <a:off x="3855838" y="9440647"/>
            <a:ext cx="2949787" cy="498692"/>
          </a:xfrm>
          <a:prstGeom prst="rect">
            <a:avLst/>
          </a:prstGeom>
        </p:spPr>
        <p:txBody>
          <a:bodyPr vert="horz" lIns="91440" tIns="45720" rIns="91440" bIns="45720" anchor="b"/>
          <a:lstStyle>
            <a:lvl1pPr algn="r">
              <a:defRPr sz="1200"/>
            </a:lvl1pPr>
          </a:lstStyle>
          <a:p>
            <a:pPr lvl="0">
              <a:defRPr lang="ko-KR" altLang="en-US"/>
            </a:pPr>
            <a:fld id="{C61C10F8-DA32-4B4A-A7BA-BA879B1BF3BA}" type="slidenum">
              <a:rPr lang="en-SG"/>
              <a:pPr lvl="0">
                <a:defRPr lang="ko-KR" altLang="en-US"/>
              </a:pPr>
              <a:t>‹#›</a:t>
            </a:fld>
            <a:endParaRPr lang="en-SG"/>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idx="0"/>
          </p:nvPr>
        </p:nvSpPr>
        <p:spPr>
          <a:xfrm>
            <a:off x="0" y="0"/>
            <a:ext cx="2949787" cy="498693"/>
          </a:xfrm>
          <a:prstGeom prst="rect">
            <a:avLst/>
          </a:prstGeom>
        </p:spPr>
        <p:txBody>
          <a:bodyPr vert="horz" lIns="91440" tIns="45720" rIns="91440" bIns="45720"/>
          <a:lstStyle>
            <a:lvl1pPr algn="l">
              <a:defRPr sz="1200"/>
            </a:lvl1pPr>
          </a:lstStyle>
          <a:p>
            <a:pPr lvl="0">
              <a:defRPr lang="ko-KR" altLang="en-US"/>
            </a:pPr>
            <a:r>
              <a:rPr lang="en-SG"/>
              <a:t/>
            </a:r>
            <a:endParaRPr lang="en-SG"/>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a:lstStyle>
            <a:lvl1pPr algn="r">
              <a:defRPr sz="1200"/>
            </a:lvl1pPr>
          </a:lstStyle>
          <a:p>
            <a:pPr lvl="0">
              <a:defRPr lang="ko-KR" altLang="en-US"/>
            </a:pPr>
            <a:fld id="{52917AA6-C530-4FE4-9194-4F87EB091E5C}" type="datetime1">
              <a:rPr lang="en-SG"/>
              <a:pPr lvl="0">
                <a:defRPr lang="ko-KR" altLang="en-US"/>
              </a:pPr>
              <a:t>2017-08-31</a:t>
            </a:fld>
            <a:endParaRPr lang="en-SG"/>
          </a:p>
        </p:txBody>
      </p:sp>
      <p:sp>
        <p:nvSpPr>
          <p:cNvPr id="4" name="Slide Image Placeholder 3"/>
          <p:cNvSpPr>
            <a:spLocks noGrp="1" noRot="1" noChangeAspect="1" noTextEdi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anchor="ctr"/>
          <a:lstStyle/>
          <a:p>
            <a:pPr lvl="0">
              <a:defRPr lang="ko-KR" altLang="en-US"/>
            </a:pPr>
            <a:endParaRPr lang="en-SG"/>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a:lstStyle/>
          <a:p>
            <a:pPr lvl="0">
              <a:defRPr lang="ko-KR" altLang="en-US"/>
            </a:pPr>
            <a:r>
              <a:rPr lang="en-US"/>
              <a:t>Click to edit Master text styles</a:t>
            </a:r>
            <a:endParaRPr lang="en-US"/>
          </a:p>
          <a:p>
            <a:pPr lvl="1">
              <a:defRPr lang="ko-KR" altLang="en-US"/>
            </a:pPr>
            <a:r>
              <a:rPr lang="en-US"/>
              <a:t>Second level</a:t>
            </a:r>
            <a:endParaRPr lang="en-US"/>
          </a:p>
          <a:p>
            <a:pPr lvl="2">
              <a:defRPr lang="ko-KR" altLang="en-US"/>
            </a:pPr>
            <a:r>
              <a:rPr lang="en-US"/>
              <a:t>Third level</a:t>
            </a:r>
            <a:endParaRPr lang="en-US"/>
          </a:p>
          <a:p>
            <a:pPr lvl="3">
              <a:defRPr lang="ko-KR" altLang="en-US"/>
            </a:pPr>
            <a:r>
              <a:rPr lang="en-US"/>
              <a:t>Fourth level</a:t>
            </a:r>
            <a:endParaRPr lang="en-US"/>
          </a:p>
          <a:p>
            <a:pPr lvl="4">
              <a:defRPr lang="ko-KR" altLang="en-US"/>
            </a:pPr>
            <a:r>
              <a:rPr lang="en-US"/>
              <a:t>Fifth level</a:t>
            </a:r>
            <a:endParaRPr lang="en-SG"/>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anchor="b"/>
          <a:lstStyle>
            <a:lvl1pPr algn="l">
              <a:defRPr sz="1200"/>
            </a:lvl1pPr>
          </a:lstStyle>
          <a:p>
            <a:pPr lvl="0">
              <a:defRPr lang="ko-KR" altLang="en-US"/>
            </a:pPr>
            <a:r>
              <a:rPr lang="en-SG"/>
              <a:t/>
            </a:r>
            <a:endParaRPr lang="en-SG"/>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anchor="b"/>
          <a:lstStyle>
            <a:lvl1pPr algn="r">
              <a:defRPr sz="1200"/>
            </a:lvl1pPr>
          </a:lstStyle>
          <a:p>
            <a:pPr lvl="0">
              <a:defRPr lang="ko-KR" altLang="en-US"/>
            </a:pPr>
            <a:fld id="{6F46F4F1-74B2-434E-9DC6-E4914768B07C}" type="slidenum">
              <a:rPr lang="en-SG"/>
              <a:pPr lvl="0">
                <a:defRPr lang="ko-KR" altLang="en-US"/>
              </a:pPr>
              <a:t>‹#›</a:t>
            </a:fld>
            <a:endParaRPr lang="en-SG"/>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notesSlide1.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TextEdit="1"/>
          </p:cNvSpPr>
          <p:nvPr>
            <p:ph type="sldImg" idx="0"/>
          </p:nvPr>
        </p:nvSpPr>
        <p:spPr/>
      </p:sp>
      <p:sp>
        <p:nvSpPr>
          <p:cNvPr id="3" name="Notes Placeholder 2"/>
          <p:cNvSpPr>
            <a:spLocks noGrp="1"/>
          </p:cNvSpPr>
          <p:nvPr>
            <p:ph type="body" idx="1"/>
          </p:nvPr>
        </p:nvSpPr>
        <p:spPr/>
        <p:txBody>
          <a:bodyPr/>
          <a:lstStyle/>
          <a:p>
            <a:pPr marL="0" indent="0" algn="l" defTabSz="914400" eaLnBrk="1" latinLnBrk="0" hangingPunct="1">
              <a:lnSpc>
                <a:spcPct val="100000"/>
              </a:lnSpc>
              <a:spcBef>
                <a:spcPct val="0"/>
              </a:spcBef>
              <a:spcAft>
                <a:spcPct val="0"/>
              </a:spcAft>
              <a:buClrTx/>
              <a:buNone/>
              <a:defRPr lang="ko-KR"/>
            </a:pPr>
            <a:r>
              <a:rPr lang="en-US" altLang="en-US">
                <a:solidFill>
                  <a:srgbClr val="262626"/>
                </a:solidFill>
              </a:rPr>
              <a:t>Building history traces the buildings’ architectural and spatial histories, and their connections to the multiple historical events and memories associated with the buildings.</a:t>
            </a:r>
            <a:endParaRPr lang="en-US" altLang="en-US">
              <a:solidFill>
                <a:srgbClr val="262626"/>
              </a:solidFill>
            </a:endParaRPr>
          </a:p>
          <a:p>
            <a:pPr lvl="0">
              <a:defRPr lang="ko-KR"/>
            </a:pPr>
            <a:endParaRPr lang="en-SG"/>
          </a:p>
        </p:txBody>
      </p:sp>
      <p:sp>
        <p:nvSpPr>
          <p:cNvPr id="4" name="Slide Number Placeholder 3"/>
          <p:cNvSpPr>
            <a:spLocks noGrp="1"/>
          </p:cNvSpPr>
          <p:nvPr>
            <p:ph type="sldNum" sz="quarter" idx="10"/>
          </p:nvPr>
        </p:nvSpPr>
        <p:spPr/>
        <p:txBody>
          <a:bodyPr/>
          <a:lstStyle/>
          <a:p>
            <a:pPr lvl="0">
              <a:defRPr lang="ko-KR" altLang="en-US"/>
            </a:pPr>
            <a:fld id="{1A4A1EBE-B92B-4043-9BB1-0A68C30D4E30}" type="slidenum">
              <a:rPr lang="en-SG"/>
              <a:pPr lvl="0">
                <a:defRPr lang="ko-KR" altLang="en-US"/>
              </a:pPr>
              <a:t>2</a:t>
            </a:fld>
            <a:endParaRPr lang="en-SG"/>
          </a:p>
        </p:txBody>
      </p:sp>
    </p:spTree>
  </p:cSld>
</p:notes>
</file>

<file path=ppt/notesSlides/notesSlide10.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idx="0"/>
          </p:nvPr>
        </p:nvSpPr>
        <p:spPr>
          <a:noFill/>
          <a:ln>
            <a:solidFill>
              <a:srgbClr val="000000"/>
            </a:solidFill>
            <a:miter/>
          </a:ln>
        </p:spPr>
      </p:sp>
      <p:sp>
        <p:nvSpPr>
          <p:cNvPr id="60419" name="Notes Placeholder 2"/>
          <p:cNvSpPr>
            <a:spLocks noGrp="1"/>
          </p:cNvSpPr>
          <p:nvPr>
            <p:ph type="body" idx="1"/>
          </p:nvPr>
        </p:nvSpPr>
        <p:spPr>
          <a:noFill/>
        </p:spPr>
        <p:txBody>
          <a:bodyPr/>
          <a:lstStyle/>
          <a:p>
            <a:pPr lvl="0">
              <a:defRPr lang="ko-KR" altLang="en-US"/>
            </a:pPr>
            <a:r>
              <a:rPr lang="en-US" altLang="en-US" sz="1800"/>
              <a:t>Our Board and Chairman of the Board Executive Committee has approved our mission statement in 2012.  This was also presented to both PS and SMS.</a:t>
            </a:r>
            <a:endParaRPr lang="en-US" altLang="en-US" sz="1800"/>
          </a:p>
          <a:p>
            <a:pPr lvl="0">
              <a:defRPr lang="ko-KR" altLang="en-US"/>
            </a:pPr>
            <a:endParaRPr lang="en-US" altLang="en-US" sz="1800"/>
          </a:p>
          <a:p>
            <a:pPr lvl="0">
              <a:defRPr lang="ko-KR" altLang="en-US"/>
            </a:pPr>
            <a:r>
              <a:rPr lang="en-US" altLang="en-US" sz="1800"/>
              <a:t>The mission statement, when de-constructed into its core components emphases:</a:t>
            </a:r>
            <a:endParaRPr lang="en-US" altLang="en-US" sz="1800"/>
          </a:p>
          <a:p>
            <a:pPr>
              <a:buChar char="•"/>
              <a:defRPr lang="ko-KR" altLang="en-US"/>
            </a:pPr>
            <a:r>
              <a:rPr lang="en-US" altLang="en-US" sz="1800"/>
              <a:t>The presentation and research of our collection</a:t>
            </a:r>
            <a:endParaRPr lang="en-US" altLang="en-US" sz="1800"/>
          </a:p>
          <a:p>
            <a:pPr>
              <a:buChar char="•"/>
              <a:defRPr lang="ko-KR" altLang="en-US"/>
            </a:pPr>
            <a:r>
              <a:rPr lang="en-US" altLang="en-US" sz="1800"/>
              <a:t>Communicating  the way we present our works to Singaporean, residents and visitors</a:t>
            </a:r>
            <a:endParaRPr lang="en-US" altLang="en-US" sz="1800"/>
          </a:p>
          <a:p>
            <a:pPr>
              <a:buChar char="•"/>
              <a:defRPr lang="ko-KR" altLang="en-US"/>
            </a:pPr>
            <a:r>
              <a:rPr lang="en-US" altLang="en-US" sz="1800"/>
              <a:t>Our collaborative role in working with scholars, collectors and art institutions in the region</a:t>
            </a:r>
            <a:endParaRPr lang="en-US" altLang="en-US" sz="1800"/>
          </a:p>
          <a:p>
            <a:pPr>
              <a:buChar char="•"/>
              <a:defRPr lang="ko-KR" altLang="en-US"/>
            </a:pPr>
            <a:r>
              <a:rPr lang="en-US" altLang="en-US" sz="1800"/>
              <a:t>Placing Singapore and SEA VA in a global context by creating dialogues between artworks of global artists and the region</a:t>
            </a:r>
            <a:endParaRPr lang="en-US" altLang="en-US" sz="1800"/>
          </a:p>
        </p:txBody>
      </p:sp>
      <p:sp>
        <p:nvSpPr>
          <p:cNvPr id="60420" name="Header Placeholder 3"/>
          <p:cNvSpPr>
            <a:spLocks noGrp="1"/>
          </p:cNvSpPr>
          <p:nvPr>
            <p:ph type="hdr" sz="quarter" idx="0"/>
          </p:nvPr>
        </p:nvSpPr>
        <p:spPr>
          <a:noFill/>
        </p:spPr>
        <p:txBody>
          <a:bodyPr/>
          <a:lstStyle>
            <a:lvl1pPr>
              <a:defRPr>
                <a:solidFill>
                  <a:schemeClr val="tx1"/>
                </a:solidFill>
                <a:latin typeface="Arial"/>
                <a:ea typeface="MS PGothic"/>
              </a:defRPr>
            </a:lvl1pPr>
            <a:lvl2pPr marL="742950" indent="-285750">
              <a:defRPr>
                <a:solidFill>
                  <a:schemeClr val="tx1"/>
                </a:solidFill>
                <a:latin typeface="Arial"/>
                <a:ea typeface="MS PGothic"/>
              </a:defRPr>
            </a:lvl2pPr>
            <a:lvl3pPr marL="1143000" indent="-228600">
              <a:defRPr>
                <a:solidFill>
                  <a:schemeClr val="tx1"/>
                </a:solidFill>
                <a:latin typeface="Arial"/>
                <a:ea typeface="MS PGothic"/>
              </a:defRPr>
            </a:lvl3pPr>
            <a:lvl4pPr marL="1600200" indent="-228600">
              <a:defRPr>
                <a:solidFill>
                  <a:schemeClr val="tx1"/>
                </a:solidFill>
                <a:latin typeface="Arial"/>
                <a:ea typeface="MS PGothic"/>
              </a:defRPr>
            </a:lvl4pPr>
            <a:lvl5pPr marL="2057400" indent="-228600">
              <a:defRPr>
                <a:solidFill>
                  <a:schemeClr val="tx1"/>
                </a:solidFill>
                <a:latin typeface="Arial"/>
                <a:ea typeface="MS PGothic"/>
              </a:defRPr>
            </a:lvl5pPr>
            <a:lvl6pPr marL="2514600" indent="-228600" eaLnBrk="0" fontAlgn="base" hangingPunct="0">
              <a:spcBef>
                <a:spcPct val="0"/>
              </a:spcBef>
              <a:spcAft>
                <a:spcPct val="0"/>
              </a:spcAft>
              <a:defRPr>
                <a:solidFill>
                  <a:schemeClr val="tx1"/>
                </a:solidFill>
                <a:latin typeface="Arial"/>
                <a:ea typeface="MS PGothic"/>
              </a:defRPr>
            </a:lvl6pPr>
            <a:lvl7pPr marL="2971800" indent="-228600" eaLnBrk="0" fontAlgn="base" hangingPunct="0">
              <a:spcBef>
                <a:spcPct val="0"/>
              </a:spcBef>
              <a:spcAft>
                <a:spcPct val="0"/>
              </a:spcAft>
              <a:defRPr>
                <a:solidFill>
                  <a:schemeClr val="tx1"/>
                </a:solidFill>
                <a:latin typeface="Arial"/>
                <a:ea typeface="MS PGothic"/>
              </a:defRPr>
            </a:lvl7pPr>
            <a:lvl8pPr marL="3429000" indent="-228600" eaLnBrk="0" fontAlgn="base" hangingPunct="0">
              <a:spcBef>
                <a:spcPct val="0"/>
              </a:spcBef>
              <a:spcAft>
                <a:spcPct val="0"/>
              </a:spcAft>
              <a:defRPr>
                <a:solidFill>
                  <a:schemeClr val="tx1"/>
                </a:solidFill>
                <a:latin typeface="Arial"/>
                <a:ea typeface="MS PGothic"/>
              </a:defRPr>
            </a:lvl8pPr>
            <a:lvl9pPr marL="3886200" indent="-228600" eaLnBrk="0" fontAlgn="base" hangingPunct="0">
              <a:spcBef>
                <a:spcPct val="0"/>
              </a:spcBef>
              <a:spcAft>
                <a:spcPct val="0"/>
              </a:spcAft>
              <a:defRPr>
                <a:solidFill>
                  <a:schemeClr val="tx1"/>
                </a:solidFill>
                <a:latin typeface="Arial"/>
                <a:ea typeface="MS PGothic"/>
              </a:defRPr>
            </a:lvl9pPr>
          </a:lstStyle>
          <a:p>
            <a:pPr lvl="0">
              <a:defRPr lang="ko-KR" altLang="en-US"/>
            </a:pPr>
            <a:r>
              <a:rPr lang="en-US" altLang="en-US">
                <a:cs typeface="Arial"/>
              </a:rPr>
              <a:t>Mission &amp; Vision</a:t>
            </a:r>
            <a:endParaRPr lang="en-US" altLang="en-US">
              <a:cs typeface="Arial"/>
            </a:endParaRPr>
          </a:p>
        </p:txBody>
      </p:sp>
      <p:sp>
        <p:nvSpPr>
          <p:cNvPr id="60421" name="Slide Number Placeholder 4"/>
          <p:cNvSpPr>
            <a:spLocks noGrp="1"/>
          </p:cNvSpPr>
          <p:nvPr>
            <p:ph type="sldNum" sz="quarter" idx="5"/>
          </p:nvPr>
        </p:nvSpPr>
        <p:spPr>
          <a:noFill/>
        </p:spPr>
        <p:txBody>
          <a:bodyPr/>
          <a:lstStyle>
            <a:lvl1pPr>
              <a:defRPr>
                <a:solidFill>
                  <a:schemeClr val="tx1"/>
                </a:solidFill>
                <a:latin typeface="Arial"/>
                <a:ea typeface="MS PGothic"/>
              </a:defRPr>
            </a:lvl1pPr>
            <a:lvl2pPr marL="742950" indent="-285750">
              <a:defRPr>
                <a:solidFill>
                  <a:schemeClr val="tx1"/>
                </a:solidFill>
                <a:latin typeface="Arial"/>
                <a:ea typeface="MS PGothic"/>
              </a:defRPr>
            </a:lvl2pPr>
            <a:lvl3pPr marL="1143000" indent="-228600">
              <a:defRPr>
                <a:solidFill>
                  <a:schemeClr val="tx1"/>
                </a:solidFill>
                <a:latin typeface="Arial"/>
                <a:ea typeface="MS PGothic"/>
              </a:defRPr>
            </a:lvl3pPr>
            <a:lvl4pPr marL="1600200" indent="-228600">
              <a:defRPr>
                <a:solidFill>
                  <a:schemeClr val="tx1"/>
                </a:solidFill>
                <a:latin typeface="Arial"/>
                <a:ea typeface="MS PGothic"/>
              </a:defRPr>
            </a:lvl4pPr>
            <a:lvl5pPr marL="2057400" indent="-228600">
              <a:defRPr>
                <a:solidFill>
                  <a:schemeClr val="tx1"/>
                </a:solidFill>
                <a:latin typeface="Arial"/>
                <a:ea typeface="MS PGothic"/>
              </a:defRPr>
            </a:lvl5pPr>
            <a:lvl6pPr marL="2514600" indent="-228600" eaLnBrk="0" fontAlgn="base" hangingPunct="0">
              <a:spcBef>
                <a:spcPct val="0"/>
              </a:spcBef>
              <a:spcAft>
                <a:spcPct val="0"/>
              </a:spcAft>
              <a:defRPr>
                <a:solidFill>
                  <a:schemeClr val="tx1"/>
                </a:solidFill>
                <a:latin typeface="Arial"/>
                <a:ea typeface="MS PGothic"/>
              </a:defRPr>
            </a:lvl6pPr>
            <a:lvl7pPr marL="2971800" indent="-228600" eaLnBrk="0" fontAlgn="base" hangingPunct="0">
              <a:spcBef>
                <a:spcPct val="0"/>
              </a:spcBef>
              <a:spcAft>
                <a:spcPct val="0"/>
              </a:spcAft>
              <a:defRPr>
                <a:solidFill>
                  <a:schemeClr val="tx1"/>
                </a:solidFill>
                <a:latin typeface="Arial"/>
                <a:ea typeface="MS PGothic"/>
              </a:defRPr>
            </a:lvl7pPr>
            <a:lvl8pPr marL="3429000" indent="-228600" eaLnBrk="0" fontAlgn="base" hangingPunct="0">
              <a:spcBef>
                <a:spcPct val="0"/>
              </a:spcBef>
              <a:spcAft>
                <a:spcPct val="0"/>
              </a:spcAft>
              <a:defRPr>
                <a:solidFill>
                  <a:schemeClr val="tx1"/>
                </a:solidFill>
                <a:latin typeface="Arial"/>
                <a:ea typeface="MS PGothic"/>
              </a:defRPr>
            </a:lvl8pPr>
            <a:lvl9pPr marL="3886200" indent="-228600" eaLnBrk="0" fontAlgn="base" hangingPunct="0">
              <a:spcBef>
                <a:spcPct val="0"/>
              </a:spcBef>
              <a:spcAft>
                <a:spcPct val="0"/>
              </a:spcAft>
              <a:defRPr>
                <a:solidFill>
                  <a:schemeClr val="tx1"/>
                </a:solidFill>
                <a:latin typeface="Arial"/>
                <a:ea typeface="MS PGothic"/>
              </a:defRPr>
            </a:lvl9pPr>
          </a:lstStyle>
          <a:p>
            <a:pPr lvl="0">
              <a:defRPr lang="ko-KR" altLang="en-US"/>
            </a:pPr>
            <a:fld id="{A09A72E7-40B6-4AB9-B44A-A85301EDE981}" type="slidenum">
              <a:rPr lang="en-US" altLang="en-US"/>
              <a:pPr lvl="0">
                <a:defRPr lang="ko-KR" altLang="en-US"/>
              </a:pPr>
              <a:t>25</a:t>
            </a:fld>
            <a:endParaRPr lang="en-US" altLang="en-US"/>
          </a:p>
        </p:txBody>
      </p:sp>
    </p:spTree>
  </p:cSld>
</p:notes>
</file>

<file path=ppt/notesSlides/notesSlide11.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idx="0"/>
          </p:nvPr>
        </p:nvSpPr>
        <p:spPr>
          <a:noFill/>
          <a:ln>
            <a:solidFill>
              <a:srgbClr val="000000"/>
            </a:solidFill>
            <a:miter/>
          </a:ln>
        </p:spPr>
      </p:sp>
      <p:sp>
        <p:nvSpPr>
          <p:cNvPr id="60419" name="Notes Placeholder 2"/>
          <p:cNvSpPr>
            <a:spLocks noGrp="1"/>
          </p:cNvSpPr>
          <p:nvPr>
            <p:ph type="body" idx="1"/>
          </p:nvPr>
        </p:nvSpPr>
        <p:spPr>
          <a:noFill/>
        </p:spPr>
        <p:txBody>
          <a:bodyPr/>
          <a:lstStyle/>
          <a:p>
            <a:pPr lvl="0">
              <a:defRPr lang="ko-KR" altLang="en-US"/>
            </a:pPr>
            <a:r>
              <a:rPr lang="en-US" altLang="en-US" sz="1800"/>
              <a:t>Our Board and Chairman of the Board Executive Committee has approved our mission statement in 2012.  This was also presented to both PS and SMS.</a:t>
            </a:r>
            <a:endParaRPr lang="en-US" altLang="en-US" sz="1800"/>
          </a:p>
          <a:p>
            <a:pPr lvl="0">
              <a:defRPr lang="ko-KR" altLang="en-US"/>
            </a:pPr>
            <a:endParaRPr lang="en-US" altLang="en-US" sz="1800"/>
          </a:p>
          <a:p>
            <a:pPr lvl="0">
              <a:defRPr lang="ko-KR" altLang="en-US"/>
            </a:pPr>
            <a:r>
              <a:rPr lang="en-US" altLang="en-US" sz="1800"/>
              <a:t>The mission statement, when de-constructed into its core components emphases:</a:t>
            </a:r>
            <a:endParaRPr lang="en-US" altLang="en-US" sz="1800"/>
          </a:p>
          <a:p>
            <a:pPr>
              <a:buChar char="•"/>
              <a:defRPr lang="ko-KR" altLang="en-US"/>
            </a:pPr>
            <a:r>
              <a:rPr lang="en-US" altLang="en-US" sz="1800"/>
              <a:t>The presentation and research of our collection</a:t>
            </a:r>
            <a:endParaRPr lang="en-US" altLang="en-US" sz="1800"/>
          </a:p>
          <a:p>
            <a:pPr>
              <a:buChar char="•"/>
              <a:defRPr lang="ko-KR" altLang="en-US"/>
            </a:pPr>
            <a:r>
              <a:rPr lang="en-US" altLang="en-US" sz="1800"/>
              <a:t>Communicating  the way we present our works to Singaporean, residents and visitors</a:t>
            </a:r>
            <a:endParaRPr lang="en-US" altLang="en-US" sz="1800"/>
          </a:p>
          <a:p>
            <a:pPr>
              <a:buChar char="•"/>
              <a:defRPr lang="ko-KR" altLang="en-US"/>
            </a:pPr>
            <a:r>
              <a:rPr lang="en-US" altLang="en-US" sz="1800"/>
              <a:t>Our collaborative role in working with scholars, collectors and art institutions in the region</a:t>
            </a:r>
            <a:endParaRPr lang="en-US" altLang="en-US" sz="1800"/>
          </a:p>
          <a:p>
            <a:pPr>
              <a:buChar char="•"/>
              <a:defRPr lang="ko-KR" altLang="en-US"/>
            </a:pPr>
            <a:r>
              <a:rPr lang="en-US" altLang="en-US" sz="1800"/>
              <a:t>Placing Singapore and SEA VA in a global context by creating dialogues between artworks of global artists and the region</a:t>
            </a:r>
            <a:endParaRPr lang="en-US" altLang="en-US" sz="1800"/>
          </a:p>
        </p:txBody>
      </p:sp>
      <p:sp>
        <p:nvSpPr>
          <p:cNvPr id="60420" name="Header Placeholder 3"/>
          <p:cNvSpPr>
            <a:spLocks noGrp="1"/>
          </p:cNvSpPr>
          <p:nvPr>
            <p:ph type="hdr" sz="quarter" idx="0"/>
          </p:nvPr>
        </p:nvSpPr>
        <p:spPr>
          <a:noFill/>
        </p:spPr>
        <p:txBody>
          <a:bodyPr/>
          <a:lstStyle>
            <a:lvl1pPr>
              <a:defRPr>
                <a:solidFill>
                  <a:schemeClr val="tx1"/>
                </a:solidFill>
                <a:latin typeface="Arial"/>
                <a:ea typeface="MS PGothic"/>
              </a:defRPr>
            </a:lvl1pPr>
            <a:lvl2pPr marL="742950" indent="-285750">
              <a:defRPr>
                <a:solidFill>
                  <a:schemeClr val="tx1"/>
                </a:solidFill>
                <a:latin typeface="Arial"/>
                <a:ea typeface="MS PGothic"/>
              </a:defRPr>
            </a:lvl2pPr>
            <a:lvl3pPr marL="1143000" indent="-228600">
              <a:defRPr>
                <a:solidFill>
                  <a:schemeClr val="tx1"/>
                </a:solidFill>
                <a:latin typeface="Arial"/>
                <a:ea typeface="MS PGothic"/>
              </a:defRPr>
            </a:lvl3pPr>
            <a:lvl4pPr marL="1600200" indent="-228600">
              <a:defRPr>
                <a:solidFill>
                  <a:schemeClr val="tx1"/>
                </a:solidFill>
                <a:latin typeface="Arial"/>
                <a:ea typeface="MS PGothic"/>
              </a:defRPr>
            </a:lvl4pPr>
            <a:lvl5pPr marL="2057400" indent="-228600">
              <a:defRPr>
                <a:solidFill>
                  <a:schemeClr val="tx1"/>
                </a:solidFill>
                <a:latin typeface="Arial"/>
                <a:ea typeface="MS PGothic"/>
              </a:defRPr>
            </a:lvl5pPr>
            <a:lvl6pPr marL="2514600" indent="-228600" eaLnBrk="0" fontAlgn="base" hangingPunct="0">
              <a:spcBef>
                <a:spcPct val="0"/>
              </a:spcBef>
              <a:spcAft>
                <a:spcPct val="0"/>
              </a:spcAft>
              <a:defRPr>
                <a:solidFill>
                  <a:schemeClr val="tx1"/>
                </a:solidFill>
                <a:latin typeface="Arial"/>
                <a:ea typeface="MS PGothic"/>
              </a:defRPr>
            </a:lvl6pPr>
            <a:lvl7pPr marL="2971800" indent="-228600" eaLnBrk="0" fontAlgn="base" hangingPunct="0">
              <a:spcBef>
                <a:spcPct val="0"/>
              </a:spcBef>
              <a:spcAft>
                <a:spcPct val="0"/>
              </a:spcAft>
              <a:defRPr>
                <a:solidFill>
                  <a:schemeClr val="tx1"/>
                </a:solidFill>
                <a:latin typeface="Arial"/>
                <a:ea typeface="MS PGothic"/>
              </a:defRPr>
            </a:lvl7pPr>
            <a:lvl8pPr marL="3429000" indent="-228600" eaLnBrk="0" fontAlgn="base" hangingPunct="0">
              <a:spcBef>
                <a:spcPct val="0"/>
              </a:spcBef>
              <a:spcAft>
                <a:spcPct val="0"/>
              </a:spcAft>
              <a:defRPr>
                <a:solidFill>
                  <a:schemeClr val="tx1"/>
                </a:solidFill>
                <a:latin typeface="Arial"/>
                <a:ea typeface="MS PGothic"/>
              </a:defRPr>
            </a:lvl8pPr>
            <a:lvl9pPr marL="3886200" indent="-228600" eaLnBrk="0" fontAlgn="base" hangingPunct="0">
              <a:spcBef>
                <a:spcPct val="0"/>
              </a:spcBef>
              <a:spcAft>
                <a:spcPct val="0"/>
              </a:spcAft>
              <a:defRPr>
                <a:solidFill>
                  <a:schemeClr val="tx1"/>
                </a:solidFill>
                <a:latin typeface="Arial"/>
                <a:ea typeface="MS PGothic"/>
              </a:defRPr>
            </a:lvl9pPr>
          </a:lstStyle>
          <a:p>
            <a:pPr lvl="0">
              <a:defRPr lang="ko-KR" altLang="en-US"/>
            </a:pPr>
            <a:r>
              <a:rPr lang="en-US" altLang="en-US">
                <a:cs typeface="Arial"/>
              </a:rPr>
              <a:t>Mission &amp; Vision</a:t>
            </a:r>
            <a:endParaRPr lang="en-US" altLang="en-US">
              <a:cs typeface="Arial"/>
            </a:endParaRPr>
          </a:p>
        </p:txBody>
      </p:sp>
      <p:sp>
        <p:nvSpPr>
          <p:cNvPr id="60421" name="Slide Number Placeholder 4"/>
          <p:cNvSpPr>
            <a:spLocks noGrp="1"/>
          </p:cNvSpPr>
          <p:nvPr>
            <p:ph type="sldNum" sz="quarter" idx="5"/>
          </p:nvPr>
        </p:nvSpPr>
        <p:spPr>
          <a:noFill/>
        </p:spPr>
        <p:txBody>
          <a:bodyPr/>
          <a:lstStyle>
            <a:lvl1pPr>
              <a:defRPr>
                <a:solidFill>
                  <a:schemeClr val="tx1"/>
                </a:solidFill>
                <a:latin typeface="Arial"/>
                <a:ea typeface="MS PGothic"/>
              </a:defRPr>
            </a:lvl1pPr>
            <a:lvl2pPr marL="742950" indent="-285750">
              <a:defRPr>
                <a:solidFill>
                  <a:schemeClr val="tx1"/>
                </a:solidFill>
                <a:latin typeface="Arial"/>
                <a:ea typeface="MS PGothic"/>
              </a:defRPr>
            </a:lvl2pPr>
            <a:lvl3pPr marL="1143000" indent="-228600">
              <a:defRPr>
                <a:solidFill>
                  <a:schemeClr val="tx1"/>
                </a:solidFill>
                <a:latin typeface="Arial"/>
                <a:ea typeface="MS PGothic"/>
              </a:defRPr>
            </a:lvl3pPr>
            <a:lvl4pPr marL="1600200" indent="-228600">
              <a:defRPr>
                <a:solidFill>
                  <a:schemeClr val="tx1"/>
                </a:solidFill>
                <a:latin typeface="Arial"/>
                <a:ea typeface="MS PGothic"/>
              </a:defRPr>
            </a:lvl4pPr>
            <a:lvl5pPr marL="2057400" indent="-228600">
              <a:defRPr>
                <a:solidFill>
                  <a:schemeClr val="tx1"/>
                </a:solidFill>
                <a:latin typeface="Arial"/>
                <a:ea typeface="MS PGothic"/>
              </a:defRPr>
            </a:lvl5pPr>
            <a:lvl6pPr marL="2514600" indent="-228600" eaLnBrk="0" fontAlgn="base" hangingPunct="0">
              <a:spcBef>
                <a:spcPct val="0"/>
              </a:spcBef>
              <a:spcAft>
                <a:spcPct val="0"/>
              </a:spcAft>
              <a:defRPr>
                <a:solidFill>
                  <a:schemeClr val="tx1"/>
                </a:solidFill>
                <a:latin typeface="Arial"/>
                <a:ea typeface="MS PGothic"/>
              </a:defRPr>
            </a:lvl6pPr>
            <a:lvl7pPr marL="2971800" indent="-228600" eaLnBrk="0" fontAlgn="base" hangingPunct="0">
              <a:spcBef>
                <a:spcPct val="0"/>
              </a:spcBef>
              <a:spcAft>
                <a:spcPct val="0"/>
              </a:spcAft>
              <a:defRPr>
                <a:solidFill>
                  <a:schemeClr val="tx1"/>
                </a:solidFill>
                <a:latin typeface="Arial"/>
                <a:ea typeface="MS PGothic"/>
              </a:defRPr>
            </a:lvl7pPr>
            <a:lvl8pPr marL="3429000" indent="-228600" eaLnBrk="0" fontAlgn="base" hangingPunct="0">
              <a:spcBef>
                <a:spcPct val="0"/>
              </a:spcBef>
              <a:spcAft>
                <a:spcPct val="0"/>
              </a:spcAft>
              <a:defRPr>
                <a:solidFill>
                  <a:schemeClr val="tx1"/>
                </a:solidFill>
                <a:latin typeface="Arial"/>
                <a:ea typeface="MS PGothic"/>
              </a:defRPr>
            </a:lvl8pPr>
            <a:lvl9pPr marL="3886200" indent="-228600" eaLnBrk="0" fontAlgn="base" hangingPunct="0">
              <a:spcBef>
                <a:spcPct val="0"/>
              </a:spcBef>
              <a:spcAft>
                <a:spcPct val="0"/>
              </a:spcAft>
              <a:defRPr>
                <a:solidFill>
                  <a:schemeClr val="tx1"/>
                </a:solidFill>
                <a:latin typeface="Arial"/>
                <a:ea typeface="MS PGothic"/>
              </a:defRPr>
            </a:lvl9pPr>
          </a:lstStyle>
          <a:p>
            <a:pPr lvl="0">
              <a:defRPr lang="ko-KR" altLang="en-US"/>
            </a:pPr>
            <a:fld id="{A09A72E7-40B6-4AB9-B44A-A85301EDE981}" type="slidenum">
              <a:rPr lang="en-US" altLang="en-US"/>
              <a:pPr lvl="0">
                <a:defRPr lang="ko-KR" altLang="en-US"/>
              </a:pPr>
              <a:t>28</a:t>
            </a:fld>
            <a:endParaRPr lang="en-US" altLang="en-US"/>
          </a:p>
        </p:txBody>
      </p:sp>
    </p:spTree>
  </p:cSld>
</p:notes>
</file>

<file path=ppt/notesSlides/notesSlide2.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TextEdit="1"/>
          </p:cNvSpPr>
          <p:nvPr>
            <p:ph type="sldImg" idx="0"/>
          </p:nvPr>
        </p:nvSpPr>
        <p:spPr/>
      </p:sp>
      <p:sp>
        <p:nvSpPr>
          <p:cNvPr id="3" name="Notes Placeholder 2"/>
          <p:cNvSpPr>
            <a:spLocks noGrp="1"/>
          </p:cNvSpPr>
          <p:nvPr>
            <p:ph type="body" idx="1"/>
          </p:nvPr>
        </p:nvSpPr>
        <p:spPr/>
        <p:txBody>
          <a:bodyPr/>
          <a:lstStyle/>
          <a:p>
            <a:pPr lvl="0">
              <a:defRPr lang="ko-KR" altLang="en-US"/>
            </a:pPr>
            <a:r>
              <a:rPr lang="en-US"/>
              <a:t>Upon arrival at Level 2, visitors will have their first encounter with site specific artwork installed at the Singapore Courtyard which is also the main programing space leading into the Singapore Gallery.</a:t>
            </a:r>
            <a:endParaRPr lang="en-US"/>
          </a:p>
          <a:p>
            <a:pPr lvl="0">
              <a:defRPr lang="ko-KR" altLang="en-US"/>
            </a:pPr>
            <a:endParaRPr lang="en-US"/>
          </a:p>
          <a:p>
            <a:pPr marL="0" indent="0" algn="l" defTabSz="914400" eaLnBrk="1" latinLnBrk="0" hangingPunct="1">
              <a:lnSpc>
                <a:spcPct val="100000"/>
              </a:lnSpc>
              <a:spcBef>
                <a:spcPct val="0"/>
              </a:spcBef>
              <a:spcAft>
                <a:spcPct val="0"/>
              </a:spcAft>
              <a:buClrTx/>
              <a:buNone/>
              <a:defRPr lang="ko-KR"/>
            </a:pPr>
            <a:r>
              <a:rPr lang="en-US"/>
              <a:t>When National Gallery opens its door to the public in Nov 2015, our Singapore and Southeast Asia Collection will be the inaugural exhibitions.  </a:t>
            </a:r>
            <a:endParaRPr lang="en-US"/>
          </a:p>
          <a:p>
            <a:pPr marL="0" indent="0" algn="l" defTabSz="914400" eaLnBrk="1" latinLnBrk="0" hangingPunct="1">
              <a:lnSpc>
                <a:spcPct val="100000"/>
              </a:lnSpc>
              <a:spcBef>
                <a:spcPct val="0"/>
              </a:spcBef>
              <a:spcAft>
                <a:spcPct val="0"/>
              </a:spcAft>
              <a:buClrTx/>
              <a:buNone/>
              <a:defRPr lang="ko-KR"/>
            </a:pPr>
            <a:endParaRPr lang="en-US"/>
          </a:p>
          <a:p>
            <a:pPr marL="0" indent="0" algn="l" defTabSz="914400" eaLnBrk="1" latinLnBrk="0" hangingPunct="1">
              <a:lnSpc>
                <a:spcPct val="100000"/>
              </a:lnSpc>
              <a:spcBef>
                <a:spcPct val="0"/>
              </a:spcBef>
              <a:spcAft>
                <a:spcPct val="0"/>
              </a:spcAft>
              <a:buClrTx/>
              <a:buNone/>
              <a:defRPr lang="ko-KR"/>
            </a:pPr>
            <a:r>
              <a:rPr lang="en-US" b="1" i="1"/>
              <a:t>Siapa Nama Kamu? </a:t>
            </a:r>
            <a:endParaRPr lang="en-US" b="1" i="1"/>
          </a:p>
          <a:p>
            <a:pPr lvl="0">
              <a:defRPr lang="ko-KR"/>
            </a:pPr>
            <a:r>
              <a:rPr lang="en-US" sz="2000" b="1"/>
              <a:t>Art in Singapore since the 19</a:t>
            </a:r>
            <a:r>
              <a:rPr lang="en-US" sz="2000" b="1" baseline="30000"/>
              <a:t>th</a:t>
            </a:r>
            <a:r>
              <a:rPr lang="en-US" sz="2000" b="1"/>
              <a:t> Century</a:t>
            </a:r>
            <a:endParaRPr lang="en-US" sz="2000" b="1"/>
          </a:p>
          <a:p>
            <a:pPr lvl="0">
              <a:defRPr lang="ko-KR"/>
            </a:pPr>
            <a:r>
              <a:rPr lang="en-US" sz="1200" b="1"/>
              <a:t> </a:t>
            </a:r>
            <a:endParaRPr lang="en-US" sz="1200" b="1"/>
          </a:p>
          <a:p>
            <a:pPr lvl="0">
              <a:defRPr lang="ko-KR"/>
            </a:pPr>
            <a:r>
              <a:rPr lang="en-US" sz="1200"/>
              <a:t>The most endearing fact about Singapore is her location: set in a vast archipelago of island neighbours, she raises questions of scale and proportion whenever she is contemplated. Geographically, she appears dwarfed by the immensity of her surroundings, leading her sea-locked inhabitants to constantly look outwards to the world at large. Yet her position in the world belies her physical size. </a:t>
            </a:r>
            <a:endParaRPr lang="en-US" sz="1200"/>
          </a:p>
          <a:p>
            <a:pPr lvl="0">
              <a:defRPr lang="ko-KR"/>
            </a:pPr>
            <a:r>
              <a:rPr lang="en-US" sz="1200"/>
              <a:t> </a:t>
            </a:r>
            <a:endParaRPr lang="en-US" sz="1200"/>
          </a:p>
          <a:p>
            <a:pPr lvl="0">
              <a:defRPr lang="ko-KR"/>
            </a:pPr>
            <a:r>
              <a:rPr lang="en-US" sz="1200"/>
              <a:t>This exhibition examines how artists in Singapore have grappled with similar issues since the 19</a:t>
            </a:r>
            <a:r>
              <a:rPr lang="en-US" sz="1200" baseline="30000"/>
              <a:t>th </a:t>
            </a:r>
            <a:r>
              <a:rPr lang="en-US" sz="1200"/>
              <a:t>century, when much of Southeast Asia was under European colonial rule. With diverse values and systems coming into close contact with the region’s existing beliefs and social structures, the 19</a:t>
            </a:r>
            <a:r>
              <a:rPr lang="en-US" sz="1200" baseline="30000"/>
              <a:t>th</a:t>
            </a:r>
            <a:r>
              <a:rPr lang="en-US" sz="1200"/>
              <a:t> century represents a break with what came before. It also marks the beginning of the modern condition and the rise of modern art in Southeast Asia and Singapore.</a:t>
            </a:r>
            <a:endParaRPr lang="en-US" sz="1200"/>
          </a:p>
          <a:p>
            <a:pPr lvl="0">
              <a:defRPr lang="ko-KR"/>
            </a:pPr>
            <a:r>
              <a:rPr lang="en-US" sz="1200"/>
              <a:t> </a:t>
            </a:r>
            <a:endParaRPr lang="en-US" sz="1200"/>
          </a:p>
          <a:p>
            <a:pPr lvl="0">
              <a:defRPr lang="ko-KR"/>
            </a:pPr>
            <a:r>
              <a:rPr lang="en-US" sz="1200"/>
              <a:t>In Malay, “</a:t>
            </a:r>
            <a:r>
              <a:rPr lang="en-US" sz="1200" i="1"/>
              <a:t>Siapa Nama Kamu</a:t>
            </a:r>
            <a:r>
              <a:rPr lang="en-US" sz="1200"/>
              <a:t>?” means “What is your name?” This question is taken from </a:t>
            </a:r>
            <a:r>
              <a:rPr lang="en-US" sz="1200" i="1"/>
              <a:t>National Language Class</a:t>
            </a:r>
            <a:r>
              <a:rPr lang="en-US" sz="1200"/>
              <a:t>, a painting that hung on the walls of City Hall in the 1960s, where the Ministry of Culture was located. It was painted in 1959, the year Singapore gained self-governance from the British, and came to resonate with that historical change. </a:t>
            </a:r>
            <a:endParaRPr lang="en-US" sz="1200"/>
          </a:p>
          <a:p>
            <a:pPr lvl="0">
              <a:defRPr lang="ko-KR"/>
            </a:pPr>
            <a:r>
              <a:rPr lang="en-US" sz="1200"/>
              <a:t> </a:t>
            </a:r>
            <a:endParaRPr lang="en-US" sz="1200"/>
          </a:p>
          <a:p>
            <a:pPr lvl="0">
              <a:defRPr lang="ko-KR"/>
            </a:pPr>
            <a:r>
              <a:rPr lang="en-US" sz="1200"/>
              <a:t>The display of about 400 works drawn from the National Collection and other sources provides a way to understand the history of Singapore art. Each artwork taken individually provides insights into why and how an artist responded to his surroundings and circumstances. Taken as a whole, the wide range of artworks reflects the complexities involved in telling this story. </a:t>
            </a:r>
            <a:endParaRPr lang="en-US" sz="1200"/>
          </a:p>
          <a:p>
            <a:pPr lvl="0">
              <a:defRPr lang="ko-KR"/>
            </a:pPr>
            <a:r>
              <a:rPr lang="en-US" sz="1200"/>
              <a:t> </a:t>
            </a:r>
            <a:endParaRPr lang="en-US" sz="1200"/>
          </a:p>
          <a:p>
            <a:pPr lvl="0">
              <a:defRPr lang="ko-KR"/>
            </a:pPr>
            <a:r>
              <a:rPr lang="en-US" sz="1200" i="1"/>
              <a:t>Siapa Nama Kamu?</a:t>
            </a:r>
            <a:r>
              <a:rPr lang="en-US" sz="1200"/>
              <a:t> is then a question and an invitation—to consider how art can operate as a mirror to but also complicate our reality.</a:t>
            </a:r>
            <a:endParaRPr lang="en-US" sz="1200"/>
          </a:p>
          <a:p>
            <a:pPr lvl="0">
              <a:defRPr lang="ko-KR"/>
            </a:pPr>
            <a:r>
              <a:rPr lang="en-US" sz="1200"/>
              <a:t> </a:t>
            </a:r>
            <a:endParaRPr lang="en-US" sz="1200"/>
          </a:p>
          <a:p>
            <a:pPr lvl="0">
              <a:defRPr lang="ko-KR"/>
            </a:pPr>
            <a:r>
              <a:rPr lang="en-SG" sz="1200"/>
              <a:t>The DBS Singapore Gallery is made possible through a gift by DBS.</a:t>
            </a:r>
            <a:endParaRPr lang="en-SG" sz="1200"/>
          </a:p>
          <a:p>
            <a:pPr marL="0" indent="0" algn="l" defTabSz="914400" eaLnBrk="1" latinLnBrk="0" hangingPunct="1">
              <a:lnSpc>
                <a:spcPct val="100000"/>
              </a:lnSpc>
              <a:spcBef>
                <a:spcPct val="0"/>
              </a:spcBef>
              <a:spcAft>
                <a:spcPct val="0"/>
              </a:spcAft>
              <a:buClrTx/>
              <a:buNone/>
              <a:defRPr lang="ko-KR"/>
            </a:pPr>
            <a:endParaRPr lang="en-US" b="1"/>
          </a:p>
        </p:txBody>
      </p:sp>
      <p:sp>
        <p:nvSpPr>
          <p:cNvPr id="4" name="Slide Number Placeholder 3"/>
          <p:cNvSpPr>
            <a:spLocks noGrp="1"/>
          </p:cNvSpPr>
          <p:nvPr>
            <p:ph type="sldNum" sz="quarter" idx="10"/>
          </p:nvPr>
        </p:nvSpPr>
        <p:spPr/>
        <p:txBody>
          <a:bodyPr/>
          <a:lstStyle/>
          <a:p>
            <a:pPr lvl="0">
              <a:defRPr lang="ko-KR" altLang="en-US"/>
            </a:pPr>
            <a:fld id="{4CBA404E-B2E1-454F-85DE-95A3664EF57E}" type="slidenum">
              <a:rPr lang="en-SG">
                <a:solidFill>
                  <a:prstClr val="black"/>
                </a:solidFill>
              </a:rPr>
              <a:pPr lvl="0">
                <a:defRPr lang="ko-KR" altLang="en-US"/>
              </a:pPr>
              <a:t>4</a:t>
            </a:fld>
            <a:endParaRPr lang="en-SG">
              <a:solidFill>
                <a:prstClr val="black"/>
              </a:solidFill>
            </a:endParaRPr>
          </a:p>
        </p:txBody>
      </p:sp>
    </p:spTree>
  </p:cSld>
</p:notes>
</file>

<file path=ppt/notesSlides/notesSlide3.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idx="0"/>
          </p:nvPr>
        </p:nvSpPr>
        <p:spPr>
          <a:noFill/>
          <a:ln>
            <a:solidFill>
              <a:srgbClr val="000000"/>
            </a:solidFill>
            <a:miter/>
          </a:ln>
        </p:spPr>
      </p:sp>
      <p:sp>
        <p:nvSpPr>
          <p:cNvPr id="34819" name="Notes Placeholder 2"/>
          <p:cNvSpPr>
            <a:spLocks noGrp="1"/>
          </p:cNvSpPr>
          <p:nvPr>
            <p:ph type="body" idx="1"/>
          </p:nvPr>
        </p:nvSpPr>
        <p:spPr>
          <a:noFill/>
        </p:spPr>
        <p:txBody>
          <a:bodyPr/>
          <a:lstStyle/>
          <a:p>
            <a:pPr lvl="0">
              <a:defRPr lang="ko-KR" altLang="en-US"/>
            </a:pPr>
            <a:r>
              <a:rPr lang="en-US" altLang="en-US"/>
              <a:t>This double volume foyer will feature artworks from leading SEA artists that excite visitors to discover the history of art from SEA.  With a working title “SEA art – Regional perspective”, the SEA collection will also form the inaugural exhibition presented at the National Gallery. </a:t>
            </a:r>
            <a:endParaRPr lang="en-SG" altLang="en-US"/>
          </a:p>
        </p:txBody>
      </p:sp>
      <p:sp>
        <p:nvSpPr>
          <p:cNvPr id="34820" name="Slide Number Placeholder 3"/>
          <p:cNvSpPr>
            <a:spLocks noGrp="1"/>
          </p:cNvSpPr>
          <p:nvPr>
            <p:ph type="sldNum" sz="quarter" idx="5"/>
          </p:nvPr>
        </p:nvSpPr>
        <p:spPr>
          <a:noFill/>
        </p:spPr>
        <p:txBody>
          <a:bodyPr/>
          <a:lstStyle>
            <a:lvl1pPr eaLnBrk="0" hangingPunct="0">
              <a:spcBef>
                <a:spcPct val="30000"/>
              </a:spcBef>
              <a:defRPr sz="1300">
                <a:solidFill>
                  <a:schemeClr val="tx1"/>
                </a:solidFill>
                <a:latin typeface="Calibri"/>
              </a:defRPr>
            </a:lvl1pPr>
            <a:lvl2pPr marL="777329" indent="-298972" eaLnBrk="0" hangingPunct="0">
              <a:spcBef>
                <a:spcPct val="30000"/>
              </a:spcBef>
              <a:defRPr sz="1300">
                <a:solidFill>
                  <a:schemeClr val="tx1"/>
                </a:solidFill>
                <a:latin typeface="Calibri"/>
              </a:defRPr>
            </a:lvl2pPr>
            <a:lvl3pPr marL="1195892" indent="-239179" eaLnBrk="0" hangingPunct="0">
              <a:spcBef>
                <a:spcPct val="30000"/>
              </a:spcBef>
              <a:defRPr sz="1300">
                <a:solidFill>
                  <a:schemeClr val="tx1"/>
                </a:solidFill>
                <a:latin typeface="Calibri"/>
              </a:defRPr>
            </a:lvl3pPr>
            <a:lvl4pPr marL="1674248" indent="-239179" eaLnBrk="0" hangingPunct="0">
              <a:spcBef>
                <a:spcPct val="30000"/>
              </a:spcBef>
              <a:defRPr sz="1300">
                <a:solidFill>
                  <a:schemeClr val="tx1"/>
                </a:solidFill>
                <a:latin typeface="Calibri"/>
              </a:defRPr>
            </a:lvl4pPr>
            <a:lvl5pPr marL="2152603" indent="-239179" eaLnBrk="0" hangingPunct="0">
              <a:spcBef>
                <a:spcPct val="30000"/>
              </a:spcBef>
              <a:defRPr sz="1300">
                <a:solidFill>
                  <a:schemeClr val="tx1"/>
                </a:solidFill>
                <a:latin typeface="Calibri"/>
              </a:defRPr>
            </a:lvl5pPr>
            <a:lvl6pPr marL="2630959" indent="-239179" eaLnBrk="0" fontAlgn="base" hangingPunct="0">
              <a:spcBef>
                <a:spcPct val="30000"/>
              </a:spcBef>
              <a:spcAft>
                <a:spcPct val="0"/>
              </a:spcAft>
              <a:defRPr sz="1300">
                <a:solidFill>
                  <a:schemeClr val="tx1"/>
                </a:solidFill>
                <a:latin typeface="Calibri"/>
              </a:defRPr>
            </a:lvl6pPr>
            <a:lvl7pPr marL="3109315" indent="-239179" eaLnBrk="0" fontAlgn="base" hangingPunct="0">
              <a:spcBef>
                <a:spcPct val="30000"/>
              </a:spcBef>
              <a:spcAft>
                <a:spcPct val="0"/>
              </a:spcAft>
              <a:defRPr sz="1300">
                <a:solidFill>
                  <a:schemeClr val="tx1"/>
                </a:solidFill>
                <a:latin typeface="Calibri"/>
              </a:defRPr>
            </a:lvl7pPr>
            <a:lvl8pPr marL="3587672" indent="-239179" eaLnBrk="0" fontAlgn="base" hangingPunct="0">
              <a:spcBef>
                <a:spcPct val="30000"/>
              </a:spcBef>
              <a:spcAft>
                <a:spcPct val="0"/>
              </a:spcAft>
              <a:defRPr sz="1300">
                <a:solidFill>
                  <a:schemeClr val="tx1"/>
                </a:solidFill>
                <a:latin typeface="Calibri"/>
              </a:defRPr>
            </a:lvl8pPr>
            <a:lvl9pPr marL="4066028" indent="-239179" eaLnBrk="0" fontAlgn="base" hangingPunct="0">
              <a:spcBef>
                <a:spcPct val="30000"/>
              </a:spcBef>
              <a:spcAft>
                <a:spcPct val="0"/>
              </a:spcAft>
              <a:defRPr sz="1300">
                <a:solidFill>
                  <a:schemeClr val="tx1"/>
                </a:solidFill>
                <a:latin typeface="Calibri"/>
              </a:defRPr>
            </a:lvl9pPr>
          </a:lstStyle>
          <a:p>
            <a:pPr eaLnBrk="1" hangingPunct="1">
              <a:spcBef>
                <a:spcPct val="0"/>
              </a:spcBef>
              <a:defRPr lang="ko-KR" altLang="en-US"/>
            </a:pPr>
            <a:fld id="{99657C6D-82BE-4F3A-8ED4-BCD61A2E9187}" type="slidenum">
              <a:rPr lang="en-SG" altLang="en-US">
                <a:solidFill>
                  <a:prstClr val="black"/>
                </a:solidFill>
                <a:latin typeface="Arial"/>
              </a:rPr>
              <a:pPr eaLnBrk="1" hangingPunct="1">
                <a:spcBef>
                  <a:spcPct val="0"/>
                </a:spcBef>
                <a:defRPr lang="ko-KR" altLang="en-US"/>
              </a:pPr>
              <a:t>5</a:t>
            </a:fld>
            <a:endParaRPr lang="en-SG" altLang="en-US">
              <a:solidFill>
                <a:prstClr val="black"/>
              </a:solidFill>
              <a:latin typeface="Arial"/>
            </a:endParaRPr>
          </a:p>
        </p:txBody>
      </p:sp>
    </p:spTree>
  </p:cSld>
</p:notes>
</file>

<file path=ppt/notesSlides/notesSlide4.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TextEdit="1"/>
          </p:cNvSpPr>
          <p:nvPr>
            <p:ph type="sldImg" idx="0"/>
          </p:nvPr>
        </p:nvSpPr>
        <p:spPr/>
      </p:sp>
      <p:sp>
        <p:nvSpPr>
          <p:cNvPr id="3" name="Notes Placeholder 2"/>
          <p:cNvSpPr>
            <a:spLocks noGrp="1"/>
          </p:cNvSpPr>
          <p:nvPr>
            <p:ph type="body" idx="1"/>
          </p:nvPr>
        </p:nvSpPr>
        <p:spPr/>
        <p:txBody>
          <a:bodyPr/>
          <a:lstStyle/>
          <a:p>
            <a:pPr lvl="0">
              <a:defRPr lang="ko-KR" altLang="en-US"/>
            </a:pPr>
            <a:r>
              <a:rPr lang="en-SG"/>
              <a:t/>
            </a:r>
            <a:endParaRPr lang="en-SG"/>
          </a:p>
        </p:txBody>
      </p:sp>
      <p:sp>
        <p:nvSpPr>
          <p:cNvPr id="4" name="Slide Number Placeholder 3"/>
          <p:cNvSpPr>
            <a:spLocks noGrp="1"/>
          </p:cNvSpPr>
          <p:nvPr>
            <p:ph type="sldNum" sz="quarter" idx="10"/>
          </p:nvPr>
        </p:nvSpPr>
        <p:spPr/>
        <p:txBody>
          <a:bodyPr/>
          <a:lstStyle/>
          <a:p>
            <a:pPr lvl="0">
              <a:defRPr lang="ko-KR" altLang="en-US"/>
            </a:pPr>
            <a:fld id="{6F46F4F1-74B2-434E-9DC6-E4914768B07C}" type="slidenum">
              <a:rPr lang="en-SG"/>
              <a:pPr lvl="0">
                <a:defRPr lang="ko-KR" altLang="en-US"/>
              </a:pPr>
              <a:t>8</a:t>
            </a:fld>
            <a:endParaRPr lang="en-SG"/>
          </a:p>
        </p:txBody>
      </p:sp>
    </p:spTree>
  </p:cSld>
</p:notes>
</file>

<file path=ppt/notesSlides/notesSlide5.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TextEdit="1"/>
          </p:cNvSpPr>
          <p:nvPr>
            <p:ph type="sldImg" idx="0"/>
          </p:nvPr>
        </p:nvSpPr>
        <p:spPr/>
      </p:sp>
      <p:sp>
        <p:nvSpPr>
          <p:cNvPr id="3" name="Notes Placeholder 2"/>
          <p:cNvSpPr>
            <a:spLocks noGrp="1"/>
          </p:cNvSpPr>
          <p:nvPr>
            <p:ph type="body" idx="1"/>
          </p:nvPr>
        </p:nvSpPr>
        <p:spPr/>
        <p:txBody>
          <a:bodyPr/>
          <a:lstStyle/>
          <a:p>
            <a:pPr lvl="0">
              <a:defRPr lang="ko-KR" altLang="en-US"/>
            </a:pPr>
            <a:r>
              <a:rPr lang="en-SG"/>
              <a:t/>
            </a:r>
            <a:endParaRPr lang="en-SG"/>
          </a:p>
        </p:txBody>
      </p:sp>
      <p:sp>
        <p:nvSpPr>
          <p:cNvPr id="4" name="Slide Number Placeholder 3"/>
          <p:cNvSpPr>
            <a:spLocks noGrp="1"/>
          </p:cNvSpPr>
          <p:nvPr>
            <p:ph type="sldNum" sz="quarter" idx="10"/>
          </p:nvPr>
        </p:nvSpPr>
        <p:spPr/>
        <p:txBody>
          <a:bodyPr/>
          <a:lstStyle/>
          <a:p>
            <a:pPr lvl="0">
              <a:defRPr lang="ko-KR" altLang="en-US"/>
            </a:pPr>
            <a:fld id="{F81369F9-00F8-4F6B-AF2E-683E4E42E5C9}" type="slidenum">
              <a:rPr lang="en-SG"/>
              <a:pPr lvl="0">
                <a:defRPr lang="ko-KR" altLang="en-US"/>
              </a:pPr>
              <a:t>11</a:t>
            </a:fld>
            <a:endParaRPr lang="en-SG"/>
          </a:p>
        </p:txBody>
      </p:sp>
    </p:spTree>
  </p:cSld>
</p:notes>
</file>

<file path=ppt/notesSlides/notesSlide6.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TextEdit="1"/>
          </p:cNvSpPr>
          <p:nvPr>
            <p:ph type="sldImg" idx="0"/>
          </p:nvPr>
        </p:nvSpPr>
        <p:spPr/>
      </p:sp>
      <p:sp>
        <p:nvSpPr>
          <p:cNvPr id="3" name="Notes Placeholder 2"/>
          <p:cNvSpPr>
            <a:spLocks noGrp="1"/>
          </p:cNvSpPr>
          <p:nvPr>
            <p:ph type="body" idx="1"/>
          </p:nvPr>
        </p:nvSpPr>
        <p:spPr/>
        <p:txBody>
          <a:bodyPr/>
          <a:lstStyle/>
          <a:p>
            <a:pPr lvl="0">
              <a:defRPr lang="ko-KR" altLang="en-US"/>
            </a:pPr>
            <a:r>
              <a:rPr lang="en-SG"/>
              <a:t/>
            </a:r>
            <a:endParaRPr lang="en-SG"/>
          </a:p>
        </p:txBody>
      </p:sp>
      <p:sp>
        <p:nvSpPr>
          <p:cNvPr id="4" name="Slide Number Placeholder 3"/>
          <p:cNvSpPr>
            <a:spLocks noGrp="1"/>
          </p:cNvSpPr>
          <p:nvPr>
            <p:ph type="sldNum" sz="quarter" idx="10"/>
          </p:nvPr>
        </p:nvSpPr>
        <p:spPr/>
        <p:txBody>
          <a:bodyPr/>
          <a:lstStyle/>
          <a:p>
            <a:pPr lvl="0">
              <a:defRPr lang="ko-KR" altLang="en-US"/>
            </a:pPr>
            <a:fld id="{6F46F4F1-74B2-434E-9DC6-E4914768B07C}" type="slidenum">
              <a:rPr lang="en-SG"/>
              <a:pPr lvl="0">
                <a:defRPr lang="ko-KR" altLang="en-US"/>
              </a:pPr>
              <a:t>15</a:t>
            </a:fld>
            <a:endParaRPr lang="en-SG"/>
          </a:p>
        </p:txBody>
      </p:sp>
    </p:spTree>
  </p:cSld>
</p:notes>
</file>

<file path=ppt/notesSlides/notesSlide7.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TextEdit="1"/>
          </p:cNvSpPr>
          <p:nvPr>
            <p:ph type="sldImg" idx="0"/>
          </p:nvPr>
        </p:nvSpPr>
        <p:spPr/>
      </p:sp>
      <p:sp>
        <p:nvSpPr>
          <p:cNvPr id="3" name="Notes Placeholder 2"/>
          <p:cNvSpPr>
            <a:spLocks noGrp="1"/>
          </p:cNvSpPr>
          <p:nvPr>
            <p:ph type="body" idx="1"/>
          </p:nvPr>
        </p:nvSpPr>
        <p:spPr/>
        <p:txBody>
          <a:bodyPr/>
          <a:lstStyle/>
          <a:p>
            <a:pPr lvl="0">
              <a:defRPr lang="ko-KR" altLang="en-US"/>
            </a:pPr>
            <a:r>
              <a:rPr lang="en-SG"/>
              <a:t/>
            </a:r>
            <a:endParaRPr lang="en-SG"/>
          </a:p>
        </p:txBody>
      </p:sp>
      <p:sp>
        <p:nvSpPr>
          <p:cNvPr id="4" name="Slide Number Placeholder 3"/>
          <p:cNvSpPr>
            <a:spLocks noGrp="1"/>
          </p:cNvSpPr>
          <p:nvPr>
            <p:ph type="sldNum" sz="quarter" idx="10"/>
          </p:nvPr>
        </p:nvSpPr>
        <p:spPr/>
        <p:txBody>
          <a:bodyPr/>
          <a:lstStyle/>
          <a:p>
            <a:pPr lvl="0">
              <a:defRPr lang="ko-KR" altLang="en-US"/>
            </a:pPr>
            <a:fld id="{6F46F4F1-74B2-434E-9DC6-E4914768B07C}" type="slidenum">
              <a:rPr lang="en-SG"/>
              <a:pPr lvl="0">
                <a:defRPr lang="ko-KR" altLang="en-US"/>
              </a:pPr>
              <a:t>19</a:t>
            </a:fld>
            <a:endParaRPr lang="en-SG"/>
          </a:p>
        </p:txBody>
      </p:sp>
    </p:spTree>
  </p:cSld>
</p:notes>
</file>

<file path=ppt/notesSlides/notesSlide8.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TextEdit="1"/>
          </p:cNvSpPr>
          <p:nvPr>
            <p:ph type="sldImg" idx="0"/>
          </p:nvPr>
        </p:nvSpPr>
        <p:spPr/>
      </p:sp>
      <p:sp>
        <p:nvSpPr>
          <p:cNvPr id="3" name="Notes Placeholder 2"/>
          <p:cNvSpPr>
            <a:spLocks noGrp="1"/>
          </p:cNvSpPr>
          <p:nvPr>
            <p:ph type="body" idx="1"/>
          </p:nvPr>
        </p:nvSpPr>
        <p:spPr/>
        <p:txBody>
          <a:bodyPr/>
          <a:lstStyle/>
          <a:p>
            <a:pPr lvl="0">
              <a:defRPr lang="ko-KR" altLang="en-US"/>
            </a:pPr>
            <a:r>
              <a:rPr lang="en-SG"/>
              <a:t>The number of ASEAN households in the consuming class is expected to double by 2030.</a:t>
            </a:r>
            <a:endParaRPr lang="en-SG"/>
          </a:p>
        </p:txBody>
      </p:sp>
      <p:sp>
        <p:nvSpPr>
          <p:cNvPr id="4" name="Slide Number Placeholder 3"/>
          <p:cNvSpPr>
            <a:spLocks noGrp="1"/>
          </p:cNvSpPr>
          <p:nvPr>
            <p:ph type="sldNum" sz="quarter" idx="10"/>
          </p:nvPr>
        </p:nvSpPr>
        <p:spPr/>
        <p:txBody>
          <a:bodyPr/>
          <a:lstStyle/>
          <a:p>
            <a:pPr lvl="0">
              <a:defRPr lang="ko-KR" altLang="en-US"/>
            </a:pPr>
            <a:fld id="{6F46F4F1-74B2-434E-9DC6-E4914768B07C}" type="slidenum">
              <a:rPr lang="en-SG"/>
              <a:pPr lvl="0">
                <a:defRPr lang="ko-KR" altLang="en-US"/>
              </a:pPr>
              <a:t>20</a:t>
            </a:fld>
            <a:endParaRPr lang="en-SG"/>
          </a:p>
        </p:txBody>
      </p:sp>
    </p:spTree>
  </p:cSld>
</p:notes>
</file>

<file path=ppt/notesSlides/notesSlide9.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idx="0"/>
          </p:nvPr>
        </p:nvSpPr>
        <p:spPr>
          <a:noFill/>
          <a:ln>
            <a:solidFill>
              <a:srgbClr val="000000"/>
            </a:solidFill>
            <a:miter/>
          </a:ln>
        </p:spPr>
      </p:sp>
      <p:sp>
        <p:nvSpPr>
          <p:cNvPr id="60419" name="Notes Placeholder 2"/>
          <p:cNvSpPr>
            <a:spLocks noGrp="1"/>
          </p:cNvSpPr>
          <p:nvPr>
            <p:ph type="body" idx="1"/>
          </p:nvPr>
        </p:nvSpPr>
        <p:spPr>
          <a:noFill/>
        </p:spPr>
        <p:txBody>
          <a:bodyPr/>
          <a:lstStyle/>
          <a:p>
            <a:pPr lvl="0">
              <a:defRPr lang="ko-KR" altLang="en-US"/>
            </a:pPr>
            <a:r>
              <a:rPr lang="en-US" altLang="en-US" sz="1800"/>
              <a:t/>
            </a:r>
            <a:endParaRPr lang="en-US" altLang="en-US" sz="1800"/>
          </a:p>
        </p:txBody>
      </p:sp>
      <p:sp>
        <p:nvSpPr>
          <p:cNvPr id="60420" name="Header Placeholder 3"/>
          <p:cNvSpPr>
            <a:spLocks noGrp="1"/>
          </p:cNvSpPr>
          <p:nvPr>
            <p:ph type="hdr" sz="quarter" idx="0"/>
          </p:nvPr>
        </p:nvSpPr>
        <p:spPr>
          <a:noFill/>
        </p:spPr>
        <p:txBody>
          <a:bodyPr/>
          <a:lstStyle>
            <a:lvl1pPr>
              <a:defRPr>
                <a:solidFill>
                  <a:schemeClr val="tx1"/>
                </a:solidFill>
                <a:latin typeface="Arial"/>
                <a:ea typeface="MS PGothic"/>
              </a:defRPr>
            </a:lvl1pPr>
            <a:lvl2pPr marL="742950" indent="-285750">
              <a:defRPr>
                <a:solidFill>
                  <a:schemeClr val="tx1"/>
                </a:solidFill>
                <a:latin typeface="Arial"/>
                <a:ea typeface="MS PGothic"/>
              </a:defRPr>
            </a:lvl2pPr>
            <a:lvl3pPr marL="1143000" indent="-228600">
              <a:defRPr>
                <a:solidFill>
                  <a:schemeClr val="tx1"/>
                </a:solidFill>
                <a:latin typeface="Arial"/>
                <a:ea typeface="MS PGothic"/>
              </a:defRPr>
            </a:lvl3pPr>
            <a:lvl4pPr marL="1600200" indent="-228600">
              <a:defRPr>
                <a:solidFill>
                  <a:schemeClr val="tx1"/>
                </a:solidFill>
                <a:latin typeface="Arial"/>
                <a:ea typeface="MS PGothic"/>
              </a:defRPr>
            </a:lvl4pPr>
            <a:lvl5pPr marL="2057400" indent="-228600">
              <a:defRPr>
                <a:solidFill>
                  <a:schemeClr val="tx1"/>
                </a:solidFill>
                <a:latin typeface="Arial"/>
                <a:ea typeface="MS PGothic"/>
              </a:defRPr>
            </a:lvl5pPr>
            <a:lvl6pPr marL="2514600" indent="-228600" eaLnBrk="0" fontAlgn="base" hangingPunct="0">
              <a:spcBef>
                <a:spcPct val="0"/>
              </a:spcBef>
              <a:spcAft>
                <a:spcPct val="0"/>
              </a:spcAft>
              <a:defRPr>
                <a:solidFill>
                  <a:schemeClr val="tx1"/>
                </a:solidFill>
                <a:latin typeface="Arial"/>
                <a:ea typeface="MS PGothic"/>
              </a:defRPr>
            </a:lvl6pPr>
            <a:lvl7pPr marL="2971800" indent="-228600" eaLnBrk="0" fontAlgn="base" hangingPunct="0">
              <a:spcBef>
                <a:spcPct val="0"/>
              </a:spcBef>
              <a:spcAft>
                <a:spcPct val="0"/>
              </a:spcAft>
              <a:defRPr>
                <a:solidFill>
                  <a:schemeClr val="tx1"/>
                </a:solidFill>
                <a:latin typeface="Arial"/>
                <a:ea typeface="MS PGothic"/>
              </a:defRPr>
            </a:lvl7pPr>
            <a:lvl8pPr marL="3429000" indent="-228600" eaLnBrk="0" fontAlgn="base" hangingPunct="0">
              <a:spcBef>
                <a:spcPct val="0"/>
              </a:spcBef>
              <a:spcAft>
                <a:spcPct val="0"/>
              </a:spcAft>
              <a:defRPr>
                <a:solidFill>
                  <a:schemeClr val="tx1"/>
                </a:solidFill>
                <a:latin typeface="Arial"/>
                <a:ea typeface="MS PGothic"/>
              </a:defRPr>
            </a:lvl8pPr>
            <a:lvl9pPr marL="3886200" indent="-228600" eaLnBrk="0" fontAlgn="base" hangingPunct="0">
              <a:spcBef>
                <a:spcPct val="0"/>
              </a:spcBef>
              <a:spcAft>
                <a:spcPct val="0"/>
              </a:spcAft>
              <a:defRPr>
                <a:solidFill>
                  <a:schemeClr val="tx1"/>
                </a:solidFill>
                <a:latin typeface="Arial"/>
                <a:ea typeface="MS PGothic"/>
              </a:defRPr>
            </a:lvl9pPr>
          </a:lstStyle>
          <a:p>
            <a:pPr lvl="0">
              <a:defRPr lang="ko-KR" altLang="en-US"/>
            </a:pPr>
            <a:r>
              <a:rPr lang="en-US" altLang="en-US">
                <a:cs typeface="Arial"/>
              </a:rPr>
              <a:t>Mission &amp; Vision</a:t>
            </a:r>
            <a:endParaRPr lang="en-US" altLang="en-US">
              <a:cs typeface="Arial"/>
            </a:endParaRPr>
          </a:p>
        </p:txBody>
      </p:sp>
      <p:sp>
        <p:nvSpPr>
          <p:cNvPr id="60421" name="Slide Number Placeholder 4"/>
          <p:cNvSpPr>
            <a:spLocks noGrp="1"/>
          </p:cNvSpPr>
          <p:nvPr>
            <p:ph type="sldNum" sz="quarter" idx="5"/>
          </p:nvPr>
        </p:nvSpPr>
        <p:spPr>
          <a:noFill/>
        </p:spPr>
        <p:txBody>
          <a:bodyPr/>
          <a:lstStyle>
            <a:lvl1pPr>
              <a:defRPr>
                <a:solidFill>
                  <a:schemeClr val="tx1"/>
                </a:solidFill>
                <a:latin typeface="Arial"/>
                <a:ea typeface="MS PGothic"/>
              </a:defRPr>
            </a:lvl1pPr>
            <a:lvl2pPr marL="742950" indent="-285750">
              <a:defRPr>
                <a:solidFill>
                  <a:schemeClr val="tx1"/>
                </a:solidFill>
                <a:latin typeface="Arial"/>
                <a:ea typeface="MS PGothic"/>
              </a:defRPr>
            </a:lvl2pPr>
            <a:lvl3pPr marL="1143000" indent="-228600">
              <a:defRPr>
                <a:solidFill>
                  <a:schemeClr val="tx1"/>
                </a:solidFill>
                <a:latin typeface="Arial"/>
                <a:ea typeface="MS PGothic"/>
              </a:defRPr>
            </a:lvl3pPr>
            <a:lvl4pPr marL="1600200" indent="-228600">
              <a:defRPr>
                <a:solidFill>
                  <a:schemeClr val="tx1"/>
                </a:solidFill>
                <a:latin typeface="Arial"/>
                <a:ea typeface="MS PGothic"/>
              </a:defRPr>
            </a:lvl4pPr>
            <a:lvl5pPr marL="2057400" indent="-228600">
              <a:defRPr>
                <a:solidFill>
                  <a:schemeClr val="tx1"/>
                </a:solidFill>
                <a:latin typeface="Arial"/>
                <a:ea typeface="MS PGothic"/>
              </a:defRPr>
            </a:lvl5pPr>
            <a:lvl6pPr marL="2514600" indent="-228600" eaLnBrk="0" fontAlgn="base" hangingPunct="0">
              <a:spcBef>
                <a:spcPct val="0"/>
              </a:spcBef>
              <a:spcAft>
                <a:spcPct val="0"/>
              </a:spcAft>
              <a:defRPr>
                <a:solidFill>
                  <a:schemeClr val="tx1"/>
                </a:solidFill>
                <a:latin typeface="Arial"/>
                <a:ea typeface="MS PGothic"/>
              </a:defRPr>
            </a:lvl6pPr>
            <a:lvl7pPr marL="2971800" indent="-228600" eaLnBrk="0" fontAlgn="base" hangingPunct="0">
              <a:spcBef>
                <a:spcPct val="0"/>
              </a:spcBef>
              <a:spcAft>
                <a:spcPct val="0"/>
              </a:spcAft>
              <a:defRPr>
                <a:solidFill>
                  <a:schemeClr val="tx1"/>
                </a:solidFill>
                <a:latin typeface="Arial"/>
                <a:ea typeface="MS PGothic"/>
              </a:defRPr>
            </a:lvl7pPr>
            <a:lvl8pPr marL="3429000" indent="-228600" eaLnBrk="0" fontAlgn="base" hangingPunct="0">
              <a:spcBef>
                <a:spcPct val="0"/>
              </a:spcBef>
              <a:spcAft>
                <a:spcPct val="0"/>
              </a:spcAft>
              <a:defRPr>
                <a:solidFill>
                  <a:schemeClr val="tx1"/>
                </a:solidFill>
                <a:latin typeface="Arial"/>
                <a:ea typeface="MS PGothic"/>
              </a:defRPr>
            </a:lvl8pPr>
            <a:lvl9pPr marL="3886200" indent="-228600" eaLnBrk="0" fontAlgn="base" hangingPunct="0">
              <a:spcBef>
                <a:spcPct val="0"/>
              </a:spcBef>
              <a:spcAft>
                <a:spcPct val="0"/>
              </a:spcAft>
              <a:defRPr>
                <a:solidFill>
                  <a:schemeClr val="tx1"/>
                </a:solidFill>
                <a:latin typeface="Arial"/>
                <a:ea typeface="MS PGothic"/>
              </a:defRPr>
            </a:lvl9pPr>
          </a:lstStyle>
          <a:p>
            <a:pPr lvl="0">
              <a:defRPr lang="ko-KR" altLang="en-US"/>
            </a:pPr>
            <a:fld id="{A09A72E7-40B6-4AB9-B44A-A85301EDE981}" type="slidenum">
              <a:rPr lang="en-US" altLang="en-US"/>
              <a:pPr lvl="0">
                <a:defRPr lang="ko-KR" altLang="en-US"/>
              </a:pPr>
              <a:t>23</a:t>
            </a:fld>
            <a:endParaRPr lang="en-US" altLang="en-US"/>
          </a:p>
        </p:txBody>
      </p:sp>
    </p:spTree>
  </p:cSld>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81000"/>
            <a:ext cx="11074400" cy="1524000"/>
          </a:xfrm>
        </p:spPr>
        <p:txBody>
          <a:bodyPr anchor="t">
            <a:normAutofit/>
          </a:bodyPr>
          <a:lstStyle>
            <a:lvl1pPr algn="l">
              <a:defRPr sz="4000" b="1">
                <a:latin typeface="Arial"/>
              </a:defRPr>
            </a:lvl1pPr>
          </a:lstStyle>
          <a:p>
            <a:endParaRPr lang="en-US" dirty="0"/>
          </a:p>
        </p:txBody>
      </p:sp>
      <p:sp>
        <p:nvSpPr>
          <p:cNvPr id="3" name="Subtitle 2"/>
          <p:cNvSpPr>
            <a:spLocks noGrp="1"/>
          </p:cNvSpPr>
          <p:nvPr>
            <p:ph type="subTitle" idx="1"/>
          </p:nvPr>
        </p:nvSpPr>
        <p:spPr>
          <a:xfrm>
            <a:off x="609600" y="2057400"/>
            <a:ext cx="5080000" cy="1295400"/>
          </a:xfrm>
        </p:spPr>
        <p:txBody>
          <a:bodyPr anchor="t">
            <a:normAutofit/>
          </a:bodyPr>
          <a:lstStyle>
            <a:lvl1pPr marL="0" indent="0" algn="l">
              <a:buNone/>
              <a:defRPr sz="2000">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B16B93-CF72-CA4F-8607-BF6EEC4D8D2F}" type="slidenum">
              <a:rPr lang="en-US" smtClean="0"/>
              <a:pPr/>
              <a:t>‹#›</a:t>
            </a:fld>
            <a:endParaRPr lang="en-US" dirty="0"/>
          </a:p>
        </p:txBody>
      </p:sp>
    </p:spTree>
    <p:extLst>
      <p:ext uri="{BB962C8B-B14F-4D97-AF65-F5344CB8AC3E}">
        <p14:creationId xmlns:p14="http://schemas.microsoft.com/office/powerpoint/2010/main" val="2651531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lvl1pPr>
          </a:lstStyle>
          <a:p>
            <a:r>
              <a:rPr lang="en-US" dirty="0"/>
              <a:t>Click to edit Master title style</a:t>
            </a:r>
          </a:p>
        </p:txBody>
      </p:sp>
      <p:sp>
        <p:nvSpPr>
          <p:cNvPr id="3" name="Vertical Text Placeholder 2"/>
          <p:cNvSpPr>
            <a:spLocks noGrp="1"/>
          </p:cNvSpPr>
          <p:nvPr>
            <p:ph type="body" orient="vert" idx="1"/>
          </p:nvPr>
        </p:nvSpPr>
        <p:spPr>
          <a:xfrm>
            <a:off x="437882" y="1120462"/>
            <a:ext cx="11243256" cy="44421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2"/>
          </p:nvPr>
        </p:nvSpPr>
        <p:spPr>
          <a:xfrm>
            <a:off x="8737600" y="6124529"/>
            <a:ext cx="2844800" cy="365125"/>
          </a:xfrm>
        </p:spPr>
        <p:txBody>
          <a:bodyPr/>
          <a:lstStyle/>
          <a:p>
            <a:fld id="{E2B16B93-CF72-CA4F-8607-BF6EEC4D8D2F}" type="slidenum">
              <a:rPr lang="en-US" smtClean="0"/>
              <a:pPr/>
              <a:t>‹#›</a:t>
            </a:fld>
            <a:endParaRPr lang="en-US" dirty="0"/>
          </a:p>
        </p:txBody>
      </p:sp>
    </p:spTree>
    <p:extLst>
      <p:ext uri="{BB962C8B-B14F-4D97-AF65-F5344CB8AC3E}">
        <p14:creationId xmlns:p14="http://schemas.microsoft.com/office/powerpoint/2010/main" val="890732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287962"/>
          </a:xfrm>
        </p:spPr>
        <p:txBody>
          <a:bodyPr vert="eaVert">
            <a:normAutofit/>
          </a:bodyPr>
          <a:lstStyle>
            <a:lvl1pPr>
              <a:defRPr sz="4000"/>
            </a:lvl1pPr>
          </a:lstStyle>
          <a:p>
            <a:r>
              <a:rPr lang="en-US" dirty="0"/>
              <a:t>Click to edit Master title style</a:t>
            </a:r>
          </a:p>
        </p:txBody>
      </p:sp>
      <p:sp>
        <p:nvSpPr>
          <p:cNvPr id="3" name="Vertical Text Placeholder 2"/>
          <p:cNvSpPr>
            <a:spLocks noGrp="1"/>
          </p:cNvSpPr>
          <p:nvPr>
            <p:ph type="body" orient="vert" idx="1"/>
          </p:nvPr>
        </p:nvSpPr>
        <p:spPr>
          <a:xfrm>
            <a:off x="609600" y="274639"/>
            <a:ext cx="8026400" cy="52879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2"/>
          </p:nvPr>
        </p:nvSpPr>
        <p:spPr>
          <a:xfrm>
            <a:off x="8737600" y="6124529"/>
            <a:ext cx="2844800" cy="365125"/>
          </a:xfrm>
        </p:spPr>
        <p:txBody>
          <a:bodyPr/>
          <a:lstStyle/>
          <a:p>
            <a:fld id="{E2B16B93-CF72-CA4F-8607-BF6EEC4D8D2F}" type="slidenum">
              <a:rPr lang="en-US" smtClean="0"/>
              <a:pPr/>
              <a:t>‹#›</a:t>
            </a:fld>
            <a:endParaRPr lang="en-US" dirty="0"/>
          </a:p>
        </p:txBody>
      </p:sp>
    </p:spTree>
    <p:extLst>
      <p:ext uri="{BB962C8B-B14F-4D97-AF65-F5344CB8AC3E}">
        <p14:creationId xmlns:p14="http://schemas.microsoft.com/office/powerpoint/2010/main" val="1425520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latin typeface="Arial"/>
                <a:cs typeface="Arial"/>
              </a:defRPr>
            </a:lvl1pPr>
          </a:lstStyle>
          <a:p>
            <a:r>
              <a:rPr lang="en-US" dirty="0"/>
              <a:t>Click to edit Master title style</a:t>
            </a:r>
          </a:p>
        </p:txBody>
      </p:sp>
      <p:sp>
        <p:nvSpPr>
          <p:cNvPr id="3" name="Slide Number Placeholder 5"/>
          <p:cNvSpPr>
            <a:spLocks noGrp="1"/>
          </p:cNvSpPr>
          <p:nvPr>
            <p:ph type="sldNum" sz="quarter" idx="12"/>
          </p:nvPr>
        </p:nvSpPr>
        <p:spPr>
          <a:xfrm>
            <a:off x="8737600" y="6124529"/>
            <a:ext cx="2844800" cy="365125"/>
          </a:xfrm>
        </p:spPr>
        <p:txBody>
          <a:bodyPr/>
          <a:lstStyle/>
          <a:p>
            <a:fld id="{E2B16B93-CF72-CA4F-8607-BF6EEC4D8D2F}" type="slidenum">
              <a:rPr lang="en-US" smtClean="0"/>
              <a:pPr/>
              <a:t>‹#›</a:t>
            </a:fld>
            <a:endParaRPr lang="en-US" dirty="0"/>
          </a:p>
        </p:txBody>
      </p:sp>
    </p:spTree>
    <p:extLst>
      <p:ext uri="{BB962C8B-B14F-4D97-AF65-F5344CB8AC3E}">
        <p14:creationId xmlns:p14="http://schemas.microsoft.com/office/powerpoint/2010/main" val="2923387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37" name="Shape 37"/>
          <p:cNvSpPr>
            <a:spLocks noGrp="1"/>
          </p:cNvSpPr>
          <p:nvPr>
            <p:ph type="title"/>
          </p:nvPr>
        </p:nvSpPr>
        <p:spPr>
          <a:xfrm>
            <a:off x="872067" y="1149351"/>
            <a:ext cx="10456335" cy="2324101"/>
          </a:xfrm>
          <a:prstGeom prst="rect">
            <a:avLst/>
          </a:prstGeom>
        </p:spPr>
        <p:txBody>
          <a:bodyPr lIns="36124" tIns="36124" rIns="36124" bIns="36124" anchor="b"/>
          <a:lstStyle>
            <a:lvl1pPr defTabSz="577850">
              <a:defRPr sz="5600">
                <a:latin typeface="+mn-lt"/>
                <a:ea typeface="+mn-ea"/>
                <a:cs typeface="+mn-cs"/>
                <a:sym typeface="Gill Sans"/>
              </a:defRPr>
            </a:lvl1pPr>
          </a:lstStyle>
          <a:p>
            <a:pPr lvl="0">
              <a:defRPr sz="1800"/>
            </a:pPr>
            <a:r>
              <a:rPr sz="5600"/>
              <a:t>Title Text</a:t>
            </a:r>
          </a:p>
        </p:txBody>
      </p:sp>
      <p:sp>
        <p:nvSpPr>
          <p:cNvPr id="38" name="Shape 38"/>
          <p:cNvSpPr>
            <a:spLocks noGrp="1"/>
          </p:cNvSpPr>
          <p:nvPr>
            <p:ph type="body" idx="1"/>
          </p:nvPr>
        </p:nvSpPr>
        <p:spPr>
          <a:xfrm>
            <a:off x="872067" y="3524251"/>
            <a:ext cx="10456335" cy="793751"/>
          </a:xfrm>
          <a:prstGeom prst="rect">
            <a:avLst/>
          </a:prstGeom>
        </p:spPr>
        <p:txBody>
          <a:bodyPr lIns="36124" tIns="36124" rIns="36124" bIns="36124"/>
          <a:lstStyle>
            <a:lvl1pPr defTabSz="577850">
              <a:spcBef>
                <a:spcPts val="0"/>
              </a:spcBef>
              <a:defRPr sz="2200">
                <a:solidFill>
                  <a:srgbClr val="000000"/>
                </a:solidFill>
                <a:latin typeface="+mn-lt"/>
                <a:ea typeface="+mn-ea"/>
                <a:cs typeface="+mn-cs"/>
                <a:sym typeface="Gill Sans"/>
              </a:defRPr>
            </a:lvl1pPr>
            <a:lvl2pPr indent="0" defTabSz="577850">
              <a:spcBef>
                <a:spcPts val="0"/>
              </a:spcBef>
              <a:defRPr sz="2200">
                <a:solidFill>
                  <a:srgbClr val="000000"/>
                </a:solidFill>
                <a:latin typeface="+mn-lt"/>
                <a:ea typeface="+mn-ea"/>
                <a:cs typeface="+mn-cs"/>
                <a:sym typeface="Gill Sans"/>
              </a:defRPr>
            </a:lvl2pPr>
            <a:lvl3pPr indent="0" defTabSz="577850">
              <a:spcBef>
                <a:spcPts val="0"/>
              </a:spcBef>
              <a:defRPr sz="2200">
                <a:solidFill>
                  <a:srgbClr val="000000"/>
                </a:solidFill>
                <a:latin typeface="+mn-lt"/>
                <a:ea typeface="+mn-ea"/>
                <a:cs typeface="+mn-cs"/>
                <a:sym typeface="Gill Sans"/>
              </a:defRPr>
            </a:lvl3pPr>
            <a:lvl4pPr indent="0" defTabSz="577850">
              <a:spcBef>
                <a:spcPts val="0"/>
              </a:spcBef>
              <a:defRPr sz="2200">
                <a:solidFill>
                  <a:srgbClr val="000000"/>
                </a:solidFill>
                <a:latin typeface="+mn-lt"/>
                <a:ea typeface="+mn-ea"/>
                <a:cs typeface="+mn-cs"/>
                <a:sym typeface="Gill Sans"/>
              </a:defRPr>
            </a:lvl4pPr>
            <a:lvl5pPr indent="0" defTabSz="577850">
              <a:spcBef>
                <a:spcPts val="0"/>
              </a:spcBef>
              <a:defRPr sz="2200">
                <a:solidFill>
                  <a:srgbClr val="000000"/>
                </a:solidFill>
                <a:latin typeface="+mn-lt"/>
                <a:ea typeface="+mn-ea"/>
                <a:cs typeface="+mn-cs"/>
                <a:sym typeface="Gill Sans"/>
              </a:defRPr>
            </a:lvl5p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extLst>
      <p:ext uri="{BB962C8B-B14F-4D97-AF65-F5344CB8AC3E}">
        <p14:creationId xmlns:p14="http://schemas.microsoft.com/office/powerpoint/2010/main" val="266390279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0761" y="304800"/>
            <a:ext cx="11233239" cy="686873"/>
          </a:xfrm>
        </p:spPr>
        <p:txBody>
          <a:bodyPr anchor="t">
            <a:normAutofit/>
          </a:bodyPr>
          <a:lstStyle>
            <a:lvl1pPr algn="l">
              <a:defRPr sz="4000" b="1"/>
            </a:lvl1pPr>
          </a:lstStyle>
          <a:p>
            <a:r>
              <a:rPr lang="en-US" dirty="0"/>
              <a:t>Click to edit Master title style</a:t>
            </a:r>
          </a:p>
        </p:txBody>
      </p:sp>
      <p:sp>
        <p:nvSpPr>
          <p:cNvPr id="3" name="Content Placeholder 2"/>
          <p:cNvSpPr>
            <a:spLocks noGrp="1"/>
          </p:cNvSpPr>
          <p:nvPr>
            <p:ph idx="1"/>
          </p:nvPr>
        </p:nvSpPr>
        <p:spPr>
          <a:xfrm>
            <a:off x="450761" y="1120462"/>
            <a:ext cx="11233239" cy="4520484"/>
          </a:xfrm>
        </p:spPr>
        <p:txBody>
          <a:bodyPr>
            <a:normAutofit/>
          </a:bodyPr>
          <a:lstStyle>
            <a:lvl1pPr>
              <a:defRPr sz="2400">
                <a:solidFill>
                  <a:schemeClr val="bg1">
                    <a:lumMod val="50000"/>
                  </a:schemeClr>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4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2"/>
          </p:nvPr>
        </p:nvSpPr>
        <p:spPr>
          <a:xfrm>
            <a:off x="8737600" y="6124529"/>
            <a:ext cx="2844800" cy="365125"/>
          </a:xfrm>
        </p:spPr>
        <p:txBody>
          <a:bodyPr/>
          <a:lstStyle/>
          <a:p>
            <a:fld id="{E2B16B93-CF72-CA4F-8607-BF6EEC4D8D2F}" type="slidenum">
              <a:rPr lang="en-US" smtClean="0"/>
              <a:pPr/>
              <a:t>‹#›</a:t>
            </a:fld>
            <a:endParaRPr lang="en-US" dirty="0"/>
          </a:p>
        </p:txBody>
      </p:sp>
    </p:spTree>
    <p:extLst>
      <p:ext uri="{BB962C8B-B14F-4D97-AF65-F5344CB8AC3E}">
        <p14:creationId xmlns:p14="http://schemas.microsoft.com/office/powerpoint/2010/main" val="28810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090988"/>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590801"/>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2"/>
          </p:nvPr>
        </p:nvSpPr>
        <p:spPr>
          <a:xfrm>
            <a:off x="8737600" y="6124529"/>
            <a:ext cx="2844800" cy="365125"/>
          </a:xfrm>
        </p:spPr>
        <p:txBody>
          <a:bodyPr/>
          <a:lstStyle/>
          <a:p>
            <a:fld id="{E2B16B93-CF72-CA4F-8607-BF6EEC4D8D2F}" type="slidenum">
              <a:rPr lang="en-US" smtClean="0"/>
              <a:pPr/>
              <a:t>‹#›</a:t>
            </a:fld>
            <a:endParaRPr lang="en-US" dirty="0"/>
          </a:p>
        </p:txBody>
      </p:sp>
    </p:spTree>
    <p:extLst>
      <p:ext uri="{BB962C8B-B14F-4D97-AF65-F5344CB8AC3E}">
        <p14:creationId xmlns:p14="http://schemas.microsoft.com/office/powerpoint/2010/main" val="1495661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algn="l">
              <a:defRPr sz="4000" b="1"/>
            </a:lvl1pPr>
          </a:lstStyle>
          <a:p>
            <a:r>
              <a:rPr lang="en-US"/>
              <a:t>Click to edit Master title style</a:t>
            </a:r>
          </a:p>
        </p:txBody>
      </p:sp>
      <p:sp>
        <p:nvSpPr>
          <p:cNvPr id="3" name="Content Placeholder 2"/>
          <p:cNvSpPr>
            <a:spLocks noGrp="1"/>
          </p:cNvSpPr>
          <p:nvPr>
            <p:ph sz="half" idx="1"/>
          </p:nvPr>
        </p:nvSpPr>
        <p:spPr>
          <a:xfrm>
            <a:off x="437882" y="1107583"/>
            <a:ext cx="5556518" cy="4455018"/>
          </a:xfrm>
        </p:spPr>
        <p:txBody>
          <a:bodyPr vert="horz">
            <a:normAutofit/>
          </a:bodyPr>
          <a:lstStyle>
            <a:lvl1pPr>
              <a:defRPr sz="2400">
                <a:solidFill>
                  <a:srgbClr val="7F7F7F"/>
                </a:solidFill>
              </a:defRPr>
            </a:lvl1pPr>
            <a:lvl2pPr>
              <a:defRPr sz="2000">
                <a:solidFill>
                  <a:srgbClr val="7F7F7F"/>
                </a:solidFill>
              </a:defRPr>
            </a:lvl2pPr>
            <a:lvl3pPr>
              <a:defRPr sz="1800">
                <a:solidFill>
                  <a:srgbClr val="7F7F7F"/>
                </a:solidFill>
              </a:defRPr>
            </a:lvl3pPr>
            <a:lvl4pPr>
              <a:defRPr sz="1600">
                <a:solidFill>
                  <a:srgbClr val="7F7F7F"/>
                </a:solidFill>
              </a:defRPr>
            </a:lvl4pPr>
            <a:lvl5pPr>
              <a:defRPr sz="1400">
                <a:solidFill>
                  <a:srgbClr val="7F7F7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107583"/>
            <a:ext cx="5483538" cy="4455018"/>
          </a:xfrm>
        </p:spPr>
        <p:txBody>
          <a:bodyPr>
            <a:normAutofit/>
          </a:bodyPr>
          <a:lstStyle>
            <a:lvl1pPr>
              <a:defRPr sz="2400">
                <a:solidFill>
                  <a:srgbClr val="7F7F7F"/>
                </a:solidFill>
              </a:defRPr>
            </a:lvl1pPr>
            <a:lvl2pPr>
              <a:defRPr sz="2000">
                <a:solidFill>
                  <a:srgbClr val="7F7F7F"/>
                </a:solidFill>
              </a:defRPr>
            </a:lvl2pPr>
            <a:lvl3pPr>
              <a:defRPr sz="1800">
                <a:solidFill>
                  <a:srgbClr val="7F7F7F"/>
                </a:solidFill>
              </a:defRPr>
            </a:lvl3pPr>
            <a:lvl4pPr>
              <a:defRPr sz="1600">
                <a:solidFill>
                  <a:srgbClr val="7F7F7F"/>
                </a:solidFill>
              </a:defRPr>
            </a:lvl4pPr>
            <a:lvl5pPr>
              <a:defRPr sz="1400">
                <a:solidFill>
                  <a:srgbClr val="7F7F7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2"/>
          </p:nvPr>
        </p:nvSpPr>
        <p:spPr>
          <a:xfrm>
            <a:off x="8737600" y="6124529"/>
            <a:ext cx="2844800" cy="365125"/>
          </a:xfrm>
        </p:spPr>
        <p:txBody>
          <a:bodyPr/>
          <a:lstStyle/>
          <a:p>
            <a:fld id="{E2B16B93-CF72-CA4F-8607-BF6EEC4D8D2F}" type="slidenum">
              <a:rPr lang="en-US" smtClean="0"/>
              <a:pPr/>
              <a:t>‹#›</a:t>
            </a:fld>
            <a:endParaRPr lang="en-US" dirty="0"/>
          </a:p>
        </p:txBody>
      </p:sp>
    </p:spTree>
    <p:extLst>
      <p:ext uri="{BB962C8B-B14F-4D97-AF65-F5344CB8AC3E}">
        <p14:creationId xmlns:p14="http://schemas.microsoft.com/office/powerpoint/2010/main" val="3905801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Text Placeholder 2"/>
          <p:cNvSpPr>
            <a:spLocks noGrp="1"/>
          </p:cNvSpPr>
          <p:nvPr>
            <p:ph type="body" idx="1"/>
          </p:nvPr>
        </p:nvSpPr>
        <p:spPr>
          <a:xfrm>
            <a:off x="437882" y="1084351"/>
            <a:ext cx="5558635" cy="548514"/>
          </a:xfrm>
        </p:spPr>
        <p:txBody>
          <a:bodyPr anchor="t">
            <a:normAutofit/>
          </a:bodyPr>
          <a:lstStyle>
            <a:lvl1pPr marL="0" indent="0">
              <a:buNone/>
              <a:defRPr sz="2000" b="1">
                <a:solidFill>
                  <a:srgbClr val="7F7F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37882" y="1724113"/>
            <a:ext cx="5558635" cy="3929712"/>
          </a:xfrm>
        </p:spPr>
        <p:txBody>
          <a:bodyPr>
            <a:normAutofit/>
          </a:bodyPr>
          <a:lstStyle>
            <a:lvl1pPr>
              <a:defRPr sz="1600">
                <a:solidFill>
                  <a:srgbClr val="7F7F7F"/>
                </a:solidFill>
              </a:defRPr>
            </a:lvl1pPr>
            <a:lvl2pPr>
              <a:defRPr sz="1600">
                <a:solidFill>
                  <a:srgbClr val="7F7F7F"/>
                </a:solidFill>
              </a:defRPr>
            </a:lvl2pPr>
            <a:lvl3pPr>
              <a:defRPr sz="1600">
                <a:solidFill>
                  <a:srgbClr val="7F7F7F"/>
                </a:solidFill>
              </a:defRPr>
            </a:lvl3pPr>
            <a:lvl4pPr>
              <a:defRPr sz="1600">
                <a:solidFill>
                  <a:srgbClr val="7F7F7F"/>
                </a:solidFill>
              </a:defRPr>
            </a:lvl4pPr>
            <a:lvl5pPr>
              <a:defRPr sz="1600">
                <a:solidFill>
                  <a:srgbClr val="7F7F7F"/>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084351"/>
            <a:ext cx="5487770" cy="548514"/>
          </a:xfrm>
        </p:spPr>
        <p:txBody>
          <a:bodyPr anchor="t">
            <a:normAutofit/>
          </a:bodyPr>
          <a:lstStyle>
            <a:lvl1pPr marL="0" indent="0">
              <a:buNone/>
              <a:defRPr sz="2000" b="1">
                <a:solidFill>
                  <a:srgbClr val="7F7F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1724113"/>
            <a:ext cx="5487770" cy="3929712"/>
          </a:xfrm>
        </p:spPr>
        <p:txBody>
          <a:bodyPr>
            <a:normAutofit/>
          </a:bodyPr>
          <a:lstStyle>
            <a:lvl1pPr>
              <a:defRPr sz="1600">
                <a:solidFill>
                  <a:srgbClr val="7F7F7F"/>
                </a:solidFill>
              </a:defRPr>
            </a:lvl1pPr>
            <a:lvl2pPr>
              <a:defRPr sz="1600">
                <a:solidFill>
                  <a:srgbClr val="7F7F7F"/>
                </a:solidFill>
              </a:defRPr>
            </a:lvl2pPr>
            <a:lvl3pPr>
              <a:defRPr sz="1600">
                <a:solidFill>
                  <a:srgbClr val="7F7F7F"/>
                </a:solidFill>
              </a:defRPr>
            </a:lvl3pPr>
            <a:lvl4pPr>
              <a:defRPr sz="1600">
                <a:solidFill>
                  <a:srgbClr val="7F7F7F"/>
                </a:solidFill>
              </a:defRPr>
            </a:lvl4pPr>
            <a:lvl5pPr>
              <a:defRPr sz="1600">
                <a:solidFill>
                  <a:srgbClr val="7F7F7F"/>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a:xfrm>
            <a:off x="8737600" y="6124529"/>
            <a:ext cx="2844800" cy="365125"/>
          </a:xfrm>
        </p:spPr>
        <p:txBody>
          <a:bodyPr/>
          <a:lstStyle/>
          <a:p>
            <a:fld id="{E2B16B93-CF72-CA4F-8607-BF6EEC4D8D2F}" type="slidenum">
              <a:rPr lang="en-US" smtClean="0"/>
              <a:pPr/>
              <a:t>‹#›</a:t>
            </a:fld>
            <a:endParaRPr lang="en-US" dirty="0"/>
          </a:p>
        </p:txBody>
      </p:sp>
    </p:spTree>
    <p:extLst>
      <p:ext uri="{BB962C8B-B14F-4D97-AF65-F5344CB8AC3E}">
        <p14:creationId xmlns:p14="http://schemas.microsoft.com/office/powerpoint/2010/main" val="1992014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8102" y="4903636"/>
            <a:ext cx="10972800" cy="685800"/>
          </a:xfrm>
        </p:spPr>
        <p:txBody>
          <a:bodyPr anchor="t">
            <a:noAutofit/>
          </a:bodyPr>
          <a:lstStyle>
            <a:lvl1pPr algn="r">
              <a:defRPr sz="4800" b="1">
                <a:solidFill>
                  <a:srgbClr val="7F7F7F"/>
                </a:solidFill>
              </a:defRPr>
            </a:lvl1pPr>
          </a:lstStyle>
          <a:p>
            <a:endParaRPr lang="en-US" dirty="0"/>
          </a:p>
        </p:txBody>
      </p:sp>
      <p:sp>
        <p:nvSpPr>
          <p:cNvPr id="3" name="Slide Number Placeholder 5"/>
          <p:cNvSpPr>
            <a:spLocks noGrp="1"/>
          </p:cNvSpPr>
          <p:nvPr>
            <p:ph type="sldNum" sz="quarter" idx="12"/>
          </p:nvPr>
        </p:nvSpPr>
        <p:spPr>
          <a:xfrm>
            <a:off x="8737600" y="6124529"/>
            <a:ext cx="2844800" cy="365125"/>
          </a:xfrm>
        </p:spPr>
        <p:txBody>
          <a:bodyPr/>
          <a:lstStyle/>
          <a:p>
            <a:fld id="{E2B16B93-CF72-CA4F-8607-BF6EEC4D8D2F}" type="slidenum">
              <a:rPr lang="en-US" smtClean="0"/>
              <a:pPr/>
              <a:t>‹#›</a:t>
            </a:fld>
            <a:endParaRPr lang="en-US" dirty="0"/>
          </a:p>
        </p:txBody>
      </p:sp>
    </p:spTree>
    <p:extLst>
      <p:ext uri="{BB962C8B-B14F-4D97-AF65-F5344CB8AC3E}">
        <p14:creationId xmlns:p14="http://schemas.microsoft.com/office/powerpoint/2010/main" val="3331581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2"/>
          </p:nvPr>
        </p:nvSpPr>
        <p:spPr>
          <a:xfrm>
            <a:off x="8737600" y="6124529"/>
            <a:ext cx="2844800" cy="365125"/>
          </a:xfrm>
        </p:spPr>
        <p:txBody>
          <a:bodyPr/>
          <a:lstStyle/>
          <a:p>
            <a:fld id="{E2B16B93-CF72-CA4F-8607-BF6EEC4D8D2F}" type="slidenum">
              <a:rPr lang="en-US" smtClean="0"/>
              <a:pPr/>
              <a:t>‹#›</a:t>
            </a:fld>
            <a:endParaRPr lang="en-US" dirty="0"/>
          </a:p>
        </p:txBody>
      </p:sp>
    </p:spTree>
    <p:extLst>
      <p:ext uri="{BB962C8B-B14F-4D97-AF65-F5344CB8AC3E}">
        <p14:creationId xmlns:p14="http://schemas.microsoft.com/office/powerpoint/2010/main" val="1862305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0761" y="273051"/>
            <a:ext cx="4169924" cy="1041323"/>
          </a:xfrm>
        </p:spPr>
        <p:txBody>
          <a:bodyPr anchor="b">
            <a:noAutofit/>
          </a:bodyPr>
          <a:lstStyle>
            <a:lvl1pPr algn="l">
              <a:defRPr sz="3200" b="1"/>
            </a:lvl1pPr>
          </a:lstStyle>
          <a:p>
            <a:r>
              <a:rPr lang="en-US" dirty="0"/>
              <a:t>Click to edit Master title style</a:t>
            </a:r>
          </a:p>
        </p:txBody>
      </p:sp>
      <p:sp>
        <p:nvSpPr>
          <p:cNvPr id="3" name="Content Placeholder 2"/>
          <p:cNvSpPr>
            <a:spLocks noGrp="1"/>
          </p:cNvSpPr>
          <p:nvPr>
            <p:ph idx="1"/>
          </p:nvPr>
        </p:nvSpPr>
        <p:spPr>
          <a:xfrm>
            <a:off x="4766733" y="273051"/>
            <a:ext cx="6914405" cy="524502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0761" y="1435101"/>
            <a:ext cx="4169924" cy="408297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2"/>
          </p:nvPr>
        </p:nvSpPr>
        <p:spPr>
          <a:xfrm>
            <a:off x="8737600" y="6124529"/>
            <a:ext cx="2844800" cy="365125"/>
          </a:xfrm>
        </p:spPr>
        <p:txBody>
          <a:bodyPr/>
          <a:lstStyle/>
          <a:p>
            <a:fld id="{E2B16B93-CF72-CA4F-8607-BF6EEC4D8D2F}" type="slidenum">
              <a:rPr lang="en-US" smtClean="0"/>
              <a:pPr/>
              <a:t>‹#›</a:t>
            </a:fld>
            <a:endParaRPr lang="en-US" dirty="0"/>
          </a:p>
        </p:txBody>
      </p:sp>
    </p:spTree>
    <p:extLst>
      <p:ext uri="{BB962C8B-B14F-4D97-AF65-F5344CB8AC3E}">
        <p14:creationId xmlns:p14="http://schemas.microsoft.com/office/powerpoint/2010/main" val="1974295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495801"/>
            <a:ext cx="7315200" cy="405771"/>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3730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4953000"/>
            <a:ext cx="73152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2"/>
          </p:nvPr>
        </p:nvSpPr>
        <p:spPr>
          <a:xfrm>
            <a:off x="8737600" y="6124529"/>
            <a:ext cx="2844800" cy="365125"/>
          </a:xfrm>
        </p:spPr>
        <p:txBody>
          <a:bodyPr/>
          <a:lstStyle/>
          <a:p>
            <a:fld id="{E2B16B93-CF72-CA4F-8607-BF6EEC4D8D2F}" type="slidenum">
              <a:rPr lang="en-US" smtClean="0"/>
              <a:pPr/>
              <a:t>‹#›</a:t>
            </a:fld>
            <a:endParaRPr lang="en-US" dirty="0"/>
          </a:p>
        </p:txBody>
      </p:sp>
    </p:spTree>
    <p:extLst>
      <p:ext uri="{BB962C8B-B14F-4D97-AF65-F5344CB8AC3E}">
        <p14:creationId xmlns:p14="http://schemas.microsoft.com/office/powerpoint/2010/main" val="3399146972"/>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theme" Target="../theme/theme1.xml"  /><Relationship Id="rId15" Type="http://schemas.openxmlformats.org/officeDocument/2006/relationships/image" Target="../media/image1.png"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7882" y="274638"/>
            <a:ext cx="11243256" cy="704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37882" y="1133341"/>
            <a:ext cx="11243256" cy="4533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195132" y="6124528"/>
            <a:ext cx="1835955" cy="365125"/>
          </a:xfrm>
          <a:prstGeom prst="rect">
            <a:avLst/>
          </a:prstGeom>
        </p:spPr>
        <p:txBody>
          <a:bodyPr vert="horz" lIns="91440" tIns="45720" rIns="91440" bIns="45720" rtlCol="0" anchor="ctr"/>
          <a:lstStyle>
            <a:lvl1pPr algn="l">
              <a:defRPr sz="1200">
                <a:solidFill>
                  <a:schemeClr val="tx1">
                    <a:tint val="75000"/>
                  </a:schemeClr>
                </a:solidFill>
                <a:latin typeface="Arial"/>
              </a:defRPr>
            </a:lvl1pPr>
          </a:lstStyle>
          <a:p>
            <a:endParaRPr lang="en-US" dirty="0"/>
          </a:p>
        </p:txBody>
      </p:sp>
      <p:sp>
        <p:nvSpPr>
          <p:cNvPr id="5" name="Footer Placeholder 4"/>
          <p:cNvSpPr>
            <a:spLocks noGrp="1"/>
          </p:cNvSpPr>
          <p:nvPr>
            <p:ph type="ftr" sz="quarter" idx="3"/>
          </p:nvPr>
        </p:nvSpPr>
        <p:spPr>
          <a:xfrm>
            <a:off x="4453943" y="6105833"/>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a:defRPr>
            </a:lvl1pPr>
          </a:lstStyle>
          <a:p>
            <a:endParaRPr lang="en-US" dirty="0"/>
          </a:p>
        </p:txBody>
      </p:sp>
      <p:sp>
        <p:nvSpPr>
          <p:cNvPr id="6" name="Slide Number Placeholder 5"/>
          <p:cNvSpPr>
            <a:spLocks noGrp="1"/>
          </p:cNvSpPr>
          <p:nvPr>
            <p:ph type="sldNum" sz="quarter" idx="4"/>
          </p:nvPr>
        </p:nvSpPr>
        <p:spPr>
          <a:xfrm>
            <a:off x="8737600" y="6124529"/>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fld id="{E2B16B93-CF72-CA4F-8607-BF6EEC4D8D2F}" type="slidenum">
              <a:rPr lang="en-US" smtClean="0"/>
              <a:pPr/>
              <a:t>‹#›</a:t>
            </a:fld>
            <a:endParaRPr lang="en-US" dirty="0"/>
          </a:p>
        </p:txBody>
      </p:sp>
    </p:spTree>
    <p:extLst>
      <p:ext uri="{BB962C8B-B14F-4D97-AF65-F5344CB8AC3E}">
        <p14:creationId xmlns:p14="http://schemas.microsoft.com/office/powerpoint/2010/main" val="694479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defTabSz="457200" rtl="0" eaLnBrk="1" latinLnBrk="0" hangingPunct="1">
        <a:spcBef>
          <a:spcPct val="0"/>
        </a:spcBef>
        <a:buNone/>
        <a:defRPr sz="4000" b="1" kern="1200">
          <a:solidFill>
            <a:srgbClr val="4C565C"/>
          </a:solidFill>
          <a:latin typeface="Arial"/>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lumMod val="50000"/>
              <a:lumOff val="50000"/>
            </a:schemeClr>
          </a:solidFill>
          <a:latin typeface="Arial"/>
          <a:ea typeface="+mn-ea"/>
          <a:cs typeface="+mn-cs"/>
        </a:defRPr>
      </a:lvl1pPr>
      <a:lvl2pPr marL="742950" indent="-285750" algn="l" defTabSz="457200" rtl="0" eaLnBrk="1" latinLnBrk="0" hangingPunct="1">
        <a:spcBef>
          <a:spcPct val="20000"/>
        </a:spcBef>
        <a:buFont typeface="Arial"/>
        <a:buChar char="–"/>
        <a:defRPr sz="2000" kern="120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Font typeface="Arial"/>
        <a:buChar char="•"/>
        <a:defRPr sz="1800" kern="1200">
          <a:solidFill>
            <a:schemeClr val="tx1">
              <a:lumMod val="50000"/>
              <a:lumOff val="50000"/>
            </a:schemeClr>
          </a:solidFill>
          <a:latin typeface="Arial"/>
          <a:ea typeface="+mn-ea"/>
          <a:cs typeface="+mn-cs"/>
        </a:defRPr>
      </a:lvl3pPr>
      <a:lvl4pPr marL="1600200" indent="-228600" algn="l" defTabSz="457200" rtl="0" eaLnBrk="1" latinLnBrk="0" hangingPunct="1">
        <a:spcBef>
          <a:spcPct val="20000"/>
        </a:spcBef>
        <a:buFont typeface="Arial"/>
        <a:buChar char="–"/>
        <a:defRPr sz="1600" kern="1200">
          <a:solidFill>
            <a:schemeClr val="tx1">
              <a:lumMod val="50000"/>
              <a:lumOff val="50000"/>
            </a:schemeClr>
          </a:solidFill>
          <a:latin typeface="Arial"/>
          <a:ea typeface="+mn-ea"/>
          <a:cs typeface="+mn-cs"/>
        </a:defRPr>
      </a:lvl4pPr>
      <a:lvl5pPr marL="2057400" indent="-228600" algn="l" defTabSz="457200" rtl="0" eaLnBrk="1" latinLnBrk="0" hangingPunct="1">
        <a:spcBef>
          <a:spcPct val="20000"/>
        </a:spcBef>
        <a:buFont typeface="Arial"/>
        <a:buChar char="»"/>
        <a:defRPr sz="1600" kern="1200">
          <a:solidFill>
            <a:schemeClr val="tx1">
              <a:lumMod val="50000"/>
              <a:lumOff val="50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2.jpeg"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3.jpeg"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xml"  /><Relationship Id="rId3" Type="http://schemas.openxmlformats.org/officeDocument/2006/relationships/image" Target="../media/image14.jpeg"  /><Relationship Id="rId4" Type="http://schemas.openxmlformats.org/officeDocument/2006/relationships/image" Target="../media/image15.jpeg"  /><Relationship Id="rId5" Type="http://schemas.openxmlformats.org/officeDocument/2006/relationships/image" Target="../media/image16.jpeg"  /><Relationship Id="rId6" Type="http://schemas.openxmlformats.org/officeDocument/2006/relationships/image" Target="../media/image17.jpeg"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26.jpeg"  /><Relationship Id="rId2" Type="http://schemas.openxmlformats.org/officeDocument/2006/relationships/image" Target="../media/image18.jpeg"  /><Relationship Id="rId3" Type="http://schemas.openxmlformats.org/officeDocument/2006/relationships/image" Target="../media/image19.jpeg"  /><Relationship Id="rId4" Type="http://schemas.openxmlformats.org/officeDocument/2006/relationships/image" Target="../media/image20.jpeg"  /><Relationship Id="rId5" Type="http://schemas.openxmlformats.org/officeDocument/2006/relationships/image" Target="../media/image21.jpeg"  /><Relationship Id="rId6" Type="http://schemas.openxmlformats.org/officeDocument/2006/relationships/image" Target="../media/image22.jpeg"  /><Relationship Id="rId7" Type="http://schemas.openxmlformats.org/officeDocument/2006/relationships/image" Target="../media/image23.jpeg"  /><Relationship Id="rId8" Type="http://schemas.openxmlformats.org/officeDocument/2006/relationships/image" Target="../media/image24.jpeg"  /><Relationship Id="rId9" Type="http://schemas.openxmlformats.org/officeDocument/2006/relationships/image" Target="../media/image25.jpeg"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7.jpeg"  /><Relationship Id="rId3" Type="http://schemas.openxmlformats.org/officeDocument/2006/relationships/image" Target="../media/image28.jpeg"  /><Relationship Id="rId4" Type="http://schemas.openxmlformats.org/officeDocument/2006/relationships/image" Target="../media/image29.jpeg"  /><Relationship Id="rId5" Type="http://schemas.openxmlformats.org/officeDocument/2006/relationships/image" Target="../media/image30.jpeg"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xml"  /><Relationship Id="rId3" Type="http://schemas.openxmlformats.org/officeDocument/2006/relationships/image" Target="../media/image31.tif"  /><Relationship Id="rId4" Type="http://schemas.openxmlformats.org/officeDocument/2006/relationships/image" Target="../media/image32.tif"  /><Relationship Id="rId5" Type="http://schemas.openxmlformats.org/officeDocument/2006/relationships/image" Target="../media/image33.tif"  /><Relationship Id="rId6" Type="http://schemas.openxmlformats.org/officeDocument/2006/relationships/image" Target="../media/image34.jpeg"  /><Relationship Id="rId7" Type="http://schemas.openxmlformats.org/officeDocument/2006/relationships/image" Target="../media/image35.jpeg"  /><Relationship Id="rId8" Type="http://schemas.openxmlformats.org/officeDocument/2006/relationships/image" Target="../media/image36.tif"  /><Relationship Id="rId9" Type="http://schemas.openxmlformats.org/officeDocument/2006/relationships/image" Target="../media/image37.jpeg"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38.jpeg"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image" Target="../media/image39.jpeg"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7.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xml"  /><Relationship Id="rId3" Type="http://schemas.openxmlformats.org/officeDocument/2006/relationships/image" Target="../media/image3.jpeg"  /><Relationship Id="rId4" Type="http://schemas.openxmlformats.org/officeDocument/2006/relationships/image" Target="../media/image4.png"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8.xml"  /><Relationship Id="rId3" Type="http://schemas.openxmlformats.org/officeDocument/2006/relationships/chart" Target="../charts/chart1.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chart" Target="../charts/char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chart" Target="../charts/chart3.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9.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chart" Target="../charts/chart4.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0.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1.xml"  /><Relationship Id="rId3" Type="http://schemas.openxmlformats.org/officeDocument/2006/relationships/hyperlink" Target="http://www.nationalreadingmovement.sg/" TargetMode="External" /><Relationship Id="rId4" Type="http://schemas.openxmlformats.org/officeDocument/2006/relationships/image" Target="../media/image40.jpeg"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1.jpeg"  /><Relationship Id="rId3" Type="http://schemas.openxmlformats.org/officeDocument/2006/relationships/image" Target="../media/image42.jpeg"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image" Target="../media/image5.jpeg"  /><Relationship Id="rId3" Type="http://schemas.openxmlformats.org/officeDocument/2006/relationships/image" Target="../media/image6.jpeg"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3.jpeg"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xml"  /><Relationship Id="rId3" Type="http://schemas.openxmlformats.org/officeDocument/2006/relationships/image" Target="../media/image7.jpeg"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xml"  /><Relationship Id="rId3" Type="http://schemas.openxmlformats.org/officeDocument/2006/relationships/image" Target="../media/image8.jpeg"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jpeg"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xml"  /><Relationship Id="rId3" Type="http://schemas.openxmlformats.org/officeDocument/2006/relationships/image" Target="../media/image10.jpeg"  /><Relationship Id="rId4" Type="http://schemas.openxmlformats.org/officeDocument/2006/relationships/image" Target="../media/image11.jpeg"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2.jpe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5636" y="346364"/>
            <a:ext cx="7550727" cy="1754326"/>
          </a:xfrm>
          <a:prstGeom prst="rect">
            <a:avLst/>
          </a:prstGeom>
          <a:noFill/>
        </p:spPr>
        <p:txBody>
          <a:bodyPr wrap="square" rtlCol="0">
            <a:spAutoFit/>
          </a:bodyPr>
          <a:lstStyle/>
          <a:p>
            <a:r>
              <a:rPr lang="en-SG" sz="5400" b="1" dirty="0">
                <a:solidFill>
                  <a:schemeClr val="bg1"/>
                </a:solidFill>
              </a:rPr>
              <a:t>THE SINGAPORE </a:t>
            </a:r>
            <a:br>
              <a:rPr lang="en-SG" sz="5400" b="1" dirty="0">
                <a:solidFill>
                  <a:schemeClr val="bg1"/>
                </a:solidFill>
              </a:rPr>
            </a:br>
            <a:r>
              <a:rPr lang="en-SG" sz="5400" b="1" dirty="0">
                <a:solidFill>
                  <a:schemeClr val="bg1"/>
                </a:solidFill>
              </a:rPr>
              <a:t>BOOK MARKET</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5667"/>
          <a:stretch/>
        </p:blipFill>
        <p:spPr>
          <a:xfrm>
            <a:off x="0" y="15017"/>
            <a:ext cx="12192000" cy="6858000"/>
          </a:xfrm>
          <a:prstGeom prst="rect">
            <a:avLst/>
          </a:prstGeom>
        </p:spPr>
      </p:pic>
      <p:sp>
        <p:nvSpPr>
          <p:cNvPr id="7" name="Title 1"/>
          <p:cNvSpPr txBox="1">
            <a:spLocks/>
          </p:cNvSpPr>
          <p:nvPr/>
        </p:nvSpPr>
        <p:spPr>
          <a:xfrm>
            <a:off x="2468631" y="1849109"/>
            <a:ext cx="9276008" cy="1450975"/>
          </a:xfrm>
          <a:prstGeom prst="rect">
            <a:avLst/>
          </a:prstGeom>
        </p:spPr>
        <p:txBody>
          <a:bodyPr vert="horz" lIns="91440" tIns="45720" rIns="91440" bIns="45720" rtlCol="0" anchor="t">
            <a:normAutofit/>
          </a:bodyPr>
          <a:lstStyle/>
          <a:p>
            <a:pPr defTabSz="457200">
              <a:spcBef>
                <a:spcPct val="0"/>
              </a:spcBef>
              <a:defRPr/>
            </a:pPr>
            <a:r>
              <a:rPr lang="en-US" sz="4400" b="1" dirty="0">
                <a:solidFill>
                  <a:schemeClr val="bg1"/>
                </a:solidFill>
                <a:ea typeface="+mj-ea"/>
                <a:cs typeface="+mj-cs"/>
              </a:rPr>
              <a:t>National Gallery Singapore</a:t>
            </a:r>
          </a:p>
        </p:txBody>
      </p:sp>
    </p:spTree>
    <p:extLst>
      <p:ext uri="{BB962C8B-B14F-4D97-AF65-F5344CB8AC3E}">
        <p14:creationId xmlns:p14="http://schemas.microsoft.com/office/powerpoint/2010/main" val="1803924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7994" b="7632"/>
          <a:stretch/>
        </p:blipFill>
        <p:spPr>
          <a:xfrm>
            <a:off x="0" y="0"/>
            <a:ext cx="12192000" cy="6858000"/>
          </a:xfrm>
        </p:spPr>
      </p:pic>
      <p:sp>
        <p:nvSpPr>
          <p:cNvPr id="2" name="Title 1"/>
          <p:cNvSpPr>
            <a:spLocks noGrp="1"/>
          </p:cNvSpPr>
          <p:nvPr>
            <p:ph type="title"/>
          </p:nvPr>
        </p:nvSpPr>
        <p:spPr/>
        <p:txBody>
          <a:bodyPr>
            <a:normAutofit fontScale="90000"/>
          </a:bodyPr>
          <a:lstStyle/>
          <a:p>
            <a:pPr algn="r"/>
            <a:r>
              <a:rPr lang="en-SG" dirty="0">
                <a:solidFill>
                  <a:schemeClr val="bg1"/>
                </a:solidFill>
              </a:rPr>
              <a:t>Light to Night 2016 &amp; 2017</a:t>
            </a:r>
          </a:p>
        </p:txBody>
      </p:sp>
    </p:spTree>
    <p:extLst>
      <p:ext uri="{BB962C8B-B14F-4D97-AF65-F5344CB8AC3E}">
        <p14:creationId xmlns:p14="http://schemas.microsoft.com/office/powerpoint/2010/main" val="2720157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2450" r="10367"/>
          <a:stretch/>
        </p:blipFill>
        <p:spPr>
          <a:xfrm>
            <a:off x="3240515" y="1923617"/>
            <a:ext cx="2632748" cy="227404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18704"/>
          <a:stretch/>
        </p:blipFill>
        <p:spPr>
          <a:xfrm>
            <a:off x="6063480" y="1923617"/>
            <a:ext cx="2775720" cy="2276229"/>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8091" t="770" r="6817"/>
          <a:stretch/>
        </p:blipFill>
        <p:spPr>
          <a:xfrm>
            <a:off x="9039632" y="1923617"/>
            <a:ext cx="2583799" cy="2276229"/>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43566" t="8270" r="7121" b="24875"/>
          <a:stretch/>
        </p:blipFill>
        <p:spPr>
          <a:xfrm>
            <a:off x="488485" y="1923617"/>
            <a:ext cx="2518553" cy="2276229"/>
          </a:xfrm>
          <a:prstGeom prst="rect">
            <a:avLst/>
          </a:prstGeom>
        </p:spPr>
      </p:pic>
      <p:sp>
        <p:nvSpPr>
          <p:cNvPr id="21" name="Rectangle 4"/>
          <p:cNvSpPr>
            <a:spLocks noChangeArrowheads="1"/>
          </p:cNvSpPr>
          <p:nvPr/>
        </p:nvSpPr>
        <p:spPr bwMode="auto">
          <a:xfrm>
            <a:off x="332813" y="571323"/>
            <a:ext cx="11629337" cy="550664"/>
          </a:xfrm>
          <a:prstGeom prst="rect">
            <a:avLst/>
          </a:prstGeom>
          <a:noFill/>
          <a:ln>
            <a:noFill/>
          </a:ln>
          <a:extLst/>
        </p:spPr>
        <p:txBody>
          <a:bodyPr wrap="square">
            <a:spAutoFit/>
          </a:bodyPr>
          <a:lstStyle/>
          <a:p>
            <a:pPr marR="457200" defTabSz="323850">
              <a:lnSpc>
                <a:spcPct val="70000"/>
              </a:lnSpc>
              <a:spcBef>
                <a:spcPct val="0"/>
              </a:spcBef>
              <a:defRPr sz="1800"/>
            </a:pPr>
            <a:r>
              <a:rPr lang="en-US" sz="4000" b="1" dirty="0">
                <a:solidFill>
                  <a:srgbClr val="404040"/>
                </a:solidFill>
                <a:latin typeface="Arial Black" panose="020B0A04020102020204" pitchFamily="34" charset="0"/>
              </a:rPr>
              <a:t>KEPPEL CENTRE FOR ART EDUCATION</a:t>
            </a:r>
          </a:p>
        </p:txBody>
      </p:sp>
      <p:sp>
        <p:nvSpPr>
          <p:cNvPr id="4" name="TextBox 3"/>
          <p:cNvSpPr txBox="1"/>
          <p:nvPr/>
        </p:nvSpPr>
        <p:spPr>
          <a:xfrm>
            <a:off x="347803" y="1094543"/>
            <a:ext cx="10044608" cy="830997"/>
          </a:xfrm>
          <a:prstGeom prst="rect">
            <a:avLst/>
          </a:prstGeom>
          <a:noFill/>
        </p:spPr>
        <p:txBody>
          <a:bodyPr wrap="square" rtlCol="0">
            <a:spAutoFit/>
          </a:bodyPr>
          <a:lstStyle/>
          <a:p>
            <a:pPr marR="457200" defTabSz="323850">
              <a:lnSpc>
                <a:spcPct val="70000"/>
              </a:lnSpc>
              <a:spcBef>
                <a:spcPct val="0"/>
              </a:spcBef>
              <a:defRPr sz="1800"/>
            </a:pPr>
            <a:endParaRPr lang="en-US" sz="2000" b="1" dirty="0">
              <a:solidFill>
                <a:srgbClr val="404040"/>
              </a:solidFill>
              <a:latin typeface="Arial" panose="020B0604020202020204" pitchFamily="34" charset="0"/>
              <a:ea typeface="MC SAATCHI HEAVY"/>
              <a:cs typeface="Arial" panose="020B0604020202020204" pitchFamily="34" charset="0"/>
            </a:endParaRPr>
          </a:p>
          <a:p>
            <a:pPr marR="457200">
              <a:lnSpc>
                <a:spcPct val="70000"/>
              </a:lnSpc>
              <a:spcBef>
                <a:spcPct val="0"/>
              </a:spcBef>
              <a:defRPr sz="1800"/>
            </a:pPr>
            <a:r>
              <a:rPr lang="en-US" sz="2000" b="1" dirty="0">
                <a:solidFill>
                  <a:srgbClr val="404040"/>
                </a:solidFill>
                <a:latin typeface="Arial" panose="020B0604020202020204" pitchFamily="34" charset="0"/>
                <a:ea typeface="M&amp;C Saatchi Grot"/>
                <a:cs typeface="Arial" panose="020B0604020202020204" pitchFamily="34" charset="0"/>
              </a:rPr>
              <a:t>Cultivate a generation of critical thinkers through Art Programmes</a:t>
            </a:r>
          </a:p>
          <a:p>
            <a:endParaRPr lang="en-SG" sz="2000" b="1" dirty="0">
              <a:solidFill>
                <a:srgbClr val="404040"/>
              </a:solidFill>
              <a:latin typeface="Arial" panose="020B0604020202020204" pitchFamily="34" charset="0"/>
              <a:cs typeface="Arial" panose="020B0604020202020204" pitchFamily="34" charset="0"/>
            </a:endParaRPr>
          </a:p>
        </p:txBody>
      </p:sp>
      <p:sp>
        <p:nvSpPr>
          <p:cNvPr id="14" name="Title 11"/>
          <p:cNvSpPr txBox="1">
            <a:spLocks/>
          </p:cNvSpPr>
          <p:nvPr/>
        </p:nvSpPr>
        <p:spPr bwMode="auto">
          <a:xfrm>
            <a:off x="470831" y="4340199"/>
            <a:ext cx="2553863" cy="361462"/>
          </a:xfrm>
          <a:prstGeom prst="rect">
            <a:avLst/>
          </a:prstGeom>
          <a:solidFill>
            <a:srgbClr val="FF0000"/>
          </a:solid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buClr>
                <a:schemeClr val="accent1"/>
              </a:buClr>
              <a:buSzPct val="80000"/>
              <a:buFont typeface="Arial" charset="0"/>
              <a:buNone/>
            </a:pPr>
            <a:r>
              <a:rPr lang="en-US" altLang="en-US" sz="1600" b="1" dirty="0">
                <a:solidFill>
                  <a:schemeClr val="bg1"/>
                </a:solidFill>
                <a:latin typeface="Arial Black" panose="020B0A04020102020204" pitchFamily="34" charset="0"/>
                <a:cs typeface="Arial" panose="020B0604020202020204" pitchFamily="34" charset="0"/>
              </a:rPr>
              <a:t>PROJECT GALLERY</a:t>
            </a:r>
            <a:endParaRPr lang="en-SG" altLang="en-US" sz="1600" b="1" dirty="0">
              <a:solidFill>
                <a:schemeClr val="bg1"/>
              </a:solidFill>
              <a:latin typeface="Arial Black" panose="020B0A04020102020204" pitchFamily="34" charset="0"/>
              <a:cs typeface="Arial" panose="020B0604020202020204" pitchFamily="34" charset="0"/>
            </a:endParaRPr>
          </a:p>
        </p:txBody>
      </p:sp>
      <p:sp>
        <p:nvSpPr>
          <p:cNvPr id="23" name="Title 11"/>
          <p:cNvSpPr txBox="1">
            <a:spLocks/>
          </p:cNvSpPr>
          <p:nvPr/>
        </p:nvSpPr>
        <p:spPr bwMode="auto">
          <a:xfrm>
            <a:off x="388270" y="4831657"/>
            <a:ext cx="2718984"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buClr>
                <a:schemeClr val="accent1"/>
              </a:buClr>
              <a:buSzPct val="80000"/>
            </a:pPr>
            <a:r>
              <a:rPr lang="en-US" altLang="en-US" sz="1600" b="1" dirty="0">
                <a:solidFill>
                  <a:srgbClr val="404040"/>
                </a:solidFill>
                <a:latin typeface="Arial" panose="020B0604020202020204" pitchFamily="34" charset="0"/>
                <a:cs typeface="Arial" panose="020B0604020202020204" pitchFamily="34" charset="0"/>
              </a:rPr>
              <a:t>Features collaborative and cutting-edge works</a:t>
            </a:r>
            <a:endParaRPr lang="en-SG" altLang="en-US" sz="1600" b="1" dirty="0">
              <a:solidFill>
                <a:srgbClr val="404040"/>
              </a:solidFill>
              <a:latin typeface="Arial" panose="020B0604020202020204" pitchFamily="34" charset="0"/>
              <a:cs typeface="Arial" panose="020B0604020202020204" pitchFamily="34" charset="0"/>
            </a:endParaRPr>
          </a:p>
        </p:txBody>
      </p:sp>
      <p:sp>
        <p:nvSpPr>
          <p:cNvPr id="25" name="Title 11"/>
          <p:cNvSpPr txBox="1">
            <a:spLocks/>
          </p:cNvSpPr>
          <p:nvPr/>
        </p:nvSpPr>
        <p:spPr bwMode="auto">
          <a:xfrm>
            <a:off x="3203478" y="4831657"/>
            <a:ext cx="2710789"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buClr>
                <a:schemeClr val="accent1"/>
              </a:buClr>
              <a:buSzPct val="80000"/>
            </a:pPr>
            <a:r>
              <a:rPr lang="en-US" altLang="en-US" sz="1600" b="1" dirty="0">
                <a:solidFill>
                  <a:srgbClr val="404040"/>
                </a:solidFill>
                <a:latin typeface="Arial" panose="020B0604020202020204" pitchFamily="34" charset="0"/>
                <a:cs typeface="Arial" panose="020B0604020202020204" pitchFamily="34" charset="0"/>
              </a:rPr>
              <a:t>Develops creative processes and critical thinking skills</a:t>
            </a:r>
            <a:endParaRPr lang="en-SG" altLang="en-US" sz="1600" b="1" dirty="0">
              <a:solidFill>
                <a:srgbClr val="404040"/>
              </a:solidFill>
              <a:latin typeface="Arial" panose="020B0604020202020204" pitchFamily="34" charset="0"/>
              <a:cs typeface="Arial" panose="020B0604020202020204" pitchFamily="34" charset="0"/>
            </a:endParaRPr>
          </a:p>
        </p:txBody>
      </p:sp>
      <p:sp>
        <p:nvSpPr>
          <p:cNvPr id="26" name="Title 11"/>
          <p:cNvSpPr txBox="1">
            <a:spLocks/>
          </p:cNvSpPr>
          <p:nvPr/>
        </p:nvSpPr>
        <p:spPr bwMode="auto">
          <a:xfrm>
            <a:off x="6063480" y="4831657"/>
            <a:ext cx="2742676"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buClr>
                <a:schemeClr val="accent1"/>
              </a:buClr>
              <a:buSzPct val="80000"/>
            </a:pPr>
            <a:r>
              <a:rPr lang="en-US" altLang="en-US" sz="1600" b="1" dirty="0">
                <a:solidFill>
                  <a:srgbClr val="404040"/>
                </a:solidFill>
                <a:latin typeface="Arial" panose="020B0604020202020204" pitchFamily="34" charset="0"/>
                <a:cs typeface="Arial" panose="020B0604020202020204" pitchFamily="34" charset="0"/>
              </a:rPr>
              <a:t>A multi-sensorial environment to learn and play in</a:t>
            </a:r>
            <a:endParaRPr lang="en-SG" altLang="en-US" sz="1600" b="1" dirty="0">
              <a:solidFill>
                <a:srgbClr val="404040"/>
              </a:solidFill>
              <a:latin typeface="Arial" panose="020B0604020202020204" pitchFamily="34" charset="0"/>
              <a:cs typeface="Arial" panose="020B0604020202020204" pitchFamily="34" charset="0"/>
            </a:endParaRPr>
          </a:p>
        </p:txBody>
      </p:sp>
      <p:sp>
        <p:nvSpPr>
          <p:cNvPr id="27" name="Title 11"/>
          <p:cNvSpPr txBox="1">
            <a:spLocks/>
          </p:cNvSpPr>
          <p:nvPr/>
        </p:nvSpPr>
        <p:spPr bwMode="auto">
          <a:xfrm>
            <a:off x="9039632" y="4831657"/>
            <a:ext cx="2613593"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buClr>
                <a:schemeClr val="accent1"/>
              </a:buClr>
              <a:buSzPct val="80000"/>
            </a:pPr>
            <a:r>
              <a:rPr lang="en-US" altLang="en-US" sz="1600" b="1" dirty="0">
                <a:solidFill>
                  <a:srgbClr val="404040"/>
                </a:solidFill>
                <a:latin typeface="Arial" panose="020B0604020202020204" pitchFamily="34" charset="0"/>
                <a:cs typeface="Arial" panose="020B0604020202020204" pitchFamily="34" charset="0"/>
              </a:rPr>
              <a:t>Touch Art programme to engage young audiences and the visually impaired</a:t>
            </a:r>
            <a:endParaRPr lang="en-SG" altLang="en-US" sz="1600" b="1" dirty="0">
              <a:solidFill>
                <a:srgbClr val="404040"/>
              </a:solidFill>
              <a:latin typeface="Arial" panose="020B0604020202020204" pitchFamily="34" charset="0"/>
              <a:cs typeface="Arial" panose="020B0604020202020204" pitchFamily="34" charset="0"/>
            </a:endParaRPr>
          </a:p>
        </p:txBody>
      </p:sp>
      <p:sp>
        <p:nvSpPr>
          <p:cNvPr id="20" name="Title 11"/>
          <p:cNvSpPr txBox="1">
            <a:spLocks/>
          </p:cNvSpPr>
          <p:nvPr/>
        </p:nvSpPr>
        <p:spPr bwMode="auto">
          <a:xfrm>
            <a:off x="3219784" y="4340199"/>
            <a:ext cx="2708771" cy="361462"/>
          </a:xfrm>
          <a:prstGeom prst="rect">
            <a:avLst/>
          </a:prstGeom>
          <a:solidFill>
            <a:srgbClr val="FF0000"/>
          </a:solid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buClr>
                <a:schemeClr val="accent1"/>
              </a:buClr>
              <a:buSzPct val="80000"/>
              <a:buFont typeface="Arial" charset="0"/>
              <a:buNone/>
            </a:pPr>
            <a:r>
              <a:rPr lang="en-US" altLang="en-US" sz="1600" b="1" dirty="0">
                <a:solidFill>
                  <a:schemeClr val="bg1"/>
                </a:solidFill>
                <a:latin typeface="Arial Black" panose="020B0A04020102020204" pitchFamily="34" charset="0"/>
                <a:cs typeface="Arial" panose="020B0604020202020204" pitchFamily="34" charset="0"/>
              </a:rPr>
              <a:t>CHILDREN’S MUSEUM</a:t>
            </a:r>
            <a:endParaRPr lang="en-SG" altLang="en-US" sz="1600" b="1" dirty="0">
              <a:solidFill>
                <a:schemeClr val="bg1"/>
              </a:solidFill>
              <a:latin typeface="Arial Black" panose="020B0A04020102020204" pitchFamily="34" charset="0"/>
              <a:cs typeface="Arial" panose="020B0604020202020204" pitchFamily="34" charset="0"/>
            </a:endParaRPr>
          </a:p>
        </p:txBody>
      </p:sp>
      <p:sp>
        <p:nvSpPr>
          <p:cNvPr id="24" name="Title 11"/>
          <p:cNvSpPr txBox="1">
            <a:spLocks/>
          </p:cNvSpPr>
          <p:nvPr/>
        </p:nvSpPr>
        <p:spPr bwMode="auto">
          <a:xfrm>
            <a:off x="6063480" y="4340199"/>
            <a:ext cx="2783080" cy="361462"/>
          </a:xfrm>
          <a:prstGeom prst="rect">
            <a:avLst/>
          </a:prstGeom>
          <a:solidFill>
            <a:srgbClr val="FF0000"/>
          </a:solid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buClr>
                <a:schemeClr val="accent1"/>
              </a:buClr>
              <a:buSzPct val="80000"/>
              <a:buFont typeface="Arial" charset="0"/>
              <a:buNone/>
            </a:pPr>
            <a:r>
              <a:rPr lang="en-US" altLang="en-US" sz="1600" b="1" dirty="0">
                <a:solidFill>
                  <a:schemeClr val="bg1"/>
                </a:solidFill>
                <a:latin typeface="Arial Black" panose="020B0A04020102020204" pitchFamily="34" charset="0"/>
                <a:cs typeface="Arial" panose="020B0604020202020204" pitchFamily="34" charset="0"/>
              </a:rPr>
              <a:t>ART PLAYSCAPE</a:t>
            </a:r>
            <a:endParaRPr lang="en-SG" altLang="en-US" sz="1600" b="1" dirty="0">
              <a:solidFill>
                <a:schemeClr val="bg1"/>
              </a:solidFill>
              <a:latin typeface="Arial Black" panose="020B0A04020102020204" pitchFamily="34" charset="0"/>
              <a:cs typeface="Arial" panose="020B0604020202020204" pitchFamily="34" charset="0"/>
            </a:endParaRPr>
          </a:p>
        </p:txBody>
      </p:sp>
      <p:sp>
        <p:nvSpPr>
          <p:cNvPr id="28" name="Title 11"/>
          <p:cNvSpPr txBox="1">
            <a:spLocks/>
          </p:cNvSpPr>
          <p:nvPr/>
        </p:nvSpPr>
        <p:spPr bwMode="auto">
          <a:xfrm>
            <a:off x="9044160" y="4340199"/>
            <a:ext cx="2604537" cy="361462"/>
          </a:xfrm>
          <a:prstGeom prst="rect">
            <a:avLst/>
          </a:prstGeom>
          <a:solidFill>
            <a:srgbClr val="FF0000"/>
          </a:solid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buClr>
                <a:schemeClr val="accent1"/>
              </a:buClr>
              <a:buSzPct val="80000"/>
              <a:buFont typeface="Arial" charset="0"/>
              <a:buNone/>
            </a:pPr>
            <a:r>
              <a:rPr lang="en-US" altLang="en-US" sz="1600" b="1" dirty="0">
                <a:solidFill>
                  <a:schemeClr val="bg1"/>
                </a:solidFill>
                <a:latin typeface="Arial Black" panose="020B0A04020102020204" pitchFamily="34" charset="0"/>
                <a:cs typeface="Arial" panose="020B0604020202020204" pitchFamily="34" charset="0"/>
              </a:rPr>
              <a:t>ART CORRIDOR</a:t>
            </a:r>
            <a:endParaRPr lang="en-SG" altLang="en-US" sz="1600" b="1" dirty="0">
              <a:solidFill>
                <a:schemeClr val="bg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445874796"/>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SG" dirty="0">
                <a:solidFill>
                  <a:schemeClr val="tx1"/>
                </a:solidFill>
              </a:rPr>
              <a:t>35 titles to date</a:t>
            </a:r>
          </a:p>
          <a:p>
            <a:r>
              <a:rPr lang="en-SG" dirty="0">
                <a:solidFill>
                  <a:schemeClr val="tx1"/>
                </a:solidFill>
              </a:rPr>
              <a:t>About 10 new titles a year</a:t>
            </a:r>
          </a:p>
          <a:p>
            <a:r>
              <a:rPr lang="en-SG" dirty="0">
                <a:solidFill>
                  <a:schemeClr val="tx1"/>
                </a:solidFill>
              </a:rPr>
              <a:t>Highly illustrated art books</a:t>
            </a:r>
          </a:p>
          <a:p>
            <a:r>
              <a:rPr lang="en-SG" dirty="0">
                <a:solidFill>
                  <a:schemeClr val="tx1"/>
                </a:solidFill>
              </a:rPr>
              <a:t>Exhibition catalogues</a:t>
            </a:r>
          </a:p>
          <a:p>
            <a:r>
              <a:rPr lang="en-SG" dirty="0">
                <a:solidFill>
                  <a:schemeClr val="tx1"/>
                </a:solidFill>
              </a:rPr>
              <a:t>Scholarly titles</a:t>
            </a:r>
          </a:p>
          <a:p>
            <a:r>
              <a:rPr lang="en-SG" dirty="0">
                <a:solidFill>
                  <a:schemeClr val="tx1"/>
                </a:solidFill>
              </a:rPr>
              <a:t>General titles</a:t>
            </a:r>
          </a:p>
          <a:p>
            <a:r>
              <a:rPr lang="en-SG" dirty="0">
                <a:solidFill>
                  <a:schemeClr val="tx1"/>
                </a:solidFill>
              </a:rPr>
              <a:t>Children’s books</a:t>
            </a:r>
          </a:p>
          <a:p>
            <a:r>
              <a:rPr lang="en-SG" dirty="0">
                <a:solidFill>
                  <a:schemeClr val="tx1"/>
                </a:solidFill>
              </a:rPr>
              <a:t>Average print run 1,500 copies</a:t>
            </a:r>
          </a:p>
          <a:p>
            <a:r>
              <a:rPr lang="en-SG" dirty="0">
                <a:solidFill>
                  <a:schemeClr val="tx1"/>
                </a:solidFill>
              </a:rPr>
              <a:t>Distribution is via our museum shop, local and international distributors</a:t>
            </a:r>
          </a:p>
        </p:txBody>
      </p:sp>
      <p:sp>
        <p:nvSpPr>
          <p:cNvPr id="4" name="Slide Number Placeholder 3"/>
          <p:cNvSpPr>
            <a:spLocks noGrp="1"/>
          </p:cNvSpPr>
          <p:nvPr>
            <p:ph type="sldNum" sz="quarter" idx="12"/>
          </p:nvPr>
        </p:nvSpPr>
        <p:spPr/>
        <p:txBody>
          <a:bodyPr/>
          <a:lstStyle/>
          <a:p>
            <a:fld id="{E2B16B93-CF72-CA4F-8607-BF6EEC4D8D2F}" type="slidenum">
              <a:rPr lang="en-US" smtClean="0"/>
              <a:pPr/>
              <a:t>12</a:t>
            </a:fld>
            <a:endParaRPr lang="en-US" dirty="0"/>
          </a:p>
        </p:txBody>
      </p:sp>
      <p:sp>
        <p:nvSpPr>
          <p:cNvPr id="5" name="Title 1"/>
          <p:cNvSpPr>
            <a:spLocks noGrp="1"/>
          </p:cNvSpPr>
          <p:nvPr>
            <p:ph type="title"/>
          </p:nvPr>
        </p:nvSpPr>
        <p:spPr>
          <a:xfrm>
            <a:off x="450761" y="304800"/>
            <a:ext cx="11233239" cy="686873"/>
          </a:xfrm>
        </p:spPr>
        <p:txBody>
          <a:bodyPr>
            <a:normAutofit fontScale="90000"/>
          </a:bodyPr>
          <a:lstStyle/>
          <a:p>
            <a:r>
              <a:rPr lang="en-SG" dirty="0"/>
              <a:t>Publications</a:t>
            </a:r>
          </a:p>
        </p:txBody>
      </p:sp>
    </p:spTree>
    <p:extLst>
      <p:ext uri="{BB962C8B-B14F-4D97-AF65-F5344CB8AC3E}">
        <p14:creationId xmlns:p14="http://schemas.microsoft.com/office/powerpoint/2010/main" val="2520122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B16B93-CF72-CA4F-8607-BF6EEC4D8D2F}" type="slidenum">
              <a:rPr lang="en-US" smtClean="0"/>
              <a:pPr/>
              <a:t>13</a:t>
            </a:fld>
            <a:endParaRPr lang="en-US" dirty="0"/>
          </a:p>
        </p:txBody>
      </p:sp>
      <p:sp>
        <p:nvSpPr>
          <p:cNvPr id="5" name="Title 1"/>
          <p:cNvSpPr>
            <a:spLocks noGrp="1"/>
          </p:cNvSpPr>
          <p:nvPr>
            <p:ph type="title"/>
          </p:nvPr>
        </p:nvSpPr>
        <p:spPr>
          <a:xfrm>
            <a:off x="450761" y="304800"/>
            <a:ext cx="11233239" cy="686873"/>
          </a:xfrm>
        </p:spPr>
        <p:txBody>
          <a:bodyPr>
            <a:normAutofit fontScale="90000"/>
          </a:bodyPr>
          <a:lstStyle/>
          <a:p>
            <a:r>
              <a:rPr lang="en-SG" dirty="0"/>
              <a:t>Exhibition catalogues</a:t>
            </a:r>
          </a:p>
        </p:txBody>
      </p:sp>
      <p:pic>
        <p:nvPicPr>
          <p:cNvPr id="10" name="Content Placeholder 4"/>
          <p:cNvPicPr>
            <a:picLocks noGrp="1" noChangeAspect="1"/>
          </p:cNvPicPr>
          <p:nvPr>
            <p:ph sz="half" idx="4294967295"/>
          </p:nvPr>
        </p:nvPicPr>
        <p:blipFill>
          <a:blip r:embed="rId2"/>
          <a:stretch>
            <a:fillRect/>
          </a:stretch>
        </p:blipFill>
        <p:spPr>
          <a:xfrm>
            <a:off x="-5178735" y="1487297"/>
            <a:ext cx="3162128" cy="4445936"/>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1923" y="1014167"/>
            <a:ext cx="4010025" cy="5715000"/>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29327" t="14460" r="29332" b="13055"/>
          <a:stretch/>
        </p:blipFill>
        <p:spPr>
          <a:xfrm>
            <a:off x="491228" y="1029752"/>
            <a:ext cx="2187002" cy="2711451"/>
          </a:xfrm>
          <a:prstGeom prst="rect">
            <a:avLst/>
          </a:prstGeom>
        </p:spPr>
      </p:pic>
      <p:pic>
        <p:nvPicPr>
          <p:cNvPr id="12" name="Picture 11"/>
          <p:cNvPicPr>
            <a:picLocks noChangeAspect="1"/>
          </p:cNvPicPr>
          <p:nvPr/>
        </p:nvPicPr>
        <p:blipFill>
          <a:blip r:embed="rId5"/>
          <a:stretch>
            <a:fillRect/>
          </a:stretch>
        </p:blipFill>
        <p:spPr>
          <a:xfrm>
            <a:off x="2892268" y="1029752"/>
            <a:ext cx="2159728" cy="2680513"/>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29460" t="14460" r="29194" b="12778"/>
          <a:stretch/>
        </p:blipFill>
        <p:spPr>
          <a:xfrm>
            <a:off x="421195" y="3935567"/>
            <a:ext cx="2153297" cy="2679537"/>
          </a:xfrm>
          <a:prstGeom prst="rect">
            <a:avLst/>
          </a:prstGeom>
        </p:spPr>
      </p:pic>
      <p:pic>
        <p:nvPicPr>
          <p:cNvPr id="9" name="Picture 8"/>
          <p:cNvPicPr>
            <a:picLocks noChangeAspect="1"/>
          </p:cNvPicPr>
          <p:nvPr/>
        </p:nvPicPr>
        <p:blipFill rotWithShape="1">
          <a:blip r:embed="rId7"/>
          <a:srcRect l="27951" t="8952" r="27950" b="7476"/>
          <a:stretch/>
        </p:blipFill>
        <p:spPr>
          <a:xfrm>
            <a:off x="5386449" y="1029752"/>
            <a:ext cx="2161875" cy="2731288"/>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8"/>
          <a:stretch>
            <a:fillRect/>
          </a:stretch>
        </p:blipFill>
        <p:spPr>
          <a:xfrm>
            <a:off x="5407534" y="3923102"/>
            <a:ext cx="2175813" cy="2722642"/>
          </a:xfrm>
          <a:prstGeom prst="rect">
            <a:avLst/>
          </a:prstGeom>
          <a:effectLst>
            <a:outerShdw blurRad="63500" sx="102000" sy="102000" algn="ctr" rotWithShape="0">
              <a:prstClr val="black">
                <a:alpha val="40000"/>
              </a:prstClr>
            </a:outerShdw>
          </a:effectLst>
        </p:spPr>
      </p:pic>
      <p:pic>
        <p:nvPicPr>
          <p:cNvPr id="11" name="Content Placeholder 5"/>
          <p:cNvPicPr>
            <a:picLocks noChangeAspect="1"/>
          </p:cNvPicPr>
          <p:nvPr/>
        </p:nvPicPr>
        <p:blipFill>
          <a:blip r:embed="rId9"/>
          <a:stretch>
            <a:fillRect/>
          </a:stretch>
        </p:blipFill>
        <p:spPr>
          <a:xfrm>
            <a:off x="2827496" y="3923102"/>
            <a:ext cx="2186208" cy="2704465"/>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26151" y="1701169"/>
            <a:ext cx="2165394" cy="2751234"/>
          </a:xfrm>
          <a:prstGeom prst="rect">
            <a:avLst/>
          </a:prstGeom>
        </p:spPr>
      </p:pic>
    </p:spTree>
    <p:extLst>
      <p:ext uri="{BB962C8B-B14F-4D97-AF65-F5344CB8AC3E}">
        <p14:creationId xmlns:p14="http://schemas.microsoft.com/office/powerpoint/2010/main" val="2970808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B16B93-CF72-CA4F-8607-BF6EEC4D8D2F}" type="slidenum">
              <a:rPr lang="en-US" smtClean="0"/>
              <a:pPr/>
              <a:t>14</a:t>
            </a:fld>
            <a:endParaRPr lang="en-US" dirty="0"/>
          </a:p>
        </p:txBody>
      </p:sp>
      <p:sp>
        <p:nvSpPr>
          <p:cNvPr id="5" name="Title 4"/>
          <p:cNvSpPr>
            <a:spLocks noGrp="1"/>
          </p:cNvSpPr>
          <p:nvPr>
            <p:ph type="title"/>
          </p:nvPr>
        </p:nvSpPr>
        <p:spPr/>
        <p:txBody>
          <a:bodyPr>
            <a:normAutofit fontScale="90000"/>
          </a:bodyPr>
          <a:lstStyle/>
          <a:p>
            <a:r>
              <a:rPr lang="en-SG" dirty="0"/>
              <a:t>Scholarly and general titles</a:t>
            </a:r>
          </a:p>
        </p:txBody>
      </p:sp>
      <p:pic>
        <p:nvPicPr>
          <p:cNvPr id="6" name="Picture 5"/>
          <p:cNvPicPr>
            <a:picLocks noChangeAspect="1"/>
          </p:cNvPicPr>
          <p:nvPr/>
        </p:nvPicPr>
        <p:blipFill>
          <a:blip r:embed="rId2"/>
          <a:stretch>
            <a:fillRect/>
          </a:stretch>
        </p:blipFill>
        <p:spPr>
          <a:xfrm>
            <a:off x="355511" y="1354545"/>
            <a:ext cx="2751153" cy="3500786"/>
          </a:xfrm>
          <a:prstGeom prst="rect">
            <a:avLst/>
          </a:prstGeom>
          <a:ln>
            <a:noFill/>
          </a:ln>
          <a:effectLst>
            <a:outerShdw blurRad="292100" dist="139700" dir="2700000" algn="tl" rotWithShape="0">
              <a:srgbClr val="333333">
                <a:alpha val="65000"/>
              </a:srgbClr>
            </a:outerShdw>
          </a:effectLst>
        </p:spPr>
      </p:pic>
      <p:pic>
        <p:nvPicPr>
          <p:cNvPr id="7" name="Content Placeholder 5"/>
          <p:cNvPicPr>
            <a:picLocks noGrp="1" noChangeAspect="1"/>
          </p:cNvPicPr>
          <p:nvPr>
            <p:ph sz="half" idx="4294967295"/>
          </p:nvPr>
        </p:nvPicPr>
        <p:blipFill>
          <a:blip r:embed="rId3"/>
          <a:stretch>
            <a:fillRect/>
          </a:stretch>
        </p:blipFill>
        <p:spPr>
          <a:xfrm>
            <a:off x="3334642" y="1277506"/>
            <a:ext cx="2856607" cy="363497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9227" y="1277506"/>
            <a:ext cx="2450437" cy="363497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1442" y="1277506"/>
            <a:ext cx="2750837" cy="3681182"/>
          </a:xfrm>
          <a:prstGeom prst="rect">
            <a:avLst/>
          </a:prstGeom>
        </p:spPr>
      </p:pic>
    </p:spTree>
    <p:extLst>
      <p:ext uri="{BB962C8B-B14F-4D97-AF65-F5344CB8AC3E}">
        <p14:creationId xmlns:p14="http://schemas.microsoft.com/office/powerpoint/2010/main" val="473383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5181600"/>
            <a:ext cx="9406937" cy="1676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p>
        </p:txBody>
      </p:sp>
      <p:sp>
        <p:nvSpPr>
          <p:cNvPr id="2" name="Title 1"/>
          <p:cNvSpPr>
            <a:spLocks noGrp="1"/>
          </p:cNvSpPr>
          <p:nvPr>
            <p:ph type="title"/>
          </p:nvPr>
        </p:nvSpPr>
        <p:spPr>
          <a:xfrm>
            <a:off x="450761" y="247650"/>
            <a:ext cx="11233239" cy="686873"/>
          </a:xfrm>
        </p:spPr>
        <p:txBody>
          <a:bodyPr>
            <a:normAutofit fontScale="90000"/>
          </a:bodyPr>
          <a:lstStyle/>
          <a:p>
            <a:r>
              <a:rPr lang="en-SG" dirty="0"/>
              <a:t>Children’s titles</a:t>
            </a: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0201"/>
          <a:stretch/>
        </p:blipFill>
        <p:spPr>
          <a:xfrm>
            <a:off x="6634853" y="632113"/>
            <a:ext cx="2794897" cy="2822765"/>
          </a:xfrm>
          <a:ln w="9525">
            <a:solidFill>
              <a:schemeClr val="tx1"/>
            </a:solidFill>
          </a:ln>
        </p:spPr>
      </p:pic>
      <p:sp>
        <p:nvSpPr>
          <p:cNvPr id="4" name="Slide Number Placeholder 3"/>
          <p:cNvSpPr>
            <a:spLocks noGrp="1"/>
          </p:cNvSpPr>
          <p:nvPr>
            <p:ph type="sldNum" sz="quarter" idx="12"/>
          </p:nvPr>
        </p:nvSpPr>
        <p:spPr/>
        <p:txBody>
          <a:bodyPr/>
          <a:lstStyle/>
          <a:p>
            <a:fld id="{E2B16B93-CF72-CA4F-8607-BF6EEC4D8D2F}" type="slidenum">
              <a:rPr lang="en-US" smtClean="0"/>
              <a:pPr/>
              <a:t>15</a:t>
            </a:fld>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6937" y="3589253"/>
            <a:ext cx="2552701" cy="218836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4184" y="3589253"/>
            <a:ext cx="2552701" cy="2188360"/>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740" y="941839"/>
            <a:ext cx="3987564" cy="5294827"/>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4434" y="3589253"/>
            <a:ext cx="2040188" cy="2900399"/>
          </a:xfrm>
          <a:prstGeom prst="rect">
            <a:avLst/>
          </a:prstGeom>
        </p:spPr>
      </p:pic>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l="66373" t="5607" r="806" b="4547"/>
          <a:stretch/>
        </p:blipFill>
        <p:spPr>
          <a:xfrm>
            <a:off x="9658688" y="600369"/>
            <a:ext cx="2289843" cy="2822765"/>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63773" y="632113"/>
            <a:ext cx="2042142" cy="2791021"/>
          </a:xfrm>
          <a:prstGeom prst="rect">
            <a:avLst/>
          </a:prstGeom>
        </p:spPr>
      </p:pic>
    </p:spTree>
    <p:extLst>
      <p:ext uri="{BB962C8B-B14F-4D97-AF65-F5344CB8AC3E}">
        <p14:creationId xmlns:p14="http://schemas.microsoft.com/office/powerpoint/2010/main" val="1970044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044"/>
          <a:stretch/>
        </p:blipFill>
        <p:spPr>
          <a:xfrm>
            <a:off x="0" y="0"/>
            <a:ext cx="12289606" cy="6858000"/>
          </a:xfrm>
          <a:prstGeom prst="rect">
            <a:avLst/>
          </a:prstGeom>
        </p:spPr>
      </p:pic>
      <p:sp>
        <p:nvSpPr>
          <p:cNvPr id="5" name="TextBox 4"/>
          <p:cNvSpPr txBox="1"/>
          <p:nvPr/>
        </p:nvSpPr>
        <p:spPr>
          <a:xfrm>
            <a:off x="415636" y="346364"/>
            <a:ext cx="7550727" cy="1754326"/>
          </a:xfrm>
          <a:prstGeom prst="rect">
            <a:avLst/>
          </a:prstGeom>
          <a:noFill/>
        </p:spPr>
        <p:txBody>
          <a:bodyPr wrap="square" rtlCol="0">
            <a:spAutoFit/>
          </a:bodyPr>
          <a:lstStyle/>
          <a:p>
            <a:r>
              <a:rPr lang="en-SG" sz="5400" b="1" dirty="0">
                <a:solidFill>
                  <a:schemeClr val="bg1"/>
                </a:solidFill>
              </a:rPr>
              <a:t>THE SINGAPORE </a:t>
            </a:r>
            <a:br>
              <a:rPr lang="en-SG" sz="5400" b="1" dirty="0">
                <a:solidFill>
                  <a:schemeClr val="bg1"/>
                </a:solidFill>
              </a:rPr>
            </a:br>
            <a:r>
              <a:rPr lang="en-SG" sz="5400" b="1" dirty="0">
                <a:solidFill>
                  <a:schemeClr val="bg1"/>
                </a:solidFill>
              </a:rPr>
              <a:t>BOOK MARKET</a:t>
            </a:r>
          </a:p>
        </p:txBody>
      </p:sp>
    </p:spTree>
    <p:extLst>
      <p:ext uri="{BB962C8B-B14F-4D97-AF65-F5344CB8AC3E}">
        <p14:creationId xmlns:p14="http://schemas.microsoft.com/office/powerpoint/2010/main" val="1348443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2B16B93-CF72-CA4F-8607-BF6EEC4D8D2F}" type="slidenum">
              <a:rPr lang="en-US" smtClean="0"/>
              <a:pPr/>
              <a:t>17</a:t>
            </a:fld>
            <a:endParaRPr lang="en-US" dirty="0"/>
          </a:p>
        </p:txBody>
      </p:sp>
      <p:sp>
        <p:nvSpPr>
          <p:cNvPr id="4" name="Title 1"/>
          <p:cNvSpPr txBox="1">
            <a:spLocks/>
          </p:cNvSpPr>
          <p:nvPr/>
        </p:nvSpPr>
        <p:spPr>
          <a:xfrm>
            <a:off x="408431" y="476123"/>
            <a:ext cx="6742177" cy="1755013"/>
          </a:xfrm>
          <a:prstGeom prst="rect">
            <a:avLst/>
          </a:prstGeom>
        </p:spPr>
        <p:txBody>
          <a:bodyPr vert="horz" lIns="91440" tIns="45720" rIns="91440" bIns="45720" rtlCol="0" anchor="t">
            <a:noAutofit/>
          </a:bodyPr>
          <a:lstStyle>
            <a:lvl1pPr algn="r" defTabSz="457200" rtl="0" eaLnBrk="1" latinLnBrk="0" hangingPunct="1">
              <a:spcBef>
                <a:spcPct val="0"/>
              </a:spcBef>
              <a:buNone/>
              <a:defRPr sz="4800" b="1" kern="1200">
                <a:solidFill>
                  <a:srgbClr val="7F7F7F"/>
                </a:solidFill>
                <a:latin typeface="Arial"/>
                <a:ea typeface="+mj-ea"/>
                <a:cs typeface="+mj-cs"/>
              </a:defRPr>
            </a:lvl1pPr>
          </a:lstStyle>
          <a:p>
            <a:pPr algn="l"/>
            <a:r>
              <a:rPr lang="en-SG" sz="4000" dirty="0">
                <a:solidFill>
                  <a:srgbClr val="0070C0"/>
                </a:solidFill>
              </a:rPr>
              <a:t>Singapore’s Book Market</a:t>
            </a:r>
          </a:p>
        </p:txBody>
      </p:sp>
      <p:sp>
        <p:nvSpPr>
          <p:cNvPr id="5" name="TextBox 4"/>
          <p:cNvSpPr txBox="1"/>
          <p:nvPr/>
        </p:nvSpPr>
        <p:spPr>
          <a:xfrm>
            <a:off x="408431" y="1536861"/>
            <a:ext cx="10911841" cy="3508653"/>
          </a:xfrm>
          <a:prstGeom prst="rect">
            <a:avLst/>
          </a:prstGeom>
          <a:noFill/>
        </p:spPr>
        <p:txBody>
          <a:bodyPr wrap="square" rtlCol="0">
            <a:spAutoFit/>
          </a:bodyPr>
          <a:lstStyle/>
          <a:p>
            <a:pPr marL="457200" indent="-457200">
              <a:buFont typeface="Arial" panose="020B0604020202020204" pitchFamily="34" charset="0"/>
              <a:buChar char="•"/>
            </a:pPr>
            <a:r>
              <a:rPr lang="en-SG" sz="2600" dirty="0">
                <a:solidFill>
                  <a:schemeClr val="tx1">
                    <a:lumMod val="50000"/>
                    <a:lumOff val="50000"/>
                  </a:schemeClr>
                </a:solidFill>
              </a:rPr>
              <a:t>Singapore is building a knowledge-based economy and its globally competitive publishing industry support that.</a:t>
            </a:r>
          </a:p>
          <a:p>
            <a:pPr marL="457200" indent="-457200">
              <a:buFont typeface="Arial" panose="020B0604020202020204" pitchFamily="34" charset="0"/>
              <a:buChar char="•"/>
            </a:pPr>
            <a:r>
              <a:rPr lang="en-SG" sz="2600" dirty="0">
                <a:solidFill>
                  <a:schemeClr val="tx1">
                    <a:lumMod val="50000"/>
                    <a:lumOff val="50000"/>
                  </a:schemeClr>
                </a:solidFill>
              </a:rPr>
              <a:t>Singapore Book Publishers Association has 67 members.</a:t>
            </a:r>
          </a:p>
          <a:p>
            <a:pPr marL="438150" indent="-342900">
              <a:buFont typeface="Arial" panose="020B0604020202020204" pitchFamily="34" charset="0"/>
              <a:buChar char="•"/>
            </a:pPr>
            <a:r>
              <a:rPr lang="en-SG" sz="2600" dirty="0">
                <a:solidFill>
                  <a:schemeClr val="tx1">
                    <a:lumMod val="50000"/>
                    <a:lumOff val="50000"/>
                  </a:schemeClr>
                </a:solidFill>
              </a:rPr>
              <a:t>23 children’s publishers</a:t>
            </a:r>
          </a:p>
          <a:p>
            <a:pPr marL="438150" indent="-342900">
              <a:buFont typeface="Arial" panose="020B0604020202020204" pitchFamily="34" charset="0"/>
              <a:buChar char="•"/>
            </a:pPr>
            <a:r>
              <a:rPr lang="en-SG" sz="2600" dirty="0">
                <a:solidFill>
                  <a:schemeClr val="tx1">
                    <a:lumMod val="50000"/>
                    <a:lumOff val="50000"/>
                  </a:schemeClr>
                </a:solidFill>
              </a:rPr>
              <a:t>8 also publish for young adults</a:t>
            </a:r>
          </a:p>
          <a:p>
            <a:pPr marL="438150" indent="-342900">
              <a:buFont typeface="Arial" panose="020B0604020202020204" pitchFamily="34" charset="0"/>
              <a:buChar char="•"/>
            </a:pPr>
            <a:r>
              <a:rPr lang="en-SG" sz="2600" dirty="0">
                <a:solidFill>
                  <a:schemeClr val="tx1">
                    <a:lumMod val="50000"/>
                    <a:lumOff val="50000"/>
                  </a:schemeClr>
                </a:solidFill>
              </a:rPr>
              <a:t>18 education publishers</a:t>
            </a:r>
          </a:p>
          <a:p>
            <a:pPr marL="457200" indent="-457200">
              <a:buFont typeface="Arial" panose="020B0604020202020204" pitchFamily="34" charset="0"/>
              <a:buChar char="•"/>
            </a:pPr>
            <a:endParaRPr lang="en-SG" sz="2200" dirty="0">
              <a:solidFill>
                <a:schemeClr val="tx1">
                  <a:lumMod val="50000"/>
                  <a:lumOff val="50000"/>
                </a:schemeClr>
              </a:solidFill>
            </a:endParaRPr>
          </a:p>
          <a:p>
            <a:endParaRPr lang="en-SG" sz="2200" dirty="0">
              <a:solidFill>
                <a:schemeClr val="tx1">
                  <a:lumMod val="50000"/>
                  <a:lumOff val="50000"/>
                </a:schemeClr>
              </a:solidFill>
            </a:endParaRPr>
          </a:p>
          <a:p>
            <a:pPr marL="342900" indent="-342900">
              <a:buFont typeface="Wingdings" panose="05000000000000000000" pitchFamily="2" charset="2"/>
              <a:buChar char="§"/>
            </a:pPr>
            <a:endParaRPr lang="en-SG" sz="2200" dirty="0">
              <a:solidFill>
                <a:schemeClr val="tx1">
                  <a:lumMod val="50000"/>
                  <a:lumOff val="50000"/>
                </a:schemeClr>
              </a:solidFill>
            </a:endParaRPr>
          </a:p>
        </p:txBody>
      </p:sp>
    </p:spTree>
    <p:extLst>
      <p:ext uri="{BB962C8B-B14F-4D97-AF65-F5344CB8AC3E}">
        <p14:creationId xmlns:p14="http://schemas.microsoft.com/office/powerpoint/2010/main" val="3688352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10896" y="4828032"/>
            <a:ext cx="11612880" cy="18836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p>
        </p:txBody>
      </p:sp>
      <p:sp>
        <p:nvSpPr>
          <p:cNvPr id="3" name="Slide Number Placeholder 2"/>
          <p:cNvSpPr>
            <a:spLocks noGrp="1"/>
          </p:cNvSpPr>
          <p:nvPr>
            <p:ph type="sldNum" sz="quarter" idx="12"/>
          </p:nvPr>
        </p:nvSpPr>
        <p:spPr/>
        <p:txBody>
          <a:bodyPr/>
          <a:lstStyle/>
          <a:p>
            <a:fld id="{E2B16B93-CF72-CA4F-8607-BF6EEC4D8D2F}" type="slidenum">
              <a:rPr lang="en-US" smtClean="0"/>
              <a:pPr/>
              <a:t>18</a:t>
            </a:fld>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7487"/>
          <a:stretch/>
        </p:blipFill>
        <p:spPr>
          <a:xfrm>
            <a:off x="1682496" y="241691"/>
            <a:ext cx="9212199" cy="6396853"/>
          </a:xfrm>
          <a:prstGeom prst="rect">
            <a:avLst/>
          </a:prstGeom>
          <a:ln w="3175">
            <a:solidFill>
              <a:schemeClr val="tx1"/>
            </a:solidFill>
          </a:ln>
        </p:spPr>
      </p:pic>
    </p:spTree>
    <p:extLst>
      <p:ext uri="{BB962C8B-B14F-4D97-AF65-F5344CB8AC3E}">
        <p14:creationId xmlns:p14="http://schemas.microsoft.com/office/powerpoint/2010/main" val="2780949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2B16B93-CF72-CA4F-8607-BF6EEC4D8D2F}" type="slidenum">
              <a:rPr lang="en-US" smtClean="0"/>
              <a:pPr/>
              <a:t>19</a:t>
            </a:fld>
            <a:endParaRPr lang="en-US" dirty="0"/>
          </a:p>
        </p:txBody>
      </p:sp>
      <p:sp>
        <p:nvSpPr>
          <p:cNvPr id="5" name="Title 1"/>
          <p:cNvSpPr txBox="1">
            <a:spLocks/>
          </p:cNvSpPr>
          <p:nvPr/>
        </p:nvSpPr>
        <p:spPr>
          <a:xfrm>
            <a:off x="609600" y="321361"/>
            <a:ext cx="10972800" cy="707867"/>
          </a:xfrm>
          <a:prstGeom prst="rect">
            <a:avLst/>
          </a:prstGeom>
        </p:spPr>
        <p:txBody>
          <a:bodyPr vert="horz" lIns="91440" tIns="45720" rIns="91440" bIns="45720" rtlCol="0" anchor="t">
            <a:noAutofit/>
          </a:bodyPr>
          <a:lstStyle>
            <a:lvl1pPr algn="r" defTabSz="457200" rtl="0" eaLnBrk="1" latinLnBrk="0" hangingPunct="1">
              <a:spcBef>
                <a:spcPct val="0"/>
              </a:spcBef>
              <a:buNone/>
              <a:defRPr sz="4800" b="1" kern="1200">
                <a:solidFill>
                  <a:srgbClr val="7F7F7F"/>
                </a:solidFill>
                <a:latin typeface="Arial"/>
                <a:ea typeface="+mj-ea"/>
                <a:cs typeface="+mj-cs"/>
              </a:defRPr>
            </a:lvl1pPr>
          </a:lstStyle>
          <a:p>
            <a:pPr algn="l"/>
            <a:r>
              <a:rPr lang="en-SG" sz="4000" dirty="0">
                <a:solidFill>
                  <a:srgbClr val="0070C0"/>
                </a:solidFill>
              </a:rPr>
              <a:t>Market Comparison</a:t>
            </a:r>
          </a:p>
        </p:txBody>
      </p:sp>
      <p:sp>
        <p:nvSpPr>
          <p:cNvPr id="6" name="TextBox 5"/>
          <p:cNvSpPr txBox="1"/>
          <p:nvPr/>
        </p:nvSpPr>
        <p:spPr>
          <a:xfrm>
            <a:off x="609600" y="1160739"/>
            <a:ext cx="10739718" cy="1384995"/>
          </a:xfrm>
          <a:prstGeom prst="rect">
            <a:avLst/>
          </a:prstGeom>
          <a:noFill/>
        </p:spPr>
        <p:txBody>
          <a:bodyPr wrap="square" rtlCol="0">
            <a:spAutoFit/>
          </a:bodyPr>
          <a:lstStyle/>
          <a:p>
            <a:r>
              <a:rPr lang="en-SG" sz="2800" dirty="0">
                <a:solidFill>
                  <a:schemeClr val="tx1">
                    <a:lumMod val="50000"/>
                    <a:lumOff val="50000"/>
                  </a:schemeClr>
                </a:solidFill>
              </a:rPr>
              <a:t>Singapore’s media and entertainment market is identified as “higher growth and smaller scale” by PWC’s outlook through 2018.</a:t>
            </a:r>
          </a:p>
          <a:p>
            <a:pPr marL="342900" indent="-342900">
              <a:buFont typeface="Wingdings" panose="05000000000000000000" pitchFamily="2" charset="2"/>
              <a:buChar char="§"/>
            </a:pPr>
            <a:endParaRPr lang="en-SG" sz="2800" dirty="0">
              <a:solidFill>
                <a:schemeClr val="tx1">
                  <a:lumMod val="50000"/>
                  <a:lumOff val="50000"/>
                </a:schemeClr>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356921377"/>
              </p:ext>
            </p:extLst>
          </p:nvPr>
        </p:nvGraphicFramePr>
        <p:xfrm>
          <a:off x="609601" y="2310231"/>
          <a:ext cx="10972800" cy="3143250"/>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2147338838"/>
                    </a:ext>
                  </a:extLst>
                </a:gridCol>
                <a:gridCol w="3657600">
                  <a:extLst>
                    <a:ext uri="{9D8B030D-6E8A-4147-A177-3AD203B41FA5}">
                      <a16:colId xmlns:a16="http://schemas.microsoft.com/office/drawing/2014/main" val="2178638196"/>
                    </a:ext>
                  </a:extLst>
                </a:gridCol>
                <a:gridCol w="3657600">
                  <a:extLst>
                    <a:ext uri="{9D8B030D-6E8A-4147-A177-3AD203B41FA5}">
                      <a16:colId xmlns:a16="http://schemas.microsoft.com/office/drawing/2014/main" val="116542955"/>
                    </a:ext>
                  </a:extLst>
                </a:gridCol>
              </a:tblGrid>
              <a:tr h="500634">
                <a:tc>
                  <a:txBody>
                    <a:bodyPr/>
                    <a:lstStyle/>
                    <a:p>
                      <a:r>
                        <a:rPr lang="en-SG" dirty="0"/>
                        <a:t>COUNTRY</a:t>
                      </a:r>
                    </a:p>
                  </a:txBody>
                  <a:tcPr/>
                </a:tc>
                <a:tc>
                  <a:txBody>
                    <a:bodyPr/>
                    <a:lstStyle/>
                    <a:p>
                      <a:r>
                        <a:rPr lang="en-SG" dirty="0"/>
                        <a:t>PUBLISHERS’ NET REV</a:t>
                      </a:r>
                      <a:r>
                        <a:rPr lang="en-SG" baseline="0" dirty="0"/>
                        <a:t> (MILLION EUR)</a:t>
                      </a:r>
                      <a:endParaRPr lang="en-SG" dirty="0"/>
                    </a:p>
                  </a:txBody>
                  <a:tcPr/>
                </a:tc>
                <a:tc>
                  <a:txBody>
                    <a:bodyPr/>
                    <a:lstStyle/>
                    <a:p>
                      <a:r>
                        <a:rPr lang="en-SG" dirty="0"/>
                        <a:t>MARKET VALUE </a:t>
                      </a:r>
                      <a:br>
                        <a:rPr lang="en-SG" dirty="0"/>
                      </a:br>
                      <a:r>
                        <a:rPr lang="en-SG" dirty="0"/>
                        <a:t>(MILLION EUR)</a:t>
                      </a:r>
                    </a:p>
                  </a:txBody>
                  <a:tcPr/>
                </a:tc>
                <a:extLst>
                  <a:ext uri="{0D108BD9-81ED-4DB2-BD59-A6C34878D82A}">
                    <a16:rowId xmlns:a16="http://schemas.microsoft.com/office/drawing/2014/main" val="832382779"/>
                  </a:ext>
                </a:extLst>
              </a:tr>
              <a:tr h="500634">
                <a:tc>
                  <a:txBody>
                    <a:bodyPr/>
                    <a:lstStyle/>
                    <a:p>
                      <a:r>
                        <a:rPr lang="en-SG" dirty="0"/>
                        <a:t>India</a:t>
                      </a:r>
                    </a:p>
                  </a:txBody>
                  <a:tcPr/>
                </a:tc>
                <a:tc>
                  <a:txBody>
                    <a:bodyPr/>
                    <a:lstStyle/>
                    <a:p>
                      <a:pPr algn="ctr"/>
                      <a:r>
                        <a:rPr lang="en-SG" dirty="0"/>
                        <a:t>-</a:t>
                      </a:r>
                    </a:p>
                  </a:txBody>
                  <a:tcPr/>
                </a:tc>
                <a:tc>
                  <a:txBody>
                    <a:bodyPr/>
                    <a:lstStyle/>
                    <a:p>
                      <a:pPr algn="ctr"/>
                      <a:r>
                        <a:rPr lang="en-SG" dirty="0"/>
                        <a:t>1,680</a:t>
                      </a:r>
                    </a:p>
                  </a:txBody>
                  <a:tcPr/>
                </a:tc>
                <a:extLst>
                  <a:ext uri="{0D108BD9-81ED-4DB2-BD59-A6C34878D82A}">
                    <a16:rowId xmlns:a16="http://schemas.microsoft.com/office/drawing/2014/main" val="4178553772"/>
                  </a:ext>
                </a:extLst>
              </a:tr>
              <a:tr h="500634">
                <a:tc>
                  <a:txBody>
                    <a:bodyPr/>
                    <a:lstStyle/>
                    <a:p>
                      <a:r>
                        <a:rPr lang="en-SG" dirty="0"/>
                        <a:t>Indonesia</a:t>
                      </a:r>
                    </a:p>
                  </a:txBody>
                  <a:tcPr/>
                </a:tc>
                <a:tc>
                  <a:txBody>
                    <a:bodyPr/>
                    <a:lstStyle/>
                    <a:p>
                      <a:pPr algn="ctr"/>
                      <a:r>
                        <a:rPr lang="en-SG" dirty="0"/>
                        <a:t>415 (growing at 16%/annum)</a:t>
                      </a:r>
                    </a:p>
                  </a:txBody>
                  <a:tcPr/>
                </a:tc>
                <a:tc>
                  <a:txBody>
                    <a:bodyPr/>
                    <a:lstStyle/>
                    <a:p>
                      <a:pPr algn="ctr"/>
                      <a:r>
                        <a:rPr lang="en-SG" dirty="0"/>
                        <a:t>-</a:t>
                      </a:r>
                    </a:p>
                  </a:txBody>
                  <a:tcPr/>
                </a:tc>
                <a:extLst>
                  <a:ext uri="{0D108BD9-81ED-4DB2-BD59-A6C34878D82A}">
                    <a16:rowId xmlns:a16="http://schemas.microsoft.com/office/drawing/2014/main" val="1845139461"/>
                  </a:ext>
                </a:extLst>
              </a:tr>
              <a:tr h="500634">
                <a:tc>
                  <a:txBody>
                    <a:bodyPr/>
                    <a:lstStyle/>
                    <a:p>
                      <a:r>
                        <a:rPr lang="en-SG" dirty="0"/>
                        <a:t>Thailand</a:t>
                      </a:r>
                    </a:p>
                  </a:txBody>
                  <a:tcPr/>
                </a:tc>
                <a:tc>
                  <a:txBody>
                    <a:bodyPr/>
                    <a:lstStyle/>
                    <a:p>
                      <a:pPr algn="ctr"/>
                      <a:r>
                        <a:rPr lang="en-SG" dirty="0"/>
                        <a:t>414</a:t>
                      </a:r>
                    </a:p>
                  </a:txBody>
                  <a:tcPr/>
                </a:tc>
                <a:tc>
                  <a:txBody>
                    <a:bodyPr/>
                    <a:lstStyle/>
                    <a:p>
                      <a:pPr algn="ctr"/>
                      <a:r>
                        <a:rPr lang="en-SG" dirty="0"/>
                        <a:t>528</a:t>
                      </a:r>
                    </a:p>
                  </a:txBody>
                  <a:tcPr/>
                </a:tc>
                <a:extLst>
                  <a:ext uri="{0D108BD9-81ED-4DB2-BD59-A6C34878D82A}">
                    <a16:rowId xmlns:a16="http://schemas.microsoft.com/office/drawing/2014/main" val="2411588297"/>
                  </a:ext>
                </a:extLst>
              </a:tr>
              <a:tr h="500634">
                <a:tc>
                  <a:txBody>
                    <a:bodyPr/>
                    <a:lstStyle/>
                    <a:p>
                      <a:r>
                        <a:rPr lang="en-SG" dirty="0"/>
                        <a:t>Malaysia</a:t>
                      </a:r>
                    </a:p>
                  </a:txBody>
                  <a:tcPr/>
                </a:tc>
                <a:tc>
                  <a:txBody>
                    <a:bodyPr/>
                    <a:lstStyle/>
                    <a:p>
                      <a:pPr algn="ctr"/>
                      <a:r>
                        <a:rPr lang="en-SG" dirty="0"/>
                        <a:t>263</a:t>
                      </a:r>
                    </a:p>
                  </a:txBody>
                  <a:tcPr/>
                </a:tc>
                <a:tc>
                  <a:txBody>
                    <a:bodyPr/>
                    <a:lstStyle/>
                    <a:p>
                      <a:pPr algn="ctr"/>
                      <a:r>
                        <a:rPr lang="en-SG" dirty="0"/>
                        <a:t>-</a:t>
                      </a:r>
                    </a:p>
                  </a:txBody>
                  <a:tcPr/>
                </a:tc>
                <a:extLst>
                  <a:ext uri="{0D108BD9-81ED-4DB2-BD59-A6C34878D82A}">
                    <a16:rowId xmlns:a16="http://schemas.microsoft.com/office/drawing/2014/main" val="3342725414"/>
                  </a:ext>
                </a:extLst>
              </a:tr>
              <a:tr h="500634">
                <a:tc>
                  <a:txBody>
                    <a:bodyPr/>
                    <a:lstStyle/>
                    <a:p>
                      <a:r>
                        <a:rPr lang="en-SG" dirty="0"/>
                        <a:t>Singapore</a:t>
                      </a:r>
                    </a:p>
                  </a:txBody>
                  <a:tcPr/>
                </a:tc>
                <a:tc>
                  <a:txBody>
                    <a:bodyPr/>
                    <a:lstStyle/>
                    <a:p>
                      <a:pPr algn="ctr"/>
                      <a:r>
                        <a:rPr lang="en-SG" dirty="0"/>
                        <a:t>337</a:t>
                      </a:r>
                    </a:p>
                  </a:txBody>
                  <a:tcPr/>
                </a:tc>
                <a:tc>
                  <a:txBody>
                    <a:bodyPr/>
                    <a:lstStyle/>
                    <a:p>
                      <a:pPr algn="ctr"/>
                      <a:r>
                        <a:rPr lang="en-SG" dirty="0"/>
                        <a:t>230</a:t>
                      </a:r>
                    </a:p>
                  </a:txBody>
                  <a:tcPr/>
                </a:tc>
                <a:extLst>
                  <a:ext uri="{0D108BD9-81ED-4DB2-BD59-A6C34878D82A}">
                    <a16:rowId xmlns:a16="http://schemas.microsoft.com/office/drawing/2014/main" val="4172167520"/>
                  </a:ext>
                </a:extLst>
              </a:tr>
            </a:tbl>
          </a:graphicData>
        </a:graphic>
      </p:graphicFrame>
    </p:spTree>
    <p:extLst>
      <p:ext uri="{BB962C8B-B14F-4D97-AF65-F5344CB8AC3E}">
        <p14:creationId xmlns:p14="http://schemas.microsoft.com/office/powerpoint/2010/main" val="702121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3329" b="14437"/>
          <a:stretch/>
        </p:blipFill>
        <p:spPr>
          <a:xfrm>
            <a:off x="0" y="0"/>
            <a:ext cx="12642761" cy="6858000"/>
          </a:xfrm>
          <a:prstGeom prst="rect">
            <a:avLst/>
          </a:prstGeom>
        </p:spPr>
      </p:pic>
      <p:sp>
        <p:nvSpPr>
          <p:cNvPr id="2" name="Title 1"/>
          <p:cNvSpPr>
            <a:spLocks noGrp="1"/>
          </p:cNvSpPr>
          <p:nvPr>
            <p:ph type="title"/>
          </p:nvPr>
        </p:nvSpPr>
        <p:spPr>
          <a:xfrm>
            <a:off x="450762" y="304800"/>
            <a:ext cx="6888502" cy="1475874"/>
          </a:xfrm>
        </p:spPr>
        <p:txBody>
          <a:bodyPr>
            <a:normAutofit/>
          </a:bodyPr>
          <a:lstStyle/>
          <a:p>
            <a:r>
              <a:rPr lang="en-SG" dirty="0">
                <a:solidFill>
                  <a:schemeClr val="bg1"/>
                </a:solidFill>
              </a:rPr>
              <a:t>National Gallery Singapore</a:t>
            </a:r>
            <a:br>
              <a:rPr lang="en-SG" dirty="0">
                <a:solidFill>
                  <a:schemeClr val="bg1"/>
                </a:solidFill>
              </a:rPr>
            </a:br>
            <a:r>
              <a:rPr lang="en-SG" dirty="0">
                <a:solidFill>
                  <a:schemeClr val="bg1"/>
                </a:solidFill>
              </a:rPr>
              <a:t>Opens 24 Nov 2015</a:t>
            </a:r>
          </a:p>
        </p:txBody>
      </p:sp>
      <p:pic>
        <p:nvPicPr>
          <p:cNvPr id="6" name="Picture 5"/>
          <p:cNvPicPr>
            <a:picLocks noChangeAspect="1"/>
          </p:cNvPicPr>
          <p:nvPr/>
        </p:nvPicPr>
        <p:blipFill rotWithShape="1">
          <a:blip r:embed="rId4"/>
          <a:srcRect l="52677" t="4019" r="2646" b="6249"/>
          <a:stretch/>
        </p:blipFill>
        <p:spPr>
          <a:xfrm>
            <a:off x="13681186" y="2707105"/>
            <a:ext cx="5400898" cy="3034878"/>
          </a:xfrm>
          <a:prstGeom prst="rect">
            <a:avLst/>
          </a:prstGeom>
        </p:spPr>
      </p:pic>
    </p:spTree>
    <p:extLst>
      <p:ext uri="{BB962C8B-B14F-4D97-AF65-F5344CB8AC3E}">
        <p14:creationId xmlns:p14="http://schemas.microsoft.com/office/powerpoint/2010/main" val="4286338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2B16B93-CF72-CA4F-8607-BF6EEC4D8D2F}" type="slidenum">
              <a:rPr lang="en-US" smtClean="0"/>
              <a:pPr/>
              <a:t>20</a:t>
            </a:fld>
            <a:endParaRPr lang="en-US" dirty="0"/>
          </a:p>
        </p:txBody>
      </p:sp>
      <p:graphicFrame>
        <p:nvGraphicFramePr>
          <p:cNvPr id="8" name="Chart 7"/>
          <p:cNvGraphicFramePr/>
          <p:nvPr>
            <p:extLst>
              <p:ext uri="{D42A27DB-BD31-4B8C-83A1-F6EECF244321}">
                <p14:modId xmlns:p14="http://schemas.microsoft.com/office/powerpoint/2010/main" val="3786497602"/>
              </p:ext>
            </p:extLst>
          </p:nvPr>
        </p:nvGraphicFramePr>
        <p:xfrm>
          <a:off x="2032000" y="317330"/>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8656320" y="5346426"/>
            <a:ext cx="2926080" cy="369332"/>
          </a:xfrm>
          <a:prstGeom prst="rect">
            <a:avLst/>
          </a:prstGeom>
          <a:noFill/>
        </p:spPr>
        <p:txBody>
          <a:bodyPr wrap="square" rtlCol="0">
            <a:spAutoFit/>
          </a:bodyPr>
          <a:lstStyle/>
          <a:p>
            <a:pPr algn="r"/>
            <a:r>
              <a:rPr lang="en-SG" sz="1000" dirty="0"/>
              <a:t>Source: McKinsey &amp; Co</a:t>
            </a:r>
            <a:r>
              <a:rPr lang="en-SG" dirty="0"/>
              <a:t>.</a:t>
            </a:r>
          </a:p>
        </p:txBody>
      </p:sp>
    </p:spTree>
    <p:extLst>
      <p:ext uri="{BB962C8B-B14F-4D97-AF65-F5344CB8AC3E}">
        <p14:creationId xmlns:p14="http://schemas.microsoft.com/office/powerpoint/2010/main" val="787304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2B16B93-CF72-CA4F-8607-BF6EEC4D8D2F}" type="slidenum">
              <a:rPr lang="en-US" smtClean="0"/>
              <a:pPr/>
              <a:t>21</a:t>
            </a:fld>
            <a:endParaRPr lang="en-US" dirty="0"/>
          </a:p>
        </p:txBody>
      </p:sp>
      <p:graphicFrame>
        <p:nvGraphicFramePr>
          <p:cNvPr id="13" name="Chart 12"/>
          <p:cNvGraphicFramePr/>
          <p:nvPr>
            <p:extLst>
              <p:ext uri="{D42A27DB-BD31-4B8C-83A1-F6EECF244321}">
                <p14:modId xmlns:p14="http://schemas.microsoft.com/office/powerpoint/2010/main" val="998348429"/>
              </p:ext>
            </p:extLst>
          </p:nvPr>
        </p:nvGraphicFramePr>
        <p:xfrm>
          <a:off x="2160016" y="227307"/>
          <a:ext cx="7843520" cy="55680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61347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2B16B93-CF72-CA4F-8607-BF6EEC4D8D2F}" type="slidenum">
              <a:rPr lang="en-US" smtClean="0"/>
              <a:pPr/>
              <a:t>22</a:t>
            </a:fld>
            <a:endParaRPr lang="en-US" dirty="0"/>
          </a:p>
        </p:txBody>
      </p:sp>
      <p:graphicFrame>
        <p:nvGraphicFramePr>
          <p:cNvPr id="6" name="Chart 5"/>
          <p:cNvGraphicFramePr/>
          <p:nvPr>
            <p:extLst>
              <p:ext uri="{D42A27DB-BD31-4B8C-83A1-F6EECF244321}">
                <p14:modId xmlns:p14="http://schemas.microsoft.com/office/powerpoint/2010/main" val="3123479665"/>
              </p:ext>
            </p:extLst>
          </p:nvPr>
        </p:nvGraphicFramePr>
        <p:xfrm>
          <a:off x="1903984" y="225890"/>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9180576" y="5398336"/>
            <a:ext cx="2694432" cy="246221"/>
          </a:xfrm>
          <a:prstGeom prst="rect">
            <a:avLst/>
          </a:prstGeom>
          <a:noFill/>
        </p:spPr>
        <p:txBody>
          <a:bodyPr wrap="square" rtlCol="0">
            <a:spAutoFit/>
          </a:bodyPr>
          <a:lstStyle/>
          <a:p>
            <a:r>
              <a:rPr lang="en-SG" sz="1000" dirty="0"/>
              <a:t>Household Expenditure Survey 2012/2013</a:t>
            </a:r>
          </a:p>
        </p:txBody>
      </p:sp>
      <p:sp>
        <p:nvSpPr>
          <p:cNvPr id="8" name="TextBox 7"/>
          <p:cNvSpPr txBox="1"/>
          <p:nvPr/>
        </p:nvSpPr>
        <p:spPr>
          <a:xfrm>
            <a:off x="9018016" y="3995034"/>
            <a:ext cx="2564384" cy="923330"/>
          </a:xfrm>
          <a:prstGeom prst="rect">
            <a:avLst/>
          </a:prstGeom>
          <a:noFill/>
        </p:spPr>
        <p:txBody>
          <a:bodyPr wrap="square" rtlCol="0">
            <a:spAutoFit/>
          </a:bodyPr>
          <a:lstStyle/>
          <a:p>
            <a:pPr algn="r"/>
            <a:r>
              <a:rPr lang="en-SG" dirty="0"/>
              <a:t>30% decline from the $210 spent in 2007/2008</a:t>
            </a:r>
          </a:p>
        </p:txBody>
      </p:sp>
    </p:spTree>
    <p:extLst>
      <p:ext uri="{BB962C8B-B14F-4D97-AF65-F5344CB8AC3E}">
        <p14:creationId xmlns:p14="http://schemas.microsoft.com/office/powerpoint/2010/main" val="2755981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458635"/>
            <a:ext cx="12192000" cy="13993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p>
        </p:txBody>
      </p:sp>
      <p:sp>
        <p:nvSpPr>
          <p:cNvPr id="28" name="Title 1"/>
          <p:cNvSpPr txBox="1">
            <a:spLocks/>
          </p:cNvSpPr>
          <p:nvPr/>
        </p:nvSpPr>
        <p:spPr>
          <a:xfrm>
            <a:off x="609600" y="245687"/>
            <a:ext cx="10972800" cy="707867"/>
          </a:xfrm>
          <a:prstGeom prst="rect">
            <a:avLst/>
          </a:prstGeom>
        </p:spPr>
        <p:txBody>
          <a:bodyPr vert="horz" lIns="91440" tIns="45720" rIns="91440" bIns="45720" rtlCol="0" anchor="t">
            <a:noAutofit/>
          </a:bodyPr>
          <a:lstStyle>
            <a:lvl1pPr algn="r" defTabSz="457200" rtl="0" eaLnBrk="1" latinLnBrk="0" hangingPunct="1">
              <a:spcBef>
                <a:spcPct val="0"/>
              </a:spcBef>
              <a:buNone/>
              <a:defRPr sz="4800" b="1" kern="1200">
                <a:solidFill>
                  <a:srgbClr val="7F7F7F"/>
                </a:solidFill>
                <a:latin typeface="Arial"/>
                <a:ea typeface="+mj-ea"/>
                <a:cs typeface="+mj-cs"/>
              </a:defRPr>
            </a:lvl1pPr>
          </a:lstStyle>
          <a:p>
            <a:pPr algn="l"/>
            <a:r>
              <a:rPr lang="en-SG" dirty="0">
                <a:solidFill>
                  <a:srgbClr val="0070C0"/>
                </a:solidFill>
              </a:rPr>
              <a:t>Reading Habits</a:t>
            </a:r>
          </a:p>
        </p:txBody>
      </p:sp>
      <p:grpSp>
        <p:nvGrpSpPr>
          <p:cNvPr id="48" name="Group 47"/>
          <p:cNvGrpSpPr/>
          <p:nvPr/>
        </p:nvGrpSpPr>
        <p:grpSpPr>
          <a:xfrm>
            <a:off x="2438400" y="1336462"/>
            <a:ext cx="2980944" cy="1097280"/>
            <a:chOff x="1271016" y="1334435"/>
            <a:chExt cx="2980944" cy="1097280"/>
          </a:xfrm>
        </p:grpSpPr>
        <p:grpSp>
          <p:nvGrpSpPr>
            <p:cNvPr id="5" name="Group 4"/>
            <p:cNvGrpSpPr/>
            <p:nvPr/>
          </p:nvGrpSpPr>
          <p:grpSpPr>
            <a:xfrm>
              <a:off x="1271016" y="1334435"/>
              <a:ext cx="2968752" cy="548640"/>
              <a:chOff x="762000" y="1487424"/>
              <a:chExt cx="2968752" cy="548640"/>
            </a:xfrm>
            <a:solidFill>
              <a:schemeClr val="accent5">
                <a:lumMod val="40000"/>
                <a:lumOff val="60000"/>
              </a:schemeClr>
            </a:solidFill>
          </p:grpSpPr>
          <p:sp>
            <p:nvSpPr>
              <p:cNvPr id="4" name="Smiley Face 3"/>
              <p:cNvSpPr/>
              <p:nvPr/>
            </p:nvSpPr>
            <p:spPr>
              <a:xfrm>
                <a:off x="1341120" y="1487424"/>
                <a:ext cx="579120" cy="548640"/>
              </a:xfrm>
              <a:prstGeom prst="smileyFace">
                <a:avLst/>
              </a:prstGeom>
              <a:grp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p>
            </p:txBody>
          </p:sp>
          <p:sp>
            <p:nvSpPr>
              <p:cNvPr id="7" name="Smiley Face 6"/>
              <p:cNvSpPr/>
              <p:nvPr/>
            </p:nvSpPr>
            <p:spPr>
              <a:xfrm>
                <a:off x="762000" y="1487424"/>
                <a:ext cx="579120" cy="548640"/>
              </a:xfrm>
              <a:prstGeom prst="smileyFace">
                <a:avLst/>
              </a:prstGeom>
              <a:grp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p>
            </p:txBody>
          </p:sp>
          <p:sp>
            <p:nvSpPr>
              <p:cNvPr id="8" name="Smiley Face 7"/>
              <p:cNvSpPr/>
              <p:nvPr/>
            </p:nvSpPr>
            <p:spPr>
              <a:xfrm>
                <a:off x="2542032" y="1487424"/>
                <a:ext cx="579120" cy="548640"/>
              </a:xfrm>
              <a:prstGeom prst="smileyFace">
                <a:avLst/>
              </a:prstGeom>
              <a:grp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p>
            </p:txBody>
          </p:sp>
          <p:sp>
            <p:nvSpPr>
              <p:cNvPr id="9" name="Smiley Face 8"/>
              <p:cNvSpPr/>
              <p:nvPr/>
            </p:nvSpPr>
            <p:spPr>
              <a:xfrm>
                <a:off x="1950720" y="1487424"/>
                <a:ext cx="579120" cy="548640"/>
              </a:xfrm>
              <a:prstGeom prst="smileyFace">
                <a:avLst/>
              </a:prstGeom>
              <a:grp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p>
            </p:txBody>
          </p:sp>
          <p:sp>
            <p:nvSpPr>
              <p:cNvPr id="10" name="Smiley Face 9"/>
              <p:cNvSpPr/>
              <p:nvPr/>
            </p:nvSpPr>
            <p:spPr>
              <a:xfrm>
                <a:off x="3151632" y="1487424"/>
                <a:ext cx="579120" cy="548640"/>
              </a:xfrm>
              <a:prstGeom prst="smileyFace">
                <a:avLst/>
              </a:prstGeom>
              <a:grp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p>
            </p:txBody>
          </p:sp>
        </p:grpSp>
        <p:grpSp>
          <p:nvGrpSpPr>
            <p:cNvPr id="12" name="Group 11"/>
            <p:cNvGrpSpPr/>
            <p:nvPr/>
          </p:nvGrpSpPr>
          <p:grpSpPr>
            <a:xfrm>
              <a:off x="1283208" y="1883075"/>
              <a:ext cx="2968752" cy="548640"/>
              <a:chOff x="762000" y="1487424"/>
              <a:chExt cx="2968752" cy="548640"/>
            </a:xfrm>
          </p:grpSpPr>
          <p:sp>
            <p:nvSpPr>
              <p:cNvPr id="13" name="Smiley Face 12"/>
              <p:cNvSpPr/>
              <p:nvPr/>
            </p:nvSpPr>
            <p:spPr>
              <a:xfrm>
                <a:off x="1341120" y="1487424"/>
                <a:ext cx="579120" cy="548640"/>
              </a:xfrm>
              <a:prstGeom prst="smileyFace">
                <a:avLst/>
              </a:prstGeom>
              <a:solidFill>
                <a:schemeClr val="accent5">
                  <a:lumMod val="40000"/>
                  <a:lumOff val="60000"/>
                </a:schemeClr>
              </a:solid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p>
            </p:txBody>
          </p:sp>
          <p:sp>
            <p:nvSpPr>
              <p:cNvPr id="14" name="Smiley Face 13"/>
              <p:cNvSpPr/>
              <p:nvPr/>
            </p:nvSpPr>
            <p:spPr>
              <a:xfrm>
                <a:off x="762000" y="1487424"/>
                <a:ext cx="579120" cy="548640"/>
              </a:xfrm>
              <a:prstGeom prst="smileyFace">
                <a:avLst/>
              </a:prstGeom>
              <a:solidFill>
                <a:schemeClr val="accent5">
                  <a:lumMod val="40000"/>
                  <a:lumOff val="60000"/>
                </a:schemeClr>
              </a:solid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dirty="0"/>
              </a:p>
            </p:txBody>
          </p:sp>
          <p:sp>
            <p:nvSpPr>
              <p:cNvPr id="15" name="Smiley Face 14"/>
              <p:cNvSpPr/>
              <p:nvPr/>
            </p:nvSpPr>
            <p:spPr>
              <a:xfrm>
                <a:off x="2542032" y="1487424"/>
                <a:ext cx="579120" cy="548640"/>
              </a:xfrm>
              <a:prstGeom prst="smileyFace">
                <a:avLst/>
              </a:pr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p>
            </p:txBody>
          </p:sp>
          <p:sp>
            <p:nvSpPr>
              <p:cNvPr id="16" name="Smiley Face 15"/>
              <p:cNvSpPr/>
              <p:nvPr/>
            </p:nvSpPr>
            <p:spPr>
              <a:xfrm>
                <a:off x="1950720" y="1487424"/>
                <a:ext cx="579120" cy="548640"/>
              </a:xfrm>
              <a:prstGeom prst="smileyFace">
                <a:avLst/>
              </a:pr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p>
            </p:txBody>
          </p:sp>
          <p:sp>
            <p:nvSpPr>
              <p:cNvPr id="17" name="Smiley Face 16"/>
              <p:cNvSpPr/>
              <p:nvPr/>
            </p:nvSpPr>
            <p:spPr>
              <a:xfrm>
                <a:off x="3151632" y="1487424"/>
                <a:ext cx="579120" cy="548640"/>
              </a:xfrm>
              <a:prstGeom prst="smileyFace">
                <a:avLst/>
              </a:pr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p>
            </p:txBody>
          </p:sp>
        </p:grpSp>
      </p:grpSp>
      <p:sp>
        <p:nvSpPr>
          <p:cNvPr id="6" name="TextBox 5"/>
          <p:cNvSpPr txBox="1"/>
          <p:nvPr/>
        </p:nvSpPr>
        <p:spPr>
          <a:xfrm>
            <a:off x="2209800" y="2638901"/>
            <a:ext cx="2517649" cy="646331"/>
          </a:xfrm>
          <a:prstGeom prst="rect">
            <a:avLst/>
          </a:prstGeom>
          <a:noFill/>
        </p:spPr>
        <p:txBody>
          <a:bodyPr wrap="square" rtlCol="0">
            <a:spAutoFit/>
          </a:bodyPr>
          <a:lstStyle/>
          <a:p>
            <a:r>
              <a:rPr lang="en-SG" dirty="0"/>
              <a:t>of people read at least </a:t>
            </a:r>
            <a:br>
              <a:rPr lang="en-SG" dirty="0"/>
            </a:br>
            <a:r>
              <a:rPr lang="en-SG" dirty="0"/>
              <a:t>1 book in 12 </a:t>
            </a:r>
            <a:r>
              <a:rPr lang="en-SG" dirty="0" err="1"/>
              <a:t>mths</a:t>
            </a:r>
            <a:endParaRPr lang="en-SG" dirty="0"/>
          </a:p>
        </p:txBody>
      </p:sp>
      <p:sp>
        <p:nvSpPr>
          <p:cNvPr id="22" name="TextBox 21"/>
          <p:cNvSpPr txBox="1"/>
          <p:nvPr/>
        </p:nvSpPr>
        <p:spPr>
          <a:xfrm>
            <a:off x="1149096" y="2613922"/>
            <a:ext cx="1228344" cy="707886"/>
          </a:xfrm>
          <a:prstGeom prst="rect">
            <a:avLst/>
          </a:prstGeom>
          <a:noFill/>
        </p:spPr>
        <p:txBody>
          <a:bodyPr wrap="square" rtlCol="0">
            <a:spAutoFit/>
          </a:bodyPr>
          <a:lstStyle/>
          <a:p>
            <a:r>
              <a:rPr lang="en-SG" sz="4000" dirty="0"/>
              <a:t>69%</a:t>
            </a:r>
          </a:p>
        </p:txBody>
      </p:sp>
      <p:grpSp>
        <p:nvGrpSpPr>
          <p:cNvPr id="29" name="Group 28"/>
          <p:cNvGrpSpPr/>
          <p:nvPr/>
        </p:nvGrpSpPr>
        <p:grpSpPr>
          <a:xfrm>
            <a:off x="7260336" y="1057462"/>
            <a:ext cx="3633217" cy="2206391"/>
            <a:chOff x="640080" y="3364616"/>
            <a:chExt cx="3633217" cy="2206391"/>
          </a:xfrm>
        </p:grpSpPr>
        <p:cxnSp>
          <p:nvCxnSpPr>
            <p:cNvPr id="18" name="Straight Connector 17"/>
            <p:cNvCxnSpPr/>
            <p:nvPr/>
          </p:nvCxnSpPr>
          <p:spPr>
            <a:xfrm>
              <a:off x="2252472" y="3456056"/>
              <a:ext cx="0" cy="2085208"/>
            </a:xfrm>
            <a:prstGeom prst="line">
              <a:avLst/>
            </a:prstGeom>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40080" y="3364616"/>
              <a:ext cx="1228344" cy="707886"/>
            </a:xfrm>
            <a:prstGeom prst="rect">
              <a:avLst/>
            </a:prstGeom>
            <a:noFill/>
          </p:spPr>
          <p:txBody>
            <a:bodyPr wrap="square" rtlCol="0">
              <a:spAutoFit/>
            </a:bodyPr>
            <a:lstStyle/>
            <a:p>
              <a:r>
                <a:rPr lang="en-SG" sz="4000" dirty="0"/>
                <a:t>95%</a:t>
              </a:r>
            </a:p>
          </p:txBody>
        </p:sp>
        <p:sp>
          <p:nvSpPr>
            <p:cNvPr id="26" name="TextBox 25"/>
            <p:cNvSpPr txBox="1"/>
            <p:nvPr/>
          </p:nvSpPr>
          <p:spPr>
            <a:xfrm>
              <a:off x="658368" y="4613922"/>
              <a:ext cx="1228344" cy="707886"/>
            </a:xfrm>
            <a:prstGeom prst="rect">
              <a:avLst/>
            </a:prstGeom>
            <a:noFill/>
          </p:spPr>
          <p:txBody>
            <a:bodyPr wrap="square" rtlCol="0">
              <a:spAutoFit/>
            </a:bodyPr>
            <a:lstStyle/>
            <a:p>
              <a:r>
                <a:rPr lang="en-SG" sz="4000" dirty="0"/>
                <a:t>41%</a:t>
              </a:r>
            </a:p>
          </p:txBody>
        </p:sp>
        <p:sp>
          <p:nvSpPr>
            <p:cNvPr id="27" name="TextBox 26"/>
            <p:cNvSpPr txBox="1"/>
            <p:nvPr/>
          </p:nvSpPr>
          <p:spPr>
            <a:xfrm>
              <a:off x="684276" y="3938015"/>
              <a:ext cx="1213104" cy="646331"/>
            </a:xfrm>
            <a:prstGeom prst="rect">
              <a:avLst/>
            </a:prstGeom>
            <a:noFill/>
          </p:spPr>
          <p:txBody>
            <a:bodyPr wrap="square" rtlCol="0">
              <a:spAutoFit/>
            </a:bodyPr>
            <a:lstStyle/>
            <a:p>
              <a:r>
                <a:rPr lang="en-SG" dirty="0"/>
                <a:t>physical </a:t>
              </a:r>
              <a:br>
                <a:rPr lang="en-SG" dirty="0"/>
              </a:br>
              <a:r>
                <a:rPr lang="en-SG" dirty="0"/>
                <a:t>books</a:t>
              </a:r>
            </a:p>
          </p:txBody>
        </p:sp>
        <p:sp>
          <p:nvSpPr>
            <p:cNvPr id="31" name="TextBox 30"/>
            <p:cNvSpPr txBox="1"/>
            <p:nvPr/>
          </p:nvSpPr>
          <p:spPr>
            <a:xfrm>
              <a:off x="673608" y="5180321"/>
              <a:ext cx="1213104" cy="369332"/>
            </a:xfrm>
            <a:prstGeom prst="rect">
              <a:avLst/>
            </a:prstGeom>
            <a:noFill/>
          </p:spPr>
          <p:txBody>
            <a:bodyPr wrap="square" rtlCol="0">
              <a:spAutoFit/>
            </a:bodyPr>
            <a:lstStyle/>
            <a:p>
              <a:r>
                <a:rPr lang="en-SG" dirty="0"/>
                <a:t>e-books</a:t>
              </a:r>
            </a:p>
          </p:txBody>
        </p:sp>
        <p:sp>
          <p:nvSpPr>
            <p:cNvPr id="32" name="TextBox 31"/>
            <p:cNvSpPr txBox="1"/>
            <p:nvPr/>
          </p:nvSpPr>
          <p:spPr>
            <a:xfrm>
              <a:off x="2657857" y="3367682"/>
              <a:ext cx="1228344" cy="707886"/>
            </a:xfrm>
            <a:prstGeom prst="rect">
              <a:avLst/>
            </a:prstGeom>
            <a:noFill/>
          </p:spPr>
          <p:txBody>
            <a:bodyPr wrap="square" rtlCol="0">
              <a:spAutoFit/>
            </a:bodyPr>
            <a:lstStyle/>
            <a:p>
              <a:r>
                <a:rPr lang="en-SG" sz="4000" dirty="0"/>
                <a:t>56%</a:t>
              </a:r>
            </a:p>
          </p:txBody>
        </p:sp>
        <p:sp>
          <p:nvSpPr>
            <p:cNvPr id="33" name="TextBox 32"/>
            <p:cNvSpPr txBox="1"/>
            <p:nvPr/>
          </p:nvSpPr>
          <p:spPr>
            <a:xfrm>
              <a:off x="2676145" y="4635276"/>
              <a:ext cx="1228344" cy="707886"/>
            </a:xfrm>
            <a:prstGeom prst="rect">
              <a:avLst/>
            </a:prstGeom>
            <a:noFill/>
          </p:spPr>
          <p:txBody>
            <a:bodyPr wrap="square" rtlCol="0">
              <a:spAutoFit/>
            </a:bodyPr>
            <a:lstStyle/>
            <a:p>
              <a:r>
                <a:rPr lang="en-SG" sz="4000" dirty="0"/>
                <a:t>53%</a:t>
              </a:r>
            </a:p>
          </p:txBody>
        </p:sp>
        <p:sp>
          <p:nvSpPr>
            <p:cNvPr id="34" name="TextBox 33"/>
            <p:cNvSpPr txBox="1"/>
            <p:nvPr/>
          </p:nvSpPr>
          <p:spPr>
            <a:xfrm>
              <a:off x="2702053" y="3941081"/>
              <a:ext cx="1213104" cy="369332"/>
            </a:xfrm>
            <a:prstGeom prst="rect">
              <a:avLst/>
            </a:prstGeom>
            <a:noFill/>
          </p:spPr>
          <p:txBody>
            <a:bodyPr wrap="square" rtlCol="0">
              <a:spAutoFit/>
            </a:bodyPr>
            <a:lstStyle/>
            <a:p>
              <a:r>
                <a:rPr lang="en-SG" dirty="0"/>
                <a:t>libraries</a:t>
              </a:r>
            </a:p>
          </p:txBody>
        </p:sp>
        <p:sp>
          <p:nvSpPr>
            <p:cNvPr id="35" name="TextBox 34"/>
            <p:cNvSpPr txBox="1"/>
            <p:nvPr/>
          </p:nvSpPr>
          <p:spPr>
            <a:xfrm>
              <a:off x="2691385" y="5201675"/>
              <a:ext cx="1581912" cy="369332"/>
            </a:xfrm>
            <a:prstGeom prst="rect">
              <a:avLst/>
            </a:prstGeom>
            <a:noFill/>
          </p:spPr>
          <p:txBody>
            <a:bodyPr wrap="square" rtlCol="0">
              <a:spAutoFit/>
            </a:bodyPr>
            <a:lstStyle/>
            <a:p>
              <a:r>
                <a:rPr lang="en-SG" dirty="0"/>
                <a:t>bookshops</a:t>
              </a:r>
            </a:p>
          </p:txBody>
        </p:sp>
      </p:grpSp>
      <p:sp>
        <p:nvSpPr>
          <p:cNvPr id="39" name="Plus Sign 38"/>
          <p:cNvSpPr/>
          <p:nvPr/>
        </p:nvSpPr>
        <p:spPr>
          <a:xfrm>
            <a:off x="4733545" y="3216018"/>
            <a:ext cx="1139951" cy="1078992"/>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p>
        </p:txBody>
      </p:sp>
      <p:sp>
        <p:nvSpPr>
          <p:cNvPr id="40" name="Minus Sign 39"/>
          <p:cNvSpPr/>
          <p:nvPr/>
        </p:nvSpPr>
        <p:spPr>
          <a:xfrm>
            <a:off x="6272784" y="3189253"/>
            <a:ext cx="1031748" cy="1110925"/>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p>
        </p:txBody>
      </p:sp>
      <p:sp>
        <p:nvSpPr>
          <p:cNvPr id="41" name="TextBox 40"/>
          <p:cNvSpPr txBox="1"/>
          <p:nvPr/>
        </p:nvSpPr>
        <p:spPr>
          <a:xfrm>
            <a:off x="286512" y="4104385"/>
            <a:ext cx="4678680" cy="1077218"/>
          </a:xfrm>
          <a:prstGeom prst="rect">
            <a:avLst/>
          </a:prstGeom>
          <a:noFill/>
        </p:spPr>
        <p:txBody>
          <a:bodyPr wrap="square" rtlCol="0">
            <a:spAutoFit/>
          </a:bodyPr>
          <a:lstStyle/>
          <a:p>
            <a:pPr algn="r"/>
            <a:r>
              <a:rPr lang="en-SG" sz="3200" dirty="0">
                <a:solidFill>
                  <a:schemeClr val="bg1">
                    <a:lumMod val="50000"/>
                  </a:schemeClr>
                </a:solidFill>
              </a:rPr>
              <a:t>“I find reading </a:t>
            </a:r>
            <a:br>
              <a:rPr lang="en-SG" sz="3200" dirty="0">
                <a:solidFill>
                  <a:schemeClr val="bg1">
                    <a:lumMod val="50000"/>
                  </a:schemeClr>
                </a:solidFill>
              </a:rPr>
            </a:br>
            <a:r>
              <a:rPr lang="en-SG" sz="3200" dirty="0">
                <a:solidFill>
                  <a:schemeClr val="bg1">
                    <a:lumMod val="50000"/>
                  </a:schemeClr>
                </a:solidFill>
              </a:rPr>
              <a:t>relaxing and enjoyable.”</a:t>
            </a:r>
          </a:p>
        </p:txBody>
      </p:sp>
      <p:sp>
        <p:nvSpPr>
          <p:cNvPr id="42" name="TextBox 41"/>
          <p:cNvSpPr txBox="1"/>
          <p:nvPr/>
        </p:nvSpPr>
        <p:spPr>
          <a:xfrm>
            <a:off x="7304532" y="4146171"/>
            <a:ext cx="4678680" cy="1077218"/>
          </a:xfrm>
          <a:prstGeom prst="rect">
            <a:avLst/>
          </a:prstGeom>
          <a:noFill/>
        </p:spPr>
        <p:txBody>
          <a:bodyPr wrap="square" rtlCol="0">
            <a:spAutoFit/>
          </a:bodyPr>
          <a:lstStyle/>
          <a:p>
            <a:r>
              <a:rPr lang="en-SG" sz="3200" dirty="0">
                <a:solidFill>
                  <a:schemeClr val="bg1">
                    <a:lumMod val="50000"/>
                  </a:schemeClr>
                </a:solidFill>
              </a:rPr>
              <a:t>“I prefer using the Internet, watching TV.”</a:t>
            </a:r>
          </a:p>
        </p:txBody>
      </p:sp>
      <p:sp>
        <p:nvSpPr>
          <p:cNvPr id="44" name="TextBox 43"/>
          <p:cNvSpPr txBox="1"/>
          <p:nvPr/>
        </p:nvSpPr>
        <p:spPr>
          <a:xfrm>
            <a:off x="10524745" y="1605656"/>
            <a:ext cx="1228344" cy="707886"/>
          </a:xfrm>
          <a:prstGeom prst="rect">
            <a:avLst/>
          </a:prstGeom>
          <a:noFill/>
        </p:spPr>
        <p:txBody>
          <a:bodyPr wrap="square" rtlCol="0">
            <a:spAutoFit/>
          </a:bodyPr>
          <a:lstStyle/>
          <a:p>
            <a:r>
              <a:rPr lang="en-SG" sz="4000" dirty="0"/>
              <a:t>23%</a:t>
            </a:r>
          </a:p>
        </p:txBody>
      </p:sp>
      <p:sp>
        <p:nvSpPr>
          <p:cNvPr id="45" name="TextBox 44"/>
          <p:cNvSpPr txBox="1"/>
          <p:nvPr/>
        </p:nvSpPr>
        <p:spPr>
          <a:xfrm>
            <a:off x="10533753" y="2164444"/>
            <a:ext cx="1207076" cy="369332"/>
          </a:xfrm>
          <a:prstGeom prst="rect">
            <a:avLst/>
          </a:prstGeom>
          <a:noFill/>
        </p:spPr>
        <p:txBody>
          <a:bodyPr wrap="square" rtlCol="0">
            <a:spAutoFit/>
          </a:bodyPr>
          <a:lstStyle/>
          <a:p>
            <a:r>
              <a:rPr lang="en-SG" dirty="0"/>
              <a:t>online</a:t>
            </a:r>
          </a:p>
        </p:txBody>
      </p:sp>
      <p:sp>
        <p:nvSpPr>
          <p:cNvPr id="49" name="Multiplication Sign 48"/>
          <p:cNvSpPr/>
          <p:nvPr/>
        </p:nvSpPr>
        <p:spPr>
          <a:xfrm>
            <a:off x="4175760" y="1787842"/>
            <a:ext cx="684000" cy="728039"/>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p>
        </p:txBody>
      </p:sp>
      <p:sp>
        <p:nvSpPr>
          <p:cNvPr id="50" name="Multiplication Sign 49"/>
          <p:cNvSpPr/>
          <p:nvPr/>
        </p:nvSpPr>
        <p:spPr>
          <a:xfrm>
            <a:off x="4788193" y="1777982"/>
            <a:ext cx="684000" cy="728039"/>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p>
        </p:txBody>
      </p:sp>
      <p:sp>
        <p:nvSpPr>
          <p:cNvPr id="43" name="TextBox 42"/>
          <p:cNvSpPr txBox="1"/>
          <p:nvPr/>
        </p:nvSpPr>
        <p:spPr>
          <a:xfrm>
            <a:off x="8693696" y="5589016"/>
            <a:ext cx="2926080" cy="861774"/>
          </a:xfrm>
          <a:prstGeom prst="rect">
            <a:avLst/>
          </a:prstGeom>
          <a:noFill/>
        </p:spPr>
        <p:txBody>
          <a:bodyPr wrap="square" rtlCol="0">
            <a:spAutoFit/>
          </a:bodyPr>
          <a:lstStyle/>
          <a:p>
            <a:pPr algn="r"/>
            <a:r>
              <a:rPr lang="en-SG" sz="1000" dirty="0"/>
              <a:t>Source: National Reading Survey 2016, </a:t>
            </a:r>
            <a:br>
              <a:rPr lang="en-SG" sz="1000" dirty="0"/>
            </a:br>
            <a:r>
              <a:rPr lang="en-SG" sz="1000" dirty="0"/>
              <a:t>3,515 respondents</a:t>
            </a:r>
          </a:p>
          <a:p>
            <a:pPr algn="r"/>
            <a:r>
              <a:rPr lang="en-SG" sz="1000" dirty="0"/>
              <a:t>*Source: National Arts Council Reading &amp; Writing Survey 2015</a:t>
            </a:r>
          </a:p>
          <a:p>
            <a:pPr algn="r"/>
            <a:r>
              <a:rPr lang="en-SG" sz="1000" dirty="0"/>
              <a:t>1,024 respondents</a:t>
            </a:r>
          </a:p>
        </p:txBody>
      </p:sp>
      <p:sp>
        <p:nvSpPr>
          <p:cNvPr id="46" name="TextBox 45"/>
          <p:cNvSpPr txBox="1"/>
          <p:nvPr/>
        </p:nvSpPr>
        <p:spPr>
          <a:xfrm>
            <a:off x="6185356" y="5509007"/>
            <a:ext cx="1228344" cy="707886"/>
          </a:xfrm>
          <a:prstGeom prst="rect">
            <a:avLst/>
          </a:prstGeom>
          <a:noFill/>
        </p:spPr>
        <p:txBody>
          <a:bodyPr wrap="square" rtlCol="0">
            <a:spAutoFit/>
          </a:bodyPr>
          <a:lstStyle/>
          <a:p>
            <a:r>
              <a:rPr lang="en-SG" sz="4000" dirty="0"/>
              <a:t>22%</a:t>
            </a:r>
          </a:p>
        </p:txBody>
      </p:sp>
      <p:sp>
        <p:nvSpPr>
          <p:cNvPr id="47" name="TextBox 46"/>
          <p:cNvSpPr txBox="1"/>
          <p:nvPr/>
        </p:nvSpPr>
        <p:spPr>
          <a:xfrm>
            <a:off x="7291779" y="5560940"/>
            <a:ext cx="1124712" cy="646331"/>
          </a:xfrm>
          <a:prstGeom prst="rect">
            <a:avLst/>
          </a:prstGeom>
          <a:noFill/>
        </p:spPr>
        <p:txBody>
          <a:bodyPr wrap="square" rtlCol="0">
            <a:spAutoFit/>
          </a:bodyPr>
          <a:lstStyle/>
          <a:p>
            <a:r>
              <a:rPr lang="en-SG" dirty="0"/>
              <a:t>don’t read*</a:t>
            </a:r>
          </a:p>
        </p:txBody>
      </p:sp>
      <p:sp>
        <p:nvSpPr>
          <p:cNvPr id="51" name="TextBox 50"/>
          <p:cNvSpPr txBox="1"/>
          <p:nvPr/>
        </p:nvSpPr>
        <p:spPr>
          <a:xfrm>
            <a:off x="909106" y="5484063"/>
            <a:ext cx="1228344" cy="707886"/>
          </a:xfrm>
          <a:prstGeom prst="rect">
            <a:avLst/>
          </a:prstGeom>
          <a:noFill/>
        </p:spPr>
        <p:txBody>
          <a:bodyPr wrap="square" rtlCol="0">
            <a:spAutoFit/>
          </a:bodyPr>
          <a:lstStyle/>
          <a:p>
            <a:r>
              <a:rPr lang="en-SG" sz="4000" dirty="0"/>
              <a:t>54%</a:t>
            </a:r>
          </a:p>
        </p:txBody>
      </p:sp>
      <p:sp>
        <p:nvSpPr>
          <p:cNvPr id="52" name="TextBox 51"/>
          <p:cNvSpPr txBox="1"/>
          <p:nvPr/>
        </p:nvSpPr>
        <p:spPr>
          <a:xfrm>
            <a:off x="2015528" y="5554284"/>
            <a:ext cx="3410713" cy="646331"/>
          </a:xfrm>
          <a:prstGeom prst="rect">
            <a:avLst/>
          </a:prstGeom>
          <a:noFill/>
        </p:spPr>
        <p:txBody>
          <a:bodyPr wrap="square" rtlCol="0">
            <a:spAutoFit/>
          </a:bodyPr>
          <a:lstStyle/>
          <a:p>
            <a:r>
              <a:rPr lang="en-SG" dirty="0"/>
              <a:t>The Internet and computers will replace books in 20 years*</a:t>
            </a:r>
          </a:p>
        </p:txBody>
      </p:sp>
    </p:spTree>
    <p:extLst>
      <p:ext uri="{BB962C8B-B14F-4D97-AF65-F5344CB8AC3E}">
        <p14:creationId xmlns:p14="http://schemas.microsoft.com/office/powerpoint/2010/main" val="2998128201"/>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2B16B93-CF72-CA4F-8607-BF6EEC4D8D2F}" type="slidenum">
              <a:rPr lang="en-US" smtClean="0"/>
              <a:pPr/>
              <a:t>24</a:t>
            </a:fld>
            <a:endParaRPr lang="en-US" dirty="0"/>
          </a:p>
        </p:txBody>
      </p:sp>
      <p:graphicFrame>
        <p:nvGraphicFramePr>
          <p:cNvPr id="7" name="Chart 6"/>
          <p:cNvGraphicFramePr/>
          <p:nvPr>
            <p:extLst>
              <p:ext uri="{D42A27DB-BD31-4B8C-83A1-F6EECF244321}">
                <p14:modId xmlns:p14="http://schemas.microsoft.com/office/powerpoint/2010/main" val="2612992157"/>
              </p:ext>
            </p:extLst>
          </p:nvPr>
        </p:nvGraphicFramePr>
        <p:xfrm>
          <a:off x="2032000" y="302571"/>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8095820" y="5754720"/>
            <a:ext cx="3704895" cy="400110"/>
          </a:xfrm>
          <a:prstGeom prst="rect">
            <a:avLst/>
          </a:prstGeom>
          <a:noFill/>
        </p:spPr>
        <p:txBody>
          <a:bodyPr wrap="square" rtlCol="0">
            <a:spAutoFit/>
          </a:bodyPr>
          <a:lstStyle/>
          <a:p>
            <a:pPr algn="r"/>
            <a:r>
              <a:rPr lang="en-SG" sz="1000" dirty="0"/>
              <a:t>Source: National Arts Council Reading &amp; Writing Survey 2015</a:t>
            </a:r>
          </a:p>
          <a:p>
            <a:pPr algn="r"/>
            <a:r>
              <a:rPr lang="en-SG" sz="1000" dirty="0"/>
              <a:t>444 respondents</a:t>
            </a:r>
            <a:endParaRPr lang="en-SG" dirty="0"/>
          </a:p>
        </p:txBody>
      </p:sp>
    </p:spTree>
    <p:extLst>
      <p:ext uri="{BB962C8B-B14F-4D97-AF65-F5344CB8AC3E}">
        <p14:creationId xmlns:p14="http://schemas.microsoft.com/office/powerpoint/2010/main" val="1939529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txBox="1">
            <a:spLocks/>
          </p:cNvSpPr>
          <p:nvPr/>
        </p:nvSpPr>
        <p:spPr>
          <a:xfrm>
            <a:off x="609600" y="245687"/>
            <a:ext cx="10972800" cy="707867"/>
          </a:xfrm>
          <a:prstGeom prst="rect">
            <a:avLst/>
          </a:prstGeom>
        </p:spPr>
        <p:txBody>
          <a:bodyPr vert="horz" lIns="91440" tIns="45720" rIns="91440" bIns="45720" rtlCol="0" anchor="t">
            <a:noAutofit/>
          </a:bodyPr>
          <a:lstStyle>
            <a:lvl1pPr algn="r" defTabSz="457200" rtl="0" eaLnBrk="1" latinLnBrk="0" hangingPunct="1">
              <a:spcBef>
                <a:spcPct val="0"/>
              </a:spcBef>
              <a:buNone/>
              <a:defRPr sz="4800" b="1" kern="1200">
                <a:solidFill>
                  <a:srgbClr val="7F7F7F"/>
                </a:solidFill>
                <a:latin typeface="Arial"/>
                <a:ea typeface="+mj-ea"/>
                <a:cs typeface="+mj-cs"/>
              </a:defRPr>
            </a:lvl1pPr>
          </a:lstStyle>
          <a:p>
            <a:pPr algn="l"/>
            <a:r>
              <a:rPr lang="en-SG" dirty="0">
                <a:solidFill>
                  <a:srgbClr val="0070C0"/>
                </a:solidFill>
              </a:rPr>
              <a:t>Copyright</a:t>
            </a:r>
          </a:p>
        </p:txBody>
      </p:sp>
      <p:sp>
        <p:nvSpPr>
          <p:cNvPr id="6" name="TextBox 5"/>
          <p:cNvSpPr txBox="1"/>
          <p:nvPr/>
        </p:nvSpPr>
        <p:spPr>
          <a:xfrm>
            <a:off x="609600" y="1122923"/>
            <a:ext cx="11209361" cy="4493538"/>
          </a:xfrm>
          <a:prstGeom prst="rect">
            <a:avLst/>
          </a:prstGeom>
          <a:noFill/>
        </p:spPr>
        <p:txBody>
          <a:bodyPr wrap="square" rtlCol="0">
            <a:spAutoFit/>
          </a:bodyPr>
          <a:lstStyle/>
          <a:p>
            <a:pPr marL="457200" indent="-457200">
              <a:buFont typeface="Wingdings" panose="05000000000000000000" pitchFamily="2" charset="2"/>
              <a:buChar char="§"/>
            </a:pPr>
            <a:r>
              <a:rPr lang="en-SG" sz="2200" dirty="0">
                <a:solidFill>
                  <a:schemeClr val="tx1">
                    <a:lumMod val="50000"/>
                    <a:lumOff val="50000"/>
                  </a:schemeClr>
                </a:solidFill>
              </a:rPr>
              <a:t>Singapore’s Copyright Act (1987)</a:t>
            </a:r>
          </a:p>
          <a:p>
            <a:pPr marL="457200" indent="-457200">
              <a:buFont typeface="Wingdings" panose="05000000000000000000" pitchFamily="2" charset="2"/>
              <a:buChar char="§"/>
            </a:pPr>
            <a:r>
              <a:rPr lang="en-SG" sz="2200" dirty="0">
                <a:solidFill>
                  <a:schemeClr val="tx1">
                    <a:lumMod val="50000"/>
                    <a:lumOff val="50000"/>
                  </a:schemeClr>
                </a:solidFill>
              </a:rPr>
              <a:t>Revised in 2004 for SG-US FTA to include American-style open-ended, fair use </a:t>
            </a:r>
          </a:p>
          <a:p>
            <a:pPr marL="457200" indent="-457200">
              <a:buFont typeface="Wingdings" panose="05000000000000000000" pitchFamily="2" charset="2"/>
              <a:buChar char="§"/>
            </a:pPr>
            <a:r>
              <a:rPr lang="en-SG" sz="2200" dirty="0">
                <a:solidFill>
                  <a:schemeClr val="tx1">
                    <a:lumMod val="50000"/>
                    <a:lumOff val="50000"/>
                  </a:schemeClr>
                </a:solidFill>
              </a:rPr>
              <a:t>Review announced in 2016 to take into account new ways of “creating, distributing, accessing and using content.”</a:t>
            </a:r>
            <a:r>
              <a:rPr lang="en-SG" sz="2200" dirty="0">
                <a:solidFill>
                  <a:srgbClr val="FF0000"/>
                </a:solidFill>
              </a:rPr>
              <a:t>:</a:t>
            </a:r>
          </a:p>
          <a:p>
            <a:pPr marL="914400" lvl="1" indent="-457200">
              <a:buFont typeface="Wingdings" panose="05000000000000000000" pitchFamily="2" charset="2"/>
              <a:buChar char="§"/>
            </a:pPr>
            <a:r>
              <a:rPr lang="en-SG" sz="2200" dirty="0">
                <a:solidFill>
                  <a:schemeClr val="bg1">
                    <a:lumMod val="50000"/>
                  </a:schemeClr>
                </a:solidFill>
              </a:rPr>
              <a:t>Exemptions for: text and data mining, educational use, libraries, archives, museums, galleries</a:t>
            </a:r>
          </a:p>
          <a:p>
            <a:pPr marL="914400" lvl="1" indent="-457200">
              <a:buFont typeface="Wingdings" panose="05000000000000000000" pitchFamily="2" charset="2"/>
              <a:buChar char="§"/>
            </a:pPr>
            <a:r>
              <a:rPr lang="en-SG" sz="2200" dirty="0">
                <a:solidFill>
                  <a:schemeClr val="bg1">
                    <a:lumMod val="50000"/>
                  </a:schemeClr>
                </a:solidFill>
              </a:rPr>
              <a:t>Factors used in determining “fair use”</a:t>
            </a:r>
          </a:p>
          <a:p>
            <a:pPr marL="914400" lvl="1" indent="-457200">
              <a:buFont typeface="Wingdings" panose="05000000000000000000" pitchFamily="2" charset="2"/>
              <a:buChar char="§"/>
            </a:pPr>
            <a:r>
              <a:rPr lang="en-SG" sz="2200" dirty="0">
                <a:solidFill>
                  <a:schemeClr val="bg1">
                    <a:lumMod val="50000"/>
                  </a:schemeClr>
                </a:solidFill>
              </a:rPr>
              <a:t>Copyright registry?</a:t>
            </a:r>
          </a:p>
          <a:p>
            <a:pPr marL="914400" lvl="1" indent="-457200">
              <a:buFont typeface="Wingdings" panose="05000000000000000000" pitchFamily="2" charset="2"/>
              <a:buChar char="§"/>
            </a:pPr>
            <a:r>
              <a:rPr lang="en-SG" sz="2200" dirty="0">
                <a:solidFill>
                  <a:schemeClr val="bg1">
                    <a:lumMod val="50000"/>
                  </a:schemeClr>
                </a:solidFill>
              </a:rPr>
              <a:t>Clarifying ownership of commissioned works</a:t>
            </a:r>
          </a:p>
          <a:p>
            <a:pPr marL="914400" lvl="1" indent="-457200">
              <a:buFont typeface="Wingdings" panose="05000000000000000000" pitchFamily="2" charset="2"/>
              <a:buChar char="§"/>
            </a:pPr>
            <a:r>
              <a:rPr lang="en-SG" sz="2200" dirty="0">
                <a:solidFill>
                  <a:schemeClr val="bg1">
                    <a:lumMod val="50000"/>
                  </a:schemeClr>
                </a:solidFill>
              </a:rPr>
              <a:t>Orphan works</a:t>
            </a:r>
          </a:p>
          <a:p>
            <a:pPr marL="457200" indent="-457200">
              <a:buFont typeface="Wingdings" panose="05000000000000000000" pitchFamily="2" charset="2"/>
              <a:buChar char="§"/>
            </a:pPr>
            <a:r>
              <a:rPr lang="en-SG" sz="2200" dirty="0">
                <a:solidFill>
                  <a:schemeClr val="tx1">
                    <a:lumMod val="50000"/>
                    <a:lumOff val="50000"/>
                  </a:schemeClr>
                </a:solidFill>
              </a:rPr>
              <a:t>Copyright in Singapore is acknowledged and respected, but inconsistently enforced.</a:t>
            </a:r>
          </a:p>
          <a:p>
            <a:pPr marL="457200" indent="-457200">
              <a:buFont typeface="Wingdings" panose="05000000000000000000" pitchFamily="2" charset="2"/>
              <a:buChar char="§"/>
            </a:pPr>
            <a:r>
              <a:rPr lang="en-SG" sz="2200" dirty="0">
                <a:solidFill>
                  <a:schemeClr val="tx1">
                    <a:lumMod val="50000"/>
                    <a:lumOff val="50000"/>
                  </a:schemeClr>
                </a:solidFill>
              </a:rPr>
              <a:t>Draft of new Act to be submitted to Parliament in late 2018 after extensive </a:t>
            </a:r>
            <a:r>
              <a:rPr lang="en-SG" sz="2200">
                <a:solidFill>
                  <a:schemeClr val="tx1">
                    <a:lumMod val="50000"/>
                    <a:lumOff val="50000"/>
                  </a:schemeClr>
                </a:solidFill>
              </a:rPr>
              <a:t>public consultation</a:t>
            </a:r>
            <a:endParaRPr lang="en-SG" sz="2200" dirty="0">
              <a:solidFill>
                <a:schemeClr val="tx1">
                  <a:lumMod val="50000"/>
                  <a:lumOff val="50000"/>
                </a:schemeClr>
              </a:solidFill>
            </a:endParaRPr>
          </a:p>
        </p:txBody>
      </p:sp>
      <p:sp>
        <p:nvSpPr>
          <p:cNvPr id="5" name="TextBox 4"/>
          <p:cNvSpPr txBox="1"/>
          <p:nvPr/>
        </p:nvSpPr>
        <p:spPr>
          <a:xfrm>
            <a:off x="7986639" y="5495411"/>
            <a:ext cx="3704895" cy="246221"/>
          </a:xfrm>
          <a:prstGeom prst="rect">
            <a:avLst/>
          </a:prstGeom>
          <a:noFill/>
        </p:spPr>
        <p:txBody>
          <a:bodyPr wrap="square" rtlCol="0">
            <a:spAutoFit/>
          </a:bodyPr>
          <a:lstStyle/>
          <a:p>
            <a:pPr algn="r"/>
            <a:r>
              <a:rPr lang="en-SG" sz="1000" dirty="0"/>
              <a:t>https://www.mlaw.gov.sg/CopyrightReview</a:t>
            </a:r>
            <a:endParaRPr lang="en-SG" dirty="0"/>
          </a:p>
        </p:txBody>
      </p:sp>
    </p:spTree>
    <p:extLst>
      <p:ext uri="{BB962C8B-B14F-4D97-AF65-F5344CB8AC3E}">
        <p14:creationId xmlns:p14="http://schemas.microsoft.com/office/powerpoint/2010/main" val="2178467946"/>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73120" y="285502"/>
            <a:ext cx="10972800" cy="707867"/>
          </a:xfrm>
          <a:prstGeom prst="rect">
            <a:avLst/>
          </a:prstGeom>
        </p:spPr>
        <p:txBody>
          <a:bodyPr vert="horz" lIns="91440" tIns="45720" rIns="91440" bIns="45720" rtlCol="0" anchor="t">
            <a:noAutofit/>
          </a:bodyPr>
          <a:lstStyle>
            <a:lvl1pPr algn="r" defTabSz="457200" rtl="0" eaLnBrk="1" latinLnBrk="0" hangingPunct="1">
              <a:spcBef>
                <a:spcPct val="0"/>
              </a:spcBef>
              <a:buNone/>
              <a:defRPr sz="4800" b="1" kern="1200">
                <a:solidFill>
                  <a:srgbClr val="7F7F7F"/>
                </a:solidFill>
                <a:latin typeface="Arial"/>
                <a:ea typeface="+mj-ea"/>
                <a:cs typeface="+mj-cs"/>
              </a:defRPr>
            </a:lvl1pPr>
          </a:lstStyle>
          <a:p>
            <a:pPr algn="l"/>
            <a:r>
              <a:rPr lang="en-SG" sz="4000" dirty="0">
                <a:solidFill>
                  <a:srgbClr val="0070C0"/>
                </a:solidFill>
              </a:rPr>
              <a:t>Challenges</a:t>
            </a:r>
          </a:p>
        </p:txBody>
      </p:sp>
      <p:graphicFrame>
        <p:nvGraphicFramePr>
          <p:cNvPr id="17" name="Table 16"/>
          <p:cNvGraphicFramePr>
            <a:graphicFrameLocks noGrp="1"/>
          </p:cNvGraphicFramePr>
          <p:nvPr>
            <p:extLst>
              <p:ext uri="{D42A27DB-BD31-4B8C-83A1-F6EECF244321}">
                <p14:modId xmlns:p14="http://schemas.microsoft.com/office/powerpoint/2010/main" val="497787181"/>
              </p:ext>
            </p:extLst>
          </p:nvPr>
        </p:nvGraphicFramePr>
        <p:xfrm>
          <a:off x="713232" y="1158578"/>
          <a:ext cx="10789920" cy="4187478"/>
        </p:xfrm>
        <a:graphic>
          <a:graphicData uri="http://schemas.openxmlformats.org/drawingml/2006/table">
            <a:tbl>
              <a:tblPr firstRow="1" bandRow="1">
                <a:tableStyleId>{5C22544A-7EE6-4342-B048-85BDC9FD1C3A}</a:tableStyleId>
              </a:tblPr>
              <a:tblGrid>
                <a:gridCol w="5394960">
                  <a:extLst>
                    <a:ext uri="{9D8B030D-6E8A-4147-A177-3AD203B41FA5}">
                      <a16:colId xmlns:a16="http://schemas.microsoft.com/office/drawing/2014/main" val="1444648413"/>
                    </a:ext>
                  </a:extLst>
                </a:gridCol>
                <a:gridCol w="5394960">
                  <a:extLst>
                    <a:ext uri="{9D8B030D-6E8A-4147-A177-3AD203B41FA5}">
                      <a16:colId xmlns:a16="http://schemas.microsoft.com/office/drawing/2014/main" val="2451229926"/>
                    </a:ext>
                  </a:extLst>
                </a:gridCol>
              </a:tblGrid>
              <a:tr h="816526">
                <a:tc>
                  <a:txBody>
                    <a:bodyPr/>
                    <a:lstStyle/>
                    <a:p>
                      <a:pPr algn="ctr"/>
                      <a:r>
                        <a:rPr lang="en-SG" sz="2800" dirty="0">
                          <a:solidFill>
                            <a:srgbClr val="0070C0"/>
                          </a:solidFill>
                        </a:rPr>
                        <a:t>COMMON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SG" sz="2800" dirty="0">
                          <a:solidFill>
                            <a:srgbClr val="0070C0"/>
                          </a:solidFill>
                        </a:rPr>
                        <a:t>SINGAPORE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6811885"/>
                  </a:ext>
                </a:extLst>
              </a:tr>
              <a:tr h="1030156">
                <a:tc>
                  <a:txBody>
                    <a:bodyPr/>
                    <a:lstStyle/>
                    <a:p>
                      <a:endParaRPr lang="en-SG" sz="2000" dirty="0"/>
                    </a:p>
                    <a:p>
                      <a:r>
                        <a:rPr lang="en-SG" sz="2000" dirty="0"/>
                        <a:t>Making</a:t>
                      </a:r>
                      <a:r>
                        <a:rPr lang="en-SG" sz="2000" baseline="0" dirty="0"/>
                        <a:t> space and time for reading in a world of mobile media and clickstream addiction</a:t>
                      </a:r>
                      <a:endParaRPr lang="en-SG"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SG" sz="2000" dirty="0"/>
                    </a:p>
                    <a:p>
                      <a:r>
                        <a:rPr lang="en-SG" sz="2000" dirty="0"/>
                        <a:t>Dealing with a small domestic market and the need to scale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109944809"/>
                  </a:ext>
                </a:extLst>
              </a:tr>
              <a:tr h="1030156">
                <a:tc>
                  <a:txBody>
                    <a:bodyPr/>
                    <a:lstStyle/>
                    <a:p>
                      <a:endParaRPr lang="en-SG" sz="2000" dirty="0"/>
                    </a:p>
                    <a:p>
                      <a:r>
                        <a:rPr lang="en-SG" sz="2000" dirty="0"/>
                        <a:t>Guarding and building more respect for copyright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SG" sz="2000" dirty="0"/>
                    </a:p>
                    <a:p>
                      <a:r>
                        <a:rPr lang="en-SG" sz="2000" dirty="0"/>
                        <a:t>Overcoming structural, historical</a:t>
                      </a:r>
                      <a:r>
                        <a:rPr lang="en-SG" sz="2000" baseline="0" dirty="0"/>
                        <a:t> and cultural impediments to valuing local cultural production</a:t>
                      </a:r>
                      <a:endParaRPr lang="en-SG"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189633403"/>
                  </a:ext>
                </a:extLst>
              </a:tr>
              <a:tr h="1030156">
                <a:tc>
                  <a:txBody>
                    <a:bodyPr/>
                    <a:lstStyle/>
                    <a:p>
                      <a:r>
                        <a:rPr lang="en-SG" sz="2000" dirty="0"/>
                        <a:t>Protecting bookshops without skewing the market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9154438"/>
                  </a:ext>
                </a:extLst>
              </a:tr>
            </a:tbl>
          </a:graphicData>
        </a:graphic>
      </p:graphicFrame>
    </p:spTree>
    <p:extLst>
      <p:ext uri="{BB962C8B-B14F-4D97-AF65-F5344CB8AC3E}">
        <p14:creationId xmlns:p14="http://schemas.microsoft.com/office/powerpoint/2010/main" val="2224628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B16B93-CF72-CA4F-8607-BF6EEC4D8D2F}" type="slidenum">
              <a:rPr lang="en-US" smtClean="0"/>
              <a:pPr/>
              <a:t>27</a:t>
            </a:fld>
            <a:endParaRPr lang="en-US" dirty="0"/>
          </a:p>
        </p:txBody>
      </p:sp>
      <p:sp>
        <p:nvSpPr>
          <p:cNvPr id="5" name="Title 1"/>
          <p:cNvSpPr txBox="1">
            <a:spLocks/>
          </p:cNvSpPr>
          <p:nvPr/>
        </p:nvSpPr>
        <p:spPr>
          <a:xfrm>
            <a:off x="609600" y="245687"/>
            <a:ext cx="10972800" cy="707867"/>
          </a:xfrm>
          <a:prstGeom prst="rect">
            <a:avLst/>
          </a:prstGeom>
        </p:spPr>
        <p:txBody>
          <a:bodyPr vert="horz" lIns="91440" tIns="45720" rIns="91440" bIns="45720" rtlCol="0" anchor="t">
            <a:noAutofit/>
          </a:bodyPr>
          <a:lstStyle>
            <a:lvl1pPr algn="r" defTabSz="457200" rtl="0" eaLnBrk="1" latinLnBrk="0" hangingPunct="1">
              <a:spcBef>
                <a:spcPct val="0"/>
              </a:spcBef>
              <a:buNone/>
              <a:defRPr sz="4800" b="1" kern="1200">
                <a:solidFill>
                  <a:srgbClr val="7F7F7F"/>
                </a:solidFill>
                <a:latin typeface="Arial"/>
                <a:ea typeface="+mj-ea"/>
                <a:cs typeface="+mj-cs"/>
              </a:defRPr>
            </a:lvl1pPr>
          </a:lstStyle>
          <a:p>
            <a:pPr algn="l"/>
            <a:r>
              <a:rPr lang="en-SG" dirty="0">
                <a:solidFill>
                  <a:srgbClr val="0070C0"/>
                </a:solidFill>
              </a:rPr>
              <a:t>Responses</a:t>
            </a:r>
          </a:p>
        </p:txBody>
      </p:sp>
      <p:sp>
        <p:nvSpPr>
          <p:cNvPr id="6" name="TextBox 5"/>
          <p:cNvSpPr txBox="1"/>
          <p:nvPr/>
        </p:nvSpPr>
        <p:spPr>
          <a:xfrm>
            <a:off x="609600" y="1212688"/>
            <a:ext cx="10804634" cy="3785652"/>
          </a:xfrm>
          <a:prstGeom prst="rect">
            <a:avLst/>
          </a:prstGeom>
          <a:noFill/>
        </p:spPr>
        <p:txBody>
          <a:bodyPr wrap="square" rtlCol="0">
            <a:spAutoFit/>
          </a:bodyPr>
          <a:lstStyle/>
          <a:p>
            <a:pPr marL="457200" indent="-457200">
              <a:buFont typeface="Wingdings" panose="05000000000000000000" pitchFamily="2" charset="2"/>
              <a:buChar char="§"/>
            </a:pPr>
            <a:r>
              <a:rPr lang="en-SG" sz="2400" b="1" dirty="0">
                <a:solidFill>
                  <a:schemeClr val="tx1">
                    <a:lumMod val="50000"/>
                    <a:lumOff val="50000"/>
                  </a:schemeClr>
                </a:solidFill>
              </a:rPr>
              <a:t>NATIONAL READING MOVEMENT </a:t>
            </a:r>
            <a:r>
              <a:rPr lang="en-SG" sz="2400" dirty="0">
                <a:solidFill>
                  <a:schemeClr val="tx1">
                    <a:lumMod val="50000"/>
                    <a:lumOff val="50000"/>
                  </a:schemeClr>
                </a:solidFill>
              </a:rPr>
              <a:t>to promote reading and book culture in Singapore</a:t>
            </a:r>
          </a:p>
          <a:p>
            <a:pPr marL="457200" indent="-457200">
              <a:buFont typeface="Wingdings" panose="05000000000000000000" pitchFamily="2" charset="2"/>
              <a:buChar char="§"/>
            </a:pPr>
            <a:r>
              <a:rPr lang="en-SG" sz="2400" b="1" dirty="0">
                <a:solidFill>
                  <a:schemeClr val="tx1">
                    <a:lumMod val="50000"/>
                    <a:lumOff val="50000"/>
                  </a:schemeClr>
                </a:solidFill>
              </a:rPr>
              <a:t>#BUYSINGLIT promotion and campaign </a:t>
            </a:r>
            <a:r>
              <a:rPr lang="en-SG" sz="2400" dirty="0">
                <a:solidFill>
                  <a:schemeClr val="tx1">
                    <a:lumMod val="50000"/>
                    <a:lumOff val="50000"/>
                  </a:schemeClr>
                </a:solidFill>
              </a:rPr>
              <a:t>to recognise the importance of bookshops as cultural assets and stress the importance of owning books for life-long learning</a:t>
            </a:r>
          </a:p>
          <a:p>
            <a:pPr marL="457200" indent="-457200">
              <a:buFont typeface="Wingdings" panose="05000000000000000000" pitchFamily="2" charset="2"/>
              <a:buChar char="§"/>
            </a:pPr>
            <a:r>
              <a:rPr lang="en-SG" sz="2400" b="1" dirty="0">
                <a:solidFill>
                  <a:schemeClr val="tx1">
                    <a:lumMod val="50000"/>
                    <a:lumOff val="50000"/>
                  </a:schemeClr>
                </a:solidFill>
              </a:rPr>
              <a:t>INTERNATIONALISATION </a:t>
            </a:r>
            <a:r>
              <a:rPr lang="en-SG" sz="2400" dirty="0">
                <a:solidFill>
                  <a:schemeClr val="tx1">
                    <a:lumMod val="50000"/>
                    <a:lumOff val="50000"/>
                  </a:schemeClr>
                </a:solidFill>
              </a:rPr>
              <a:t>for local publishers, to continue momentum and build regional platform for publishing cooperation </a:t>
            </a:r>
          </a:p>
          <a:p>
            <a:pPr marL="457200" indent="-457200">
              <a:buFont typeface="Wingdings" panose="05000000000000000000" pitchFamily="2" charset="2"/>
              <a:buChar char="§"/>
            </a:pPr>
            <a:r>
              <a:rPr lang="en-SG" sz="2400" b="1" dirty="0">
                <a:solidFill>
                  <a:schemeClr val="tx1">
                    <a:lumMod val="50000"/>
                    <a:lumOff val="50000"/>
                  </a:schemeClr>
                </a:solidFill>
              </a:rPr>
              <a:t>BUILD SINGAPORE AS A HUB </a:t>
            </a:r>
            <a:r>
              <a:rPr lang="en-SG" sz="2400" dirty="0">
                <a:solidFill>
                  <a:schemeClr val="tx1">
                    <a:lumMod val="50000"/>
                    <a:lumOff val="50000"/>
                  </a:schemeClr>
                </a:solidFill>
              </a:rPr>
              <a:t>for international publishing businesses</a:t>
            </a:r>
          </a:p>
          <a:p>
            <a:pPr marL="457200" indent="-457200">
              <a:buFont typeface="Wingdings" panose="05000000000000000000" pitchFamily="2" charset="2"/>
              <a:buChar char="§"/>
            </a:pPr>
            <a:r>
              <a:rPr lang="en-SG" sz="2400" b="1" dirty="0">
                <a:solidFill>
                  <a:schemeClr val="tx1">
                    <a:lumMod val="50000"/>
                    <a:lumOff val="50000"/>
                  </a:schemeClr>
                </a:solidFill>
              </a:rPr>
              <a:t>ENGAGING WITH STAKEHOLDERS </a:t>
            </a:r>
            <a:r>
              <a:rPr lang="en-SG" sz="2400" dirty="0">
                <a:solidFill>
                  <a:schemeClr val="tx1">
                    <a:lumMod val="50000"/>
                    <a:lumOff val="50000"/>
                  </a:schemeClr>
                </a:solidFill>
              </a:rPr>
              <a:t>via Singapore Book Publishers’ Association</a:t>
            </a:r>
          </a:p>
        </p:txBody>
      </p:sp>
    </p:spTree>
    <p:extLst>
      <p:ext uri="{BB962C8B-B14F-4D97-AF65-F5344CB8AC3E}">
        <p14:creationId xmlns:p14="http://schemas.microsoft.com/office/powerpoint/2010/main" val="1113413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89621"/>
            <a:ext cx="12192000" cy="166837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p>
        </p:txBody>
      </p:sp>
      <p:sp>
        <p:nvSpPr>
          <p:cNvPr id="4" name="TextBox 3"/>
          <p:cNvSpPr txBox="1"/>
          <p:nvPr/>
        </p:nvSpPr>
        <p:spPr>
          <a:xfrm>
            <a:off x="5654842" y="288861"/>
            <a:ext cx="6047874" cy="6217087"/>
          </a:xfrm>
          <a:prstGeom prst="rect">
            <a:avLst/>
          </a:prstGeom>
          <a:noFill/>
        </p:spPr>
        <p:txBody>
          <a:bodyPr wrap="square" rtlCol="0">
            <a:spAutoFit/>
          </a:bodyPr>
          <a:lstStyle/>
          <a:p>
            <a:r>
              <a:rPr lang="en-SG" sz="2400" b="1" dirty="0">
                <a:solidFill>
                  <a:schemeClr val="tx1">
                    <a:lumMod val="50000"/>
                    <a:lumOff val="50000"/>
                  </a:schemeClr>
                </a:solidFill>
              </a:rPr>
              <a:t>NATIONAL READING MOVEMENT</a:t>
            </a:r>
          </a:p>
          <a:p>
            <a:r>
              <a:rPr lang="en-SG" sz="2200" dirty="0">
                <a:solidFill>
                  <a:schemeClr val="tx1">
                    <a:lumMod val="50000"/>
                    <a:lumOff val="50000"/>
                  </a:schemeClr>
                </a:solidFill>
              </a:rPr>
              <a:t>Read Fest 2017</a:t>
            </a:r>
          </a:p>
          <a:p>
            <a:endParaRPr lang="en-SG" sz="2200" dirty="0">
              <a:solidFill>
                <a:schemeClr val="tx1">
                  <a:lumMod val="50000"/>
                  <a:lumOff val="50000"/>
                </a:schemeClr>
              </a:solidFill>
            </a:endParaRPr>
          </a:p>
          <a:p>
            <a:r>
              <a:rPr lang="en-SG" sz="2200" dirty="0">
                <a:solidFill>
                  <a:schemeClr val="tx1">
                    <a:lumMod val="50000"/>
                    <a:lumOff val="50000"/>
                  </a:schemeClr>
                </a:solidFill>
              </a:rPr>
              <a:t>150 events in 4 languages</a:t>
            </a:r>
          </a:p>
          <a:p>
            <a:r>
              <a:rPr lang="en-SG" sz="2200" dirty="0">
                <a:solidFill>
                  <a:schemeClr val="tx1">
                    <a:lumMod val="50000"/>
                    <a:lumOff val="50000"/>
                  </a:schemeClr>
                </a:solidFill>
              </a:rPr>
              <a:t>Book clubs</a:t>
            </a:r>
          </a:p>
          <a:p>
            <a:r>
              <a:rPr lang="en-SG" sz="2200" dirty="0">
                <a:solidFill>
                  <a:schemeClr val="tx1">
                    <a:lumMod val="50000"/>
                    <a:lumOff val="50000"/>
                  </a:schemeClr>
                </a:solidFill>
              </a:rPr>
              <a:t>Storytelling</a:t>
            </a:r>
          </a:p>
          <a:p>
            <a:r>
              <a:rPr lang="en-SG" sz="2200" dirty="0">
                <a:solidFill>
                  <a:schemeClr val="tx1">
                    <a:lumMod val="50000"/>
                    <a:lumOff val="50000"/>
                  </a:schemeClr>
                </a:solidFill>
              </a:rPr>
              <a:t>Film pairings</a:t>
            </a:r>
          </a:p>
          <a:p>
            <a:r>
              <a:rPr lang="en-SG" sz="2200" dirty="0">
                <a:solidFill>
                  <a:schemeClr val="tx1">
                    <a:lumMod val="50000"/>
                    <a:lumOff val="50000"/>
                  </a:schemeClr>
                </a:solidFill>
              </a:rPr>
              <a:t>Literary walks</a:t>
            </a:r>
          </a:p>
          <a:p>
            <a:r>
              <a:rPr lang="en-SG" sz="2200" dirty="0">
                <a:solidFill>
                  <a:schemeClr val="tx1">
                    <a:lumMod val="50000"/>
                    <a:lumOff val="50000"/>
                  </a:schemeClr>
                </a:solidFill>
              </a:rPr>
              <a:t>Workshops, readings, performances</a:t>
            </a:r>
          </a:p>
          <a:p>
            <a:r>
              <a:rPr lang="en-SG" sz="2200" dirty="0">
                <a:solidFill>
                  <a:schemeClr val="tx1">
                    <a:lumMod val="50000"/>
                    <a:lumOff val="50000"/>
                  </a:schemeClr>
                </a:solidFill>
              </a:rPr>
              <a:t>National Reading Day</a:t>
            </a:r>
          </a:p>
          <a:p>
            <a:endParaRPr lang="en-SG" sz="2200" dirty="0">
              <a:solidFill>
                <a:schemeClr val="tx1">
                  <a:lumMod val="50000"/>
                  <a:lumOff val="50000"/>
                </a:schemeClr>
              </a:solidFill>
            </a:endParaRPr>
          </a:p>
          <a:p>
            <a:r>
              <a:rPr lang="en-SG" sz="2200" dirty="0">
                <a:solidFill>
                  <a:schemeClr val="tx1">
                    <a:lumMod val="50000"/>
                    <a:lumOff val="50000"/>
                  </a:schemeClr>
                </a:solidFill>
              </a:rPr>
              <a:t>Special programming for children and teens</a:t>
            </a:r>
          </a:p>
          <a:p>
            <a:endParaRPr lang="en-SG" sz="2200" dirty="0">
              <a:solidFill>
                <a:schemeClr val="tx1">
                  <a:lumMod val="50000"/>
                  <a:lumOff val="50000"/>
                </a:schemeClr>
              </a:solidFill>
            </a:endParaRPr>
          </a:p>
          <a:p>
            <a:r>
              <a:rPr lang="en-SG" sz="2200" dirty="0">
                <a:solidFill>
                  <a:schemeClr val="bg1">
                    <a:lumMod val="50000"/>
                  </a:schemeClr>
                </a:solidFill>
                <a:hlinkClick r:id="rId3"/>
              </a:rPr>
              <a:t>http://www.nationalreadingmovement.sg/</a:t>
            </a:r>
            <a:endParaRPr lang="en-SG" sz="2200" dirty="0">
              <a:solidFill>
                <a:schemeClr val="bg1">
                  <a:lumMod val="50000"/>
                </a:schemeClr>
              </a:solidFill>
            </a:endParaRPr>
          </a:p>
          <a:p>
            <a:endParaRPr lang="en-SG" sz="2200" dirty="0">
              <a:solidFill>
                <a:schemeClr val="bg1">
                  <a:lumMod val="50000"/>
                </a:schemeClr>
              </a:solidFill>
            </a:endParaRPr>
          </a:p>
          <a:p>
            <a:r>
              <a:rPr lang="en-SG" sz="2200" dirty="0">
                <a:solidFill>
                  <a:schemeClr val="bg1">
                    <a:lumMod val="50000"/>
                  </a:schemeClr>
                </a:solidFill>
              </a:rPr>
              <a:t>In 2016, the National Reading Movement received 430,632 pledges from people to read more, read widely and read together.</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018" y="362199"/>
            <a:ext cx="4838700" cy="5876925"/>
          </a:xfrm>
          <a:prstGeom prst="rect">
            <a:avLst/>
          </a:prstGeom>
        </p:spPr>
      </p:pic>
    </p:spTree>
    <p:extLst>
      <p:ext uri="{BB962C8B-B14F-4D97-AF65-F5344CB8AC3E}">
        <p14:creationId xmlns:p14="http://schemas.microsoft.com/office/powerpoint/2010/main" val="1197589495"/>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B16B93-CF72-CA4F-8607-BF6EEC4D8D2F}" type="slidenum">
              <a:rPr lang="en-US" smtClean="0"/>
              <a:pPr/>
              <a:t>29</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67" y="1622259"/>
            <a:ext cx="5101391" cy="320556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5022" y="1622259"/>
            <a:ext cx="6441407" cy="2662549"/>
          </a:xfrm>
          <a:prstGeom prst="rect">
            <a:avLst/>
          </a:prstGeom>
        </p:spPr>
      </p:pic>
    </p:spTree>
    <p:extLst>
      <p:ext uri="{BB962C8B-B14F-4D97-AF65-F5344CB8AC3E}">
        <p14:creationId xmlns:p14="http://schemas.microsoft.com/office/powerpoint/2010/main" val="1812262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5263" b="-6291"/>
          <a:stretch/>
        </p:blipFill>
        <p:spPr>
          <a:xfrm>
            <a:off x="0" y="-1"/>
            <a:ext cx="12192000" cy="7435293"/>
          </a:xfrm>
          <a:prstGeom prst="rect">
            <a:avLst/>
          </a:prstGeom>
        </p:spPr>
      </p:pic>
      <p:pic>
        <p:nvPicPr>
          <p:cNvPr id="3" name="Picture 2" descr="Atrium 2_National Gallery Singapore.jpg"/>
          <p:cNvPicPr>
            <a:picLocks noChangeAspect="1"/>
          </p:cNvPicPr>
          <p:nvPr/>
        </p:nvPicPr>
        <p:blipFill rotWithShape="1">
          <a:blip r:embed="rId3" cstate="print">
            <a:extLst>
              <a:ext uri="{28A0092B-C50C-407E-A947-70E740481C1C}">
                <a14:useLocalDpi xmlns:a14="http://schemas.microsoft.com/office/drawing/2010/main" val="0"/>
              </a:ext>
            </a:extLst>
          </a:blip>
          <a:srcRect t="14552"/>
          <a:stretch/>
        </p:blipFill>
        <p:spPr>
          <a:xfrm>
            <a:off x="17782674" y="6797747"/>
            <a:ext cx="7151185" cy="4066546"/>
          </a:xfrm>
          <a:prstGeom prst="rect">
            <a:avLst/>
          </a:prstGeom>
        </p:spPr>
      </p:pic>
      <p:sp>
        <p:nvSpPr>
          <p:cNvPr id="151" name="Shape 151"/>
          <p:cNvSpPr/>
          <p:nvPr/>
        </p:nvSpPr>
        <p:spPr>
          <a:xfrm>
            <a:off x="448428" y="599470"/>
            <a:ext cx="7564604" cy="38779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marR="914400" defTabSz="647700">
              <a:lnSpc>
                <a:spcPct val="70000"/>
              </a:lnSpc>
              <a:defRPr sz="18800">
                <a:latin typeface="MC SAATCHI HEAVY"/>
                <a:ea typeface="MC SAATCHI HEAVY"/>
                <a:cs typeface="MC SAATCHI HEAVY"/>
                <a:sym typeface="MC SAATCHI HEAVY"/>
              </a:defRPr>
            </a:lvl1pPr>
          </a:lstStyle>
          <a:p>
            <a:pPr marR="457200" defTabSz="323850">
              <a:defRPr sz="1800"/>
            </a:pPr>
            <a:r>
              <a:rPr lang="en-SG" sz="3600" dirty="0">
                <a:solidFill>
                  <a:srgbClr val="FF0000"/>
                </a:solidFill>
                <a:latin typeface="Arial Black" panose="020B0A04020102020204" pitchFamily="34" charset="0"/>
              </a:rPr>
              <a:t>WHAT MAKES US SPECIAL</a:t>
            </a:r>
            <a:endParaRPr sz="3600" dirty="0">
              <a:solidFill>
                <a:srgbClr val="FF0000"/>
              </a:solidFill>
              <a:latin typeface="Arial Black" panose="020B0A04020102020204" pitchFamily="34" charset="0"/>
            </a:endParaRPr>
          </a:p>
        </p:txBody>
      </p:sp>
      <p:sp>
        <p:nvSpPr>
          <p:cNvPr id="5" name="Rectangle 4"/>
          <p:cNvSpPr/>
          <p:nvPr/>
        </p:nvSpPr>
        <p:spPr>
          <a:xfrm>
            <a:off x="379807" y="1928867"/>
            <a:ext cx="9983459" cy="3416320"/>
          </a:xfrm>
          <a:prstGeom prst="rect">
            <a:avLst/>
          </a:prstGeom>
        </p:spPr>
        <p:txBody>
          <a:bodyPr wrap="square">
            <a:spAutoFit/>
          </a:bodyPr>
          <a:lstStyle/>
          <a:p>
            <a:pPr marR="457200" defTabSz="323850">
              <a:lnSpc>
                <a:spcPct val="90000"/>
              </a:lnSpc>
              <a:defRPr sz="1800"/>
            </a:pPr>
            <a:endParaRPr lang="en-SG" sz="2000" b="1" dirty="0">
              <a:solidFill>
                <a:schemeClr val="bg1"/>
              </a:solidFill>
              <a:latin typeface="Arial" panose="020B0604020202020204" pitchFamily="34" charset="0"/>
              <a:ea typeface="M&amp;C Saatchi Grot"/>
              <a:cs typeface="Arial" panose="020B0604020202020204" pitchFamily="34" charset="0"/>
              <a:sym typeface="Helvetica Neue Light"/>
            </a:endParaRPr>
          </a:p>
          <a:p>
            <a:pPr marL="285750" marR="457200" indent="-285750" defTabSz="323850">
              <a:lnSpc>
                <a:spcPct val="90000"/>
              </a:lnSpc>
              <a:buFont typeface="Arial" panose="020B0604020202020204" pitchFamily="34" charset="0"/>
              <a:buChar char="•"/>
              <a:defRPr sz="1800"/>
            </a:pPr>
            <a:r>
              <a:rPr lang="en-SG" sz="2000" b="1" dirty="0">
                <a:solidFill>
                  <a:schemeClr val="bg1"/>
                </a:solidFill>
                <a:latin typeface="Arial" panose="020B0604020202020204" pitchFamily="34" charset="0"/>
                <a:ea typeface="M&amp;C Saatchi Grot"/>
                <a:cs typeface="Arial" panose="020B0604020202020204" pitchFamily="34" charset="0"/>
                <a:sym typeface="Helvetica Neue Light"/>
              </a:rPr>
              <a:t>World’s largest public display of modern Southeast Asian art</a:t>
            </a:r>
          </a:p>
          <a:p>
            <a:pPr marL="285750" marR="457200" indent="-285750" defTabSz="323850">
              <a:lnSpc>
                <a:spcPct val="90000"/>
              </a:lnSpc>
              <a:buFont typeface="Arial" panose="020B0604020202020204" pitchFamily="34" charset="0"/>
              <a:buChar char="•"/>
              <a:defRPr sz="1800"/>
            </a:pPr>
            <a:r>
              <a:rPr lang="en-SG" sz="2000" b="1" dirty="0">
                <a:solidFill>
                  <a:schemeClr val="bg1"/>
                </a:solidFill>
                <a:latin typeface="Arial" panose="020B0604020202020204" pitchFamily="34" charset="0"/>
                <a:ea typeface="M&amp;C Saatchi Grot"/>
                <a:cs typeface="Arial" panose="020B0604020202020204" pitchFamily="34" charset="0"/>
                <a:sym typeface="Helvetica Neue Light"/>
              </a:rPr>
              <a:t>Over 10,000 art pieces in our national collection with </a:t>
            </a:r>
            <a:br>
              <a:rPr lang="en-SG" sz="2000" b="1" dirty="0">
                <a:solidFill>
                  <a:schemeClr val="bg1"/>
                </a:solidFill>
                <a:latin typeface="Arial" panose="020B0604020202020204" pitchFamily="34" charset="0"/>
                <a:ea typeface="M&amp;C Saatchi Grot"/>
                <a:cs typeface="Arial" panose="020B0604020202020204" pitchFamily="34" charset="0"/>
                <a:sym typeface="Helvetica Neue Light"/>
              </a:rPr>
            </a:br>
            <a:r>
              <a:rPr lang="en-SG" sz="2000" b="1" dirty="0">
                <a:solidFill>
                  <a:schemeClr val="bg1"/>
                </a:solidFill>
                <a:latin typeface="Arial" panose="020B0604020202020204" pitchFamily="34" charset="0"/>
                <a:ea typeface="M&amp;C Saatchi Grot"/>
                <a:cs typeface="Arial" panose="020B0604020202020204" pitchFamily="34" charset="0"/>
                <a:sym typeface="Helvetica Neue Light"/>
              </a:rPr>
              <a:t>about 1,000 works on display at any one time</a:t>
            </a:r>
          </a:p>
          <a:p>
            <a:pPr marL="285750" marR="457200" indent="-285750" defTabSz="323850">
              <a:lnSpc>
                <a:spcPct val="90000"/>
              </a:lnSpc>
              <a:buFont typeface="Arial" panose="020B0604020202020204" pitchFamily="34" charset="0"/>
              <a:buChar char="•"/>
              <a:defRPr sz="1800"/>
            </a:pPr>
            <a:r>
              <a:rPr lang="en-SG" sz="2000" b="1" dirty="0">
                <a:solidFill>
                  <a:schemeClr val="bg1"/>
                </a:solidFill>
                <a:latin typeface="Arial" panose="020B0604020202020204" pitchFamily="34" charset="0"/>
                <a:ea typeface="M&amp;C Saatchi Grot"/>
                <a:cs typeface="Arial" panose="020B0604020202020204" pitchFamily="34" charset="0"/>
                <a:sym typeface="Helvetica Neue Light"/>
              </a:rPr>
              <a:t>The first dedicated art education centre in the region</a:t>
            </a:r>
          </a:p>
          <a:p>
            <a:pPr marR="457200" defTabSz="323850">
              <a:lnSpc>
                <a:spcPct val="90000"/>
              </a:lnSpc>
              <a:defRPr sz="1800"/>
            </a:pPr>
            <a:endParaRPr lang="en-SG" sz="2000" b="1" dirty="0">
              <a:solidFill>
                <a:schemeClr val="bg1"/>
              </a:solidFill>
              <a:latin typeface="Arial" panose="020B0604020202020204" pitchFamily="34" charset="0"/>
              <a:ea typeface="M&amp;C Saatchi Grot"/>
              <a:cs typeface="Arial" panose="020B0604020202020204" pitchFamily="34" charset="0"/>
              <a:sym typeface="Helvetica Neue Light"/>
            </a:endParaRPr>
          </a:p>
          <a:p>
            <a:pPr marR="457200" defTabSz="323850">
              <a:lnSpc>
                <a:spcPct val="90000"/>
              </a:lnSpc>
              <a:defRPr sz="1800"/>
            </a:pPr>
            <a:endParaRPr lang="en-SG" sz="2000" b="1" dirty="0">
              <a:solidFill>
                <a:schemeClr val="bg1"/>
              </a:solidFill>
              <a:latin typeface="Arial" panose="020B0604020202020204" pitchFamily="34" charset="0"/>
              <a:ea typeface="M&amp;C Saatchi Grot"/>
              <a:cs typeface="Arial" panose="020B0604020202020204" pitchFamily="34" charset="0"/>
              <a:sym typeface="Helvetica Neue Light"/>
            </a:endParaRPr>
          </a:p>
          <a:p>
            <a:pPr marR="457200" defTabSz="323850">
              <a:lnSpc>
                <a:spcPct val="90000"/>
              </a:lnSpc>
              <a:defRPr sz="1800"/>
            </a:pPr>
            <a:endParaRPr lang="en-SG" sz="2000" b="1" dirty="0">
              <a:solidFill>
                <a:schemeClr val="bg1"/>
              </a:solidFill>
              <a:latin typeface="Arial" panose="020B0604020202020204" pitchFamily="34" charset="0"/>
              <a:ea typeface="M&amp;C Saatchi Grot"/>
              <a:cs typeface="Arial" panose="020B0604020202020204" pitchFamily="34" charset="0"/>
              <a:sym typeface="Helvetica Neue Light"/>
            </a:endParaRPr>
          </a:p>
          <a:p>
            <a:pPr marR="457200" defTabSz="323850">
              <a:lnSpc>
                <a:spcPct val="90000"/>
              </a:lnSpc>
              <a:defRPr sz="1800"/>
            </a:pPr>
            <a:endParaRPr lang="en-SG" sz="2000" b="1" dirty="0">
              <a:solidFill>
                <a:schemeClr val="bg1"/>
              </a:solidFill>
              <a:latin typeface="Arial" panose="020B0604020202020204" pitchFamily="34" charset="0"/>
              <a:ea typeface="M&amp;C Saatchi Grot"/>
              <a:cs typeface="Arial" panose="020B0604020202020204" pitchFamily="34" charset="0"/>
              <a:sym typeface="Helvetica Neue Light"/>
            </a:endParaRPr>
          </a:p>
          <a:p>
            <a:pPr marL="285750" marR="457200" indent="-285750" defTabSz="323850">
              <a:lnSpc>
                <a:spcPct val="90000"/>
              </a:lnSpc>
              <a:buFont typeface="Arial" panose="020B0604020202020204" pitchFamily="34" charset="0"/>
              <a:buChar char="•"/>
              <a:defRPr sz="1800"/>
            </a:pPr>
            <a:r>
              <a:rPr lang="en-SG" sz="2000" b="1" dirty="0">
                <a:solidFill>
                  <a:schemeClr val="bg1"/>
                </a:solidFill>
                <a:latin typeface="Arial" panose="020B0604020202020204" pitchFamily="34" charset="0"/>
                <a:ea typeface="M&amp;C Saatchi Grot"/>
                <a:cs typeface="Arial" panose="020B0604020202020204" pitchFamily="34" charset="0"/>
                <a:sym typeface="Helvetica Neue Light"/>
              </a:rPr>
              <a:t>Housed in two iconic historical buildings</a:t>
            </a:r>
          </a:p>
          <a:p>
            <a:pPr marL="285750" marR="457200" indent="-285750" defTabSz="323850">
              <a:lnSpc>
                <a:spcPct val="90000"/>
              </a:lnSpc>
              <a:buFont typeface="Arial" panose="020B0604020202020204" pitchFamily="34" charset="0"/>
              <a:buChar char="•"/>
              <a:defRPr sz="1800"/>
            </a:pPr>
            <a:r>
              <a:rPr lang="en-SG" sz="2000" b="1" dirty="0">
                <a:solidFill>
                  <a:schemeClr val="bg1"/>
                </a:solidFill>
                <a:latin typeface="Arial" panose="020B0604020202020204" pitchFamily="34" charset="0"/>
                <a:ea typeface="M&amp;C Saatchi Grot"/>
                <a:cs typeface="Arial" panose="020B0604020202020204" pitchFamily="34" charset="0"/>
                <a:sym typeface="Helvetica Neue Light"/>
              </a:rPr>
              <a:t>Innovative programming</a:t>
            </a:r>
          </a:p>
          <a:p>
            <a:pPr marL="285750" marR="457200" indent="-285750" defTabSz="323850">
              <a:lnSpc>
                <a:spcPct val="90000"/>
              </a:lnSpc>
              <a:buFont typeface="Arial" panose="020B0604020202020204" pitchFamily="34" charset="0"/>
              <a:buChar char="•"/>
              <a:defRPr sz="1800"/>
            </a:pPr>
            <a:r>
              <a:rPr lang="en-SG" sz="2000" b="1" dirty="0">
                <a:solidFill>
                  <a:schemeClr val="bg1"/>
                </a:solidFill>
                <a:latin typeface="Arial" panose="020B0604020202020204" pitchFamily="34" charset="0"/>
                <a:ea typeface="M&amp;C Saatchi Grot"/>
                <a:cs typeface="Arial" panose="020B0604020202020204" pitchFamily="34" charset="0"/>
                <a:sym typeface="Helvetica Neue Light"/>
              </a:rPr>
              <a:t>Unique merchandise and F&amp;B offerings</a:t>
            </a:r>
            <a:endParaRPr lang="en-SG" sz="2000" b="1" dirty="0">
              <a:solidFill>
                <a:schemeClr val="bg1"/>
              </a:solidFill>
              <a:latin typeface="Arial" panose="020B0604020202020204" pitchFamily="34" charset="0"/>
              <a:ea typeface="M&amp;C Saatchi Grot"/>
              <a:cs typeface="Arial" panose="020B0604020202020204" pitchFamily="34" charset="0"/>
              <a:sym typeface="M&amp;C Saatchi Grot"/>
            </a:endParaRPr>
          </a:p>
        </p:txBody>
      </p:sp>
      <p:sp>
        <p:nvSpPr>
          <p:cNvPr id="6" name="TextBox 12"/>
          <p:cNvSpPr txBox="1">
            <a:spLocks noChangeArrowheads="1"/>
          </p:cNvSpPr>
          <p:nvPr/>
        </p:nvSpPr>
        <p:spPr bwMode="auto">
          <a:xfrm>
            <a:off x="461311" y="1577075"/>
            <a:ext cx="1681814" cy="369332"/>
          </a:xfrm>
          <a:prstGeom prst="rect">
            <a:avLst/>
          </a:prstGeom>
          <a:solidFill>
            <a:srgbClr val="FF0000"/>
          </a:solidFill>
          <a:ln w="28575">
            <a:noFill/>
          </a:ln>
          <a:extLst/>
        </p:spPr>
        <p:txBody>
          <a:bodyPr wrap="square" anchor="ctr">
            <a:spAutoFit/>
          </a:bodyPr>
          <a:lstStyle>
            <a:lvl1pPr>
              <a:spcBef>
                <a:spcPct val="20000"/>
              </a:spcBef>
              <a:buFont typeface="Arial" panose="020B0604020202020204" pitchFamily="34" charset="0"/>
              <a:buChar char="•"/>
              <a:defRPr sz="2400">
                <a:solidFill>
                  <a:srgbClr val="7F7F7F"/>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7F7F7F"/>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7F7F7F"/>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solidFill>
                  <a:schemeClr val="bg1"/>
                </a:solidFill>
                <a:latin typeface="Arial Black" panose="020B0A04020102020204" pitchFamily="34" charset="0"/>
                <a:ea typeface="ＭＳ Ｐゴシック" panose="020B0600070205080204" pitchFamily="34" charset="-128"/>
              </a:rPr>
              <a:t>The Art</a:t>
            </a:r>
          </a:p>
        </p:txBody>
      </p:sp>
      <p:sp>
        <p:nvSpPr>
          <p:cNvPr id="7" name="TextBox 12"/>
          <p:cNvSpPr txBox="1">
            <a:spLocks noChangeArrowheads="1"/>
          </p:cNvSpPr>
          <p:nvPr/>
        </p:nvSpPr>
        <p:spPr bwMode="auto">
          <a:xfrm>
            <a:off x="461311" y="3821627"/>
            <a:ext cx="2843864" cy="369332"/>
          </a:xfrm>
          <a:prstGeom prst="rect">
            <a:avLst/>
          </a:prstGeom>
          <a:solidFill>
            <a:srgbClr val="FF0000"/>
          </a:solidFill>
          <a:ln w="28575">
            <a:noFill/>
          </a:ln>
          <a:extLst/>
        </p:spPr>
        <p:txBody>
          <a:bodyPr wrap="square" anchor="ctr">
            <a:spAutoFit/>
          </a:bodyPr>
          <a:lstStyle>
            <a:lvl1pPr>
              <a:spcBef>
                <a:spcPct val="20000"/>
              </a:spcBef>
              <a:buFont typeface="Arial" panose="020B0604020202020204" pitchFamily="34" charset="0"/>
              <a:buChar char="•"/>
              <a:defRPr sz="2400">
                <a:solidFill>
                  <a:srgbClr val="7F7F7F"/>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7F7F7F"/>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7F7F7F"/>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solidFill>
                  <a:schemeClr val="bg1"/>
                </a:solidFill>
                <a:latin typeface="Arial Black" panose="020B0A04020102020204" pitchFamily="34" charset="0"/>
                <a:ea typeface="ＭＳ Ｐゴシック" panose="020B0600070205080204" pitchFamily="34" charset="-128"/>
              </a:rPr>
              <a:t>The Experience</a:t>
            </a:r>
          </a:p>
        </p:txBody>
      </p:sp>
    </p:spTree>
    <p:extLst>
      <p:ext uri="{BB962C8B-B14F-4D97-AF65-F5344CB8AC3E}">
        <p14:creationId xmlns:p14="http://schemas.microsoft.com/office/powerpoint/2010/main" val="3423755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B16B93-CF72-CA4F-8607-BF6EEC4D8D2F}" type="slidenum">
              <a:rPr lang="en-US" smtClean="0"/>
              <a:pPr/>
              <a:t>30</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6222"/>
            <a:ext cx="12192000" cy="6005555"/>
          </a:xfrm>
          <a:prstGeom prst="rect">
            <a:avLst/>
          </a:prstGeom>
        </p:spPr>
      </p:pic>
    </p:spTree>
    <p:extLst>
      <p:ext uri="{BB962C8B-B14F-4D97-AF65-F5344CB8AC3E}">
        <p14:creationId xmlns:p14="http://schemas.microsoft.com/office/powerpoint/2010/main" val="1590263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SG" dirty="0"/>
              <a:t>Managing Writers</a:t>
            </a:r>
          </a:p>
        </p:txBody>
      </p:sp>
      <p:sp>
        <p:nvSpPr>
          <p:cNvPr id="4" name="Slide Number Placeholder 3"/>
          <p:cNvSpPr>
            <a:spLocks noGrp="1"/>
          </p:cNvSpPr>
          <p:nvPr>
            <p:ph type="sldNum" sz="quarter" idx="12"/>
          </p:nvPr>
        </p:nvSpPr>
        <p:spPr/>
        <p:txBody>
          <a:bodyPr/>
          <a:lstStyle/>
          <a:p>
            <a:fld id="{E2B16B93-CF72-CA4F-8607-BF6EEC4D8D2F}" type="slidenum">
              <a:rPr lang="en-US" smtClean="0"/>
              <a:pPr/>
              <a:t>31</a:t>
            </a:fld>
            <a:endParaRPr lang="en-US" dirty="0"/>
          </a:p>
        </p:txBody>
      </p:sp>
      <p:sp>
        <p:nvSpPr>
          <p:cNvPr id="7" name="Oval 6"/>
          <p:cNvSpPr/>
          <p:nvPr/>
        </p:nvSpPr>
        <p:spPr>
          <a:xfrm>
            <a:off x="4514850" y="2133600"/>
            <a:ext cx="3276600" cy="2552700"/>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SG" sz="2400" b="1" dirty="0"/>
              <a:t>Relationship with your authors</a:t>
            </a:r>
          </a:p>
        </p:txBody>
      </p:sp>
      <p:sp>
        <p:nvSpPr>
          <p:cNvPr id="8" name="Oval 7"/>
          <p:cNvSpPr/>
          <p:nvPr/>
        </p:nvSpPr>
        <p:spPr>
          <a:xfrm>
            <a:off x="1066800" y="1504950"/>
            <a:ext cx="2247900" cy="15621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SG" dirty="0"/>
              <a:t>Choosing your author</a:t>
            </a:r>
          </a:p>
        </p:txBody>
      </p:sp>
      <p:sp>
        <p:nvSpPr>
          <p:cNvPr id="9" name="Oval 8"/>
          <p:cNvSpPr/>
          <p:nvPr/>
        </p:nvSpPr>
        <p:spPr>
          <a:xfrm>
            <a:off x="1666875" y="3905250"/>
            <a:ext cx="2247900" cy="15621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SG" dirty="0"/>
              <a:t>Developing a clear brief</a:t>
            </a:r>
          </a:p>
        </p:txBody>
      </p:sp>
      <p:sp>
        <p:nvSpPr>
          <p:cNvPr id="10" name="Oval 9"/>
          <p:cNvSpPr/>
          <p:nvPr/>
        </p:nvSpPr>
        <p:spPr>
          <a:xfrm>
            <a:off x="8372475" y="991673"/>
            <a:ext cx="2476500" cy="15621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SG" dirty="0"/>
              <a:t>Communicate effectively</a:t>
            </a:r>
          </a:p>
        </p:txBody>
      </p:sp>
      <p:sp>
        <p:nvSpPr>
          <p:cNvPr id="11" name="Oval 10"/>
          <p:cNvSpPr/>
          <p:nvPr/>
        </p:nvSpPr>
        <p:spPr>
          <a:xfrm>
            <a:off x="8601075" y="3781379"/>
            <a:ext cx="2247900" cy="15621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SG" dirty="0"/>
              <a:t>Manage your project</a:t>
            </a:r>
          </a:p>
        </p:txBody>
      </p:sp>
    </p:spTree>
    <p:extLst>
      <p:ext uri="{BB962C8B-B14F-4D97-AF65-F5344CB8AC3E}">
        <p14:creationId xmlns:p14="http://schemas.microsoft.com/office/powerpoint/2010/main" val="3490642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SG" dirty="0"/>
              <a:t>Choosing your author</a:t>
            </a:r>
          </a:p>
        </p:txBody>
      </p:sp>
      <p:sp>
        <p:nvSpPr>
          <p:cNvPr id="3" name="Content Placeholder 2"/>
          <p:cNvSpPr>
            <a:spLocks noGrp="1"/>
          </p:cNvSpPr>
          <p:nvPr>
            <p:ph idx="1"/>
          </p:nvPr>
        </p:nvSpPr>
        <p:spPr/>
        <p:txBody>
          <a:bodyPr/>
          <a:lstStyle/>
          <a:p>
            <a:pPr lvl="0"/>
            <a:r>
              <a:rPr lang="en-SG" dirty="0"/>
              <a:t>Area of expertise</a:t>
            </a:r>
          </a:p>
          <a:p>
            <a:pPr lvl="0"/>
            <a:r>
              <a:rPr lang="en-SG" dirty="0"/>
              <a:t>Profile: Will they lend prestige to your publication? </a:t>
            </a:r>
            <a:br>
              <a:rPr lang="en-SG" dirty="0"/>
            </a:br>
            <a:r>
              <a:rPr lang="en-SG" dirty="0"/>
              <a:t>Do they help position your brand? </a:t>
            </a:r>
          </a:p>
          <a:p>
            <a:pPr lvl="0"/>
            <a:r>
              <a:rPr lang="en-SG" dirty="0"/>
              <a:t>Past writing</a:t>
            </a:r>
          </a:p>
          <a:p>
            <a:pPr lvl="0"/>
            <a:r>
              <a:rPr lang="en-SG" dirty="0"/>
              <a:t>Temperament and character </a:t>
            </a:r>
            <a:br>
              <a:rPr lang="en-SG" dirty="0"/>
            </a:br>
            <a:r>
              <a:rPr lang="en-SG" dirty="0"/>
              <a:t>(calm, sensitive, reliable, disorganised, collaborative, solitary)</a:t>
            </a:r>
          </a:p>
          <a:p>
            <a:pPr lvl="0"/>
            <a:r>
              <a:rPr lang="en-SG" dirty="0"/>
              <a:t>What fee do they command?</a:t>
            </a:r>
          </a:p>
          <a:p>
            <a:pPr lvl="0"/>
            <a:r>
              <a:rPr lang="en-SG" dirty="0"/>
              <a:t>Are they a professional writer or not? This shapes how you handle them. Authors who are not professional writers might need more guidance from you.</a:t>
            </a:r>
          </a:p>
          <a:p>
            <a:endParaRPr lang="en-SG" dirty="0"/>
          </a:p>
        </p:txBody>
      </p:sp>
      <p:sp>
        <p:nvSpPr>
          <p:cNvPr id="4" name="Slide Number Placeholder 3"/>
          <p:cNvSpPr>
            <a:spLocks noGrp="1"/>
          </p:cNvSpPr>
          <p:nvPr>
            <p:ph type="sldNum" sz="quarter" idx="12"/>
          </p:nvPr>
        </p:nvSpPr>
        <p:spPr/>
        <p:txBody>
          <a:bodyPr/>
          <a:lstStyle/>
          <a:p>
            <a:fld id="{E2B16B93-CF72-CA4F-8607-BF6EEC4D8D2F}" type="slidenum">
              <a:rPr lang="en-US" smtClean="0"/>
              <a:pPr/>
              <a:t>32</a:t>
            </a:fld>
            <a:endParaRPr lang="en-US" dirty="0"/>
          </a:p>
        </p:txBody>
      </p:sp>
    </p:spTree>
    <p:extLst>
      <p:ext uri="{BB962C8B-B14F-4D97-AF65-F5344CB8AC3E}">
        <p14:creationId xmlns:p14="http://schemas.microsoft.com/office/powerpoint/2010/main" val="31772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SG" dirty="0"/>
              <a:t>Developing a clear brief</a:t>
            </a:r>
          </a:p>
        </p:txBody>
      </p:sp>
      <p:sp>
        <p:nvSpPr>
          <p:cNvPr id="3" name="Content Placeholder 2"/>
          <p:cNvSpPr>
            <a:spLocks noGrp="1"/>
          </p:cNvSpPr>
          <p:nvPr>
            <p:ph idx="1"/>
          </p:nvPr>
        </p:nvSpPr>
        <p:spPr/>
        <p:txBody>
          <a:bodyPr/>
          <a:lstStyle/>
          <a:p>
            <a:pPr lvl="0"/>
            <a:r>
              <a:rPr lang="en-SG" dirty="0"/>
              <a:t>What is the topic to be covered?</a:t>
            </a:r>
          </a:p>
          <a:p>
            <a:pPr lvl="0"/>
            <a:r>
              <a:rPr lang="en-SG" dirty="0"/>
              <a:t>Who is the audience? What tone do you want?</a:t>
            </a:r>
          </a:p>
          <a:p>
            <a:pPr lvl="0"/>
            <a:r>
              <a:rPr lang="en-SG" dirty="0"/>
              <a:t>What materials should the author provide: images? </a:t>
            </a:r>
          </a:p>
          <a:p>
            <a:pPr lvl="0"/>
            <a:r>
              <a:rPr lang="en-SG" dirty="0"/>
              <a:t>Who is responsible for clearing image copyright?</a:t>
            </a:r>
          </a:p>
          <a:p>
            <a:pPr lvl="0"/>
            <a:r>
              <a:rPr lang="en-SG" dirty="0"/>
              <a:t>Word count</a:t>
            </a:r>
          </a:p>
          <a:p>
            <a:pPr lvl="0"/>
            <a:r>
              <a:rPr lang="en-SG" dirty="0"/>
              <a:t>Deadline</a:t>
            </a:r>
          </a:p>
          <a:p>
            <a:pPr lvl="0"/>
            <a:r>
              <a:rPr lang="en-SG" dirty="0"/>
              <a:t>Fee</a:t>
            </a:r>
          </a:p>
          <a:p>
            <a:pPr lvl="0"/>
            <a:r>
              <a:rPr lang="en-SG" dirty="0"/>
              <a:t>Who has copyright of the manuscript?</a:t>
            </a:r>
          </a:p>
          <a:p>
            <a:pPr lvl="0"/>
            <a:r>
              <a:rPr lang="en-SG" dirty="0"/>
              <a:t>Special terms, e.g. complimentary copies, discounts, kill fee</a:t>
            </a:r>
          </a:p>
          <a:p>
            <a:endParaRPr lang="en-SG" dirty="0"/>
          </a:p>
        </p:txBody>
      </p:sp>
      <p:sp>
        <p:nvSpPr>
          <p:cNvPr id="4" name="Slide Number Placeholder 3"/>
          <p:cNvSpPr>
            <a:spLocks noGrp="1"/>
          </p:cNvSpPr>
          <p:nvPr>
            <p:ph type="sldNum" sz="quarter" idx="12"/>
          </p:nvPr>
        </p:nvSpPr>
        <p:spPr/>
        <p:txBody>
          <a:bodyPr/>
          <a:lstStyle/>
          <a:p>
            <a:fld id="{E2B16B93-CF72-CA4F-8607-BF6EEC4D8D2F}" type="slidenum">
              <a:rPr lang="en-US" smtClean="0"/>
              <a:pPr/>
              <a:t>33</a:t>
            </a:fld>
            <a:endParaRPr lang="en-US" dirty="0"/>
          </a:p>
        </p:txBody>
      </p:sp>
    </p:spTree>
    <p:extLst>
      <p:ext uri="{BB962C8B-B14F-4D97-AF65-F5344CB8AC3E}">
        <p14:creationId xmlns:p14="http://schemas.microsoft.com/office/powerpoint/2010/main" val="1825986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SG" dirty="0"/>
              <a:t>Communicate effectively</a:t>
            </a:r>
          </a:p>
        </p:txBody>
      </p:sp>
      <p:sp>
        <p:nvSpPr>
          <p:cNvPr id="3" name="Content Placeholder 2"/>
          <p:cNvSpPr>
            <a:spLocks noGrp="1"/>
          </p:cNvSpPr>
          <p:nvPr>
            <p:ph idx="1"/>
          </p:nvPr>
        </p:nvSpPr>
        <p:spPr/>
        <p:txBody>
          <a:bodyPr/>
          <a:lstStyle/>
          <a:p>
            <a:pPr lvl="0"/>
            <a:r>
              <a:rPr lang="en-SG" dirty="0"/>
              <a:t>Be pro-active</a:t>
            </a:r>
          </a:p>
          <a:p>
            <a:pPr lvl="0"/>
            <a:r>
              <a:rPr lang="en-SG" dirty="0"/>
              <a:t>Be positive and firm: encourage and support your authors, but be clear about the expectations and deliverables</a:t>
            </a:r>
          </a:p>
          <a:p>
            <a:pPr lvl="0"/>
            <a:r>
              <a:rPr lang="en-SG" dirty="0"/>
              <a:t>Be clear about edits: what you want to achieve, how much more the author needs to do</a:t>
            </a:r>
          </a:p>
          <a:p>
            <a:pPr lvl="0"/>
            <a:r>
              <a:rPr lang="en-SG" dirty="0"/>
              <a:t>Be open: talk to your author about what they are trying to convey</a:t>
            </a:r>
          </a:p>
          <a:p>
            <a:pPr lvl="0"/>
            <a:r>
              <a:rPr lang="en-SG" dirty="0"/>
              <a:t>The better you and your author understand each other, the more likely you will succeed together</a:t>
            </a:r>
          </a:p>
          <a:p>
            <a:endParaRPr lang="en-SG" dirty="0"/>
          </a:p>
        </p:txBody>
      </p:sp>
      <p:sp>
        <p:nvSpPr>
          <p:cNvPr id="4" name="Slide Number Placeholder 3"/>
          <p:cNvSpPr>
            <a:spLocks noGrp="1"/>
          </p:cNvSpPr>
          <p:nvPr>
            <p:ph type="sldNum" sz="quarter" idx="12"/>
          </p:nvPr>
        </p:nvSpPr>
        <p:spPr/>
        <p:txBody>
          <a:bodyPr/>
          <a:lstStyle/>
          <a:p>
            <a:fld id="{E2B16B93-CF72-CA4F-8607-BF6EEC4D8D2F}" type="slidenum">
              <a:rPr lang="en-US" smtClean="0"/>
              <a:pPr/>
              <a:t>34</a:t>
            </a:fld>
            <a:endParaRPr lang="en-US" dirty="0"/>
          </a:p>
        </p:txBody>
      </p:sp>
    </p:spTree>
    <p:extLst>
      <p:ext uri="{BB962C8B-B14F-4D97-AF65-F5344CB8AC3E}">
        <p14:creationId xmlns:p14="http://schemas.microsoft.com/office/powerpoint/2010/main" val="1054145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SG" dirty="0"/>
              <a:t>Manage your project</a:t>
            </a:r>
          </a:p>
        </p:txBody>
      </p:sp>
      <p:sp>
        <p:nvSpPr>
          <p:cNvPr id="3" name="Content Placeholder 2"/>
          <p:cNvSpPr>
            <a:spLocks noGrp="1"/>
          </p:cNvSpPr>
          <p:nvPr>
            <p:ph idx="1"/>
          </p:nvPr>
        </p:nvSpPr>
        <p:spPr/>
        <p:txBody>
          <a:bodyPr/>
          <a:lstStyle/>
          <a:p>
            <a:pPr lvl="0"/>
            <a:r>
              <a:rPr lang="en-SG" dirty="0"/>
              <a:t>Know your project schedule and budget</a:t>
            </a:r>
          </a:p>
          <a:p>
            <a:pPr lvl="0"/>
            <a:r>
              <a:rPr lang="en-SG" dirty="0"/>
              <a:t>Meet your own deadlines</a:t>
            </a:r>
          </a:p>
          <a:p>
            <a:pPr lvl="0"/>
            <a:r>
              <a:rPr lang="en-SG" dirty="0"/>
              <a:t>Pay promptly</a:t>
            </a:r>
          </a:p>
          <a:p>
            <a:endParaRPr lang="en-SG" dirty="0"/>
          </a:p>
        </p:txBody>
      </p:sp>
      <p:sp>
        <p:nvSpPr>
          <p:cNvPr id="4" name="Slide Number Placeholder 3"/>
          <p:cNvSpPr>
            <a:spLocks noGrp="1"/>
          </p:cNvSpPr>
          <p:nvPr>
            <p:ph type="sldNum" sz="quarter" idx="12"/>
          </p:nvPr>
        </p:nvSpPr>
        <p:spPr/>
        <p:txBody>
          <a:bodyPr/>
          <a:lstStyle/>
          <a:p>
            <a:fld id="{E2B16B93-CF72-CA4F-8607-BF6EEC4D8D2F}" type="slidenum">
              <a:rPr lang="en-US" smtClean="0"/>
              <a:pPr/>
              <a:t>35</a:t>
            </a:fld>
            <a:endParaRPr lang="en-US" dirty="0"/>
          </a:p>
        </p:txBody>
      </p:sp>
    </p:spTree>
    <p:extLst>
      <p:ext uri="{BB962C8B-B14F-4D97-AF65-F5344CB8AC3E}">
        <p14:creationId xmlns:p14="http://schemas.microsoft.com/office/powerpoint/2010/main" val="28210641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B16B93-CF72-CA4F-8607-BF6EEC4D8D2F}" type="slidenum">
              <a:rPr lang="en-US" smtClean="0"/>
              <a:pPr/>
              <a:t>36</a:t>
            </a:fld>
            <a:endParaRPr lang="en-US" dirty="0"/>
          </a:p>
        </p:txBody>
      </p:sp>
      <p:sp>
        <p:nvSpPr>
          <p:cNvPr id="5" name="TextBox 4"/>
          <p:cNvSpPr txBox="1"/>
          <p:nvPr/>
        </p:nvSpPr>
        <p:spPr>
          <a:xfrm>
            <a:off x="7871012" y="4625788"/>
            <a:ext cx="3711388" cy="830997"/>
          </a:xfrm>
          <a:prstGeom prst="rect">
            <a:avLst/>
          </a:prstGeom>
          <a:noFill/>
        </p:spPr>
        <p:txBody>
          <a:bodyPr wrap="square" rtlCol="0">
            <a:spAutoFit/>
          </a:bodyPr>
          <a:lstStyle/>
          <a:p>
            <a:pPr algn="r"/>
            <a:r>
              <a:rPr lang="en-SG" sz="4800" b="1" dirty="0">
                <a:solidFill>
                  <a:schemeClr val="tx1">
                    <a:lumMod val="50000"/>
                    <a:lumOff val="50000"/>
                  </a:schemeClr>
                </a:solidFill>
              </a:rPr>
              <a:t>Thank you</a:t>
            </a:r>
          </a:p>
        </p:txBody>
      </p:sp>
    </p:spTree>
    <p:extLst>
      <p:ext uri="{BB962C8B-B14F-4D97-AF65-F5344CB8AC3E}">
        <p14:creationId xmlns:p14="http://schemas.microsoft.com/office/powerpoint/2010/main" val="260230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6217" b="9392"/>
          <a:stretch/>
        </p:blipFill>
        <p:spPr>
          <a:xfrm>
            <a:off x="-4557" y="0"/>
            <a:ext cx="12192000" cy="6858000"/>
          </a:xfrm>
          <a:prstGeom prst="rect">
            <a:avLst/>
          </a:prstGeom>
        </p:spPr>
      </p:pic>
      <p:sp>
        <p:nvSpPr>
          <p:cNvPr id="12" name="Title 1"/>
          <p:cNvSpPr>
            <a:spLocks noGrp="1"/>
          </p:cNvSpPr>
          <p:nvPr>
            <p:ph type="title"/>
          </p:nvPr>
        </p:nvSpPr>
        <p:spPr>
          <a:xfrm>
            <a:off x="474824" y="523086"/>
            <a:ext cx="11233239" cy="686873"/>
          </a:xfrm>
          <a:noFill/>
        </p:spPr>
        <p:txBody>
          <a:bodyPr anchor="ctr">
            <a:noAutofit/>
          </a:bodyPr>
          <a:lstStyle/>
          <a:p>
            <a:r>
              <a:rPr lang="en-US" dirty="0">
                <a:solidFill>
                  <a:schemeClr val="bg1"/>
                </a:solidFill>
                <a:latin typeface="Arial Black" panose="020B0A04020102020204" pitchFamily="34" charset="0"/>
                <a:cs typeface="Arial" panose="020B0604020202020204" pitchFamily="34" charset="0"/>
              </a:rPr>
              <a:t>DBS Singapore Gallery presents:</a:t>
            </a:r>
            <a:br>
              <a:rPr lang="en-US" dirty="0">
                <a:solidFill>
                  <a:schemeClr val="bg1"/>
                </a:solidFill>
                <a:latin typeface="Arial Black" panose="020B0A04020102020204" pitchFamily="34" charset="0"/>
                <a:cs typeface="Arial" panose="020B0604020202020204" pitchFamily="34" charset="0"/>
              </a:rPr>
            </a:br>
            <a:r>
              <a:rPr lang="en-US" i="1" dirty="0" err="1">
                <a:solidFill>
                  <a:schemeClr val="bg1"/>
                </a:solidFill>
                <a:latin typeface="Arial Black" panose="020B0A04020102020204" pitchFamily="34" charset="0"/>
                <a:cs typeface="Arial" panose="020B0604020202020204" pitchFamily="34" charset="0"/>
              </a:rPr>
              <a:t>Siapa</a:t>
            </a:r>
            <a:r>
              <a:rPr lang="en-US" i="1" dirty="0">
                <a:solidFill>
                  <a:schemeClr val="bg1"/>
                </a:solidFill>
                <a:latin typeface="Arial Black" panose="020B0A04020102020204" pitchFamily="34" charset="0"/>
                <a:cs typeface="Arial" panose="020B0604020202020204" pitchFamily="34" charset="0"/>
              </a:rPr>
              <a:t> Nama </a:t>
            </a:r>
            <a:r>
              <a:rPr lang="en-US" i="1" dirty="0" err="1">
                <a:solidFill>
                  <a:schemeClr val="bg1"/>
                </a:solidFill>
                <a:latin typeface="Arial Black" panose="020B0A04020102020204" pitchFamily="34" charset="0"/>
                <a:cs typeface="Arial" panose="020B0604020202020204" pitchFamily="34" charset="0"/>
              </a:rPr>
              <a:t>Kamu</a:t>
            </a:r>
            <a:r>
              <a:rPr lang="en-US" i="1" dirty="0">
                <a:solidFill>
                  <a:schemeClr val="bg1"/>
                </a:solidFill>
                <a:latin typeface="Arial Black" panose="020B0A04020102020204" pitchFamily="34" charset="0"/>
                <a:cs typeface="Arial" panose="020B0604020202020204" pitchFamily="34" charset="0"/>
              </a:rPr>
              <a:t>?</a:t>
            </a:r>
            <a:endParaRPr lang="en-SG" dirty="0">
              <a:solidFill>
                <a:schemeClr val="bg1"/>
              </a:solidFill>
              <a:latin typeface="Arial Black" panose="020B0A04020102020204" pitchFamily="34" charset="0"/>
              <a:cs typeface="Arial" panose="020B0604020202020204" pitchFamily="34" charset="0"/>
            </a:endParaRPr>
          </a:p>
        </p:txBody>
      </p:sp>
      <p:sp>
        <p:nvSpPr>
          <p:cNvPr id="7" name="Rectangle 6"/>
          <p:cNvSpPr/>
          <p:nvPr/>
        </p:nvSpPr>
        <p:spPr>
          <a:xfrm>
            <a:off x="6688753" y="3676942"/>
            <a:ext cx="5019310" cy="2800767"/>
          </a:xfrm>
          <a:prstGeom prst="rect">
            <a:avLst/>
          </a:prstGeom>
        </p:spPr>
        <p:txBody>
          <a:bodyPr wrap="square">
            <a:spAutoFit/>
          </a:bodyPr>
          <a:lstStyle/>
          <a:p>
            <a:pPr algn="r"/>
            <a:r>
              <a:rPr lang="en-SG" sz="2400" dirty="0">
                <a:solidFill>
                  <a:schemeClr val="bg1"/>
                </a:solidFill>
                <a:latin typeface="Arial Black" panose="020B0A04020102020204" pitchFamily="34" charset="0"/>
              </a:rPr>
              <a:t>ART IN SINGAPORE SINCE THE 19TH CENTURY</a:t>
            </a:r>
          </a:p>
          <a:p>
            <a:pPr algn="r"/>
            <a:endParaRPr lang="en-SG" sz="2800" b="1" dirty="0">
              <a:solidFill>
                <a:schemeClr val="bg1"/>
              </a:solidFill>
              <a:latin typeface="Arial" panose="020B0604020202020204" pitchFamily="34" charset="0"/>
              <a:ea typeface="M&amp;C Saatchi Grot"/>
              <a:cs typeface="Arial" panose="020B0604020202020204" pitchFamily="34" charset="0"/>
            </a:endParaRPr>
          </a:p>
          <a:p>
            <a:pPr algn="r"/>
            <a:r>
              <a:rPr lang="en-SG" altLang="en-US" sz="2000" dirty="0">
                <a:solidFill>
                  <a:schemeClr val="bg1"/>
                </a:solidFill>
                <a:latin typeface="Arial" panose="020B0604020202020204" pitchFamily="34" charset="0"/>
                <a:ea typeface="M&amp;C Saatchi Grot"/>
                <a:cs typeface="Arial" panose="020B0604020202020204" pitchFamily="34" charset="0"/>
              </a:rPr>
              <a:t>The Singapore Gallery aims to give its visitors a </a:t>
            </a:r>
            <a:r>
              <a:rPr lang="en-SG" altLang="en-US" sz="2000" b="1" dirty="0">
                <a:solidFill>
                  <a:schemeClr val="bg1"/>
                </a:solidFill>
                <a:latin typeface="Arial" panose="020B0604020202020204" pitchFamily="34" charset="0"/>
                <a:ea typeface="M&amp;C Saatchi Grot"/>
                <a:cs typeface="Arial" panose="020B0604020202020204" pitchFamily="34" charset="0"/>
              </a:rPr>
              <a:t>critical understanding </a:t>
            </a:r>
            <a:r>
              <a:rPr lang="en-SG" altLang="en-US" sz="2000" dirty="0">
                <a:solidFill>
                  <a:schemeClr val="bg1"/>
                </a:solidFill>
                <a:latin typeface="Arial" panose="020B0604020202020204" pitchFamily="34" charset="0"/>
                <a:ea typeface="M&amp;C Saatchi Grot"/>
                <a:cs typeface="Arial" panose="020B0604020202020204" pitchFamily="34" charset="0"/>
              </a:rPr>
              <a:t>and appreciation of Singapore art, its development and links with Southeast Asia, Asia and the world. </a:t>
            </a:r>
          </a:p>
        </p:txBody>
      </p:sp>
    </p:spTree>
    <p:extLst>
      <p:ext uri="{BB962C8B-B14F-4D97-AF65-F5344CB8AC3E}">
        <p14:creationId xmlns:p14="http://schemas.microsoft.com/office/powerpoint/2010/main" val="68532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1795"/>
          <a:stretch/>
        </p:blipFill>
        <p:spPr>
          <a:xfrm>
            <a:off x="-28620" y="-312821"/>
            <a:ext cx="12192000" cy="7170821"/>
          </a:xfrm>
          <a:prstGeom prst="rect">
            <a:avLst/>
          </a:prstGeom>
        </p:spPr>
      </p:pic>
      <p:sp>
        <p:nvSpPr>
          <p:cNvPr id="5" name="Title 4"/>
          <p:cNvSpPr>
            <a:spLocks noGrp="1"/>
          </p:cNvSpPr>
          <p:nvPr>
            <p:ph type="title"/>
          </p:nvPr>
        </p:nvSpPr>
        <p:spPr/>
        <p:txBody>
          <a:bodyPr>
            <a:noAutofit/>
          </a:bodyPr>
          <a:lstStyle/>
          <a:p>
            <a:r>
              <a:rPr lang="en-US" dirty="0">
                <a:solidFill>
                  <a:schemeClr val="bg1"/>
                </a:solidFill>
                <a:latin typeface="Arial Black" panose="020B0A04020102020204" pitchFamily="34" charset="0"/>
                <a:cs typeface="Arial" panose="020B0604020202020204" pitchFamily="34" charset="0"/>
              </a:rPr>
              <a:t>UOB Southeast Asia Gallery presents:</a:t>
            </a:r>
            <a:br>
              <a:rPr lang="en-US" dirty="0">
                <a:solidFill>
                  <a:schemeClr val="bg1"/>
                </a:solidFill>
                <a:latin typeface="Arial Black" panose="020B0A04020102020204" pitchFamily="34" charset="0"/>
                <a:cs typeface="Arial" panose="020B0604020202020204" pitchFamily="34" charset="0"/>
              </a:rPr>
            </a:br>
            <a:r>
              <a:rPr lang="en-US" i="1" dirty="0">
                <a:solidFill>
                  <a:schemeClr val="bg1"/>
                </a:solidFill>
                <a:latin typeface="Arial Black" panose="020B0A04020102020204" pitchFamily="34" charset="0"/>
                <a:cs typeface="Arial" panose="020B0604020202020204" pitchFamily="34" charset="0"/>
              </a:rPr>
              <a:t>Between Declarations and Dreams</a:t>
            </a:r>
            <a:endParaRPr lang="en-SG" dirty="0">
              <a:solidFill>
                <a:schemeClr val="bg1"/>
              </a:solidFill>
            </a:endParaRPr>
          </a:p>
        </p:txBody>
      </p:sp>
      <p:sp>
        <p:nvSpPr>
          <p:cNvPr id="6" name="Content Placeholder 5"/>
          <p:cNvSpPr>
            <a:spLocks noGrp="1"/>
          </p:cNvSpPr>
          <p:nvPr>
            <p:ph idx="1"/>
          </p:nvPr>
        </p:nvSpPr>
        <p:spPr>
          <a:xfrm>
            <a:off x="450761" y="2886204"/>
            <a:ext cx="5117282" cy="3561583"/>
          </a:xfrm>
        </p:spPr>
        <p:txBody>
          <a:bodyPr>
            <a:normAutofit fontScale="92500" lnSpcReduction="10000"/>
          </a:bodyPr>
          <a:lstStyle/>
          <a:p>
            <a:pPr marL="0" indent="0">
              <a:buNone/>
            </a:pPr>
            <a:r>
              <a:rPr lang="en-SG" dirty="0">
                <a:solidFill>
                  <a:schemeClr val="bg1"/>
                </a:solidFill>
                <a:latin typeface="Arial Black" panose="020B0A04020102020204" pitchFamily="34" charset="0"/>
              </a:rPr>
              <a:t>ART OF SOUTHEAST ASIA SINCE THE 19TH CENTURY</a:t>
            </a:r>
          </a:p>
          <a:p>
            <a:pPr marL="0" indent="0">
              <a:buNone/>
            </a:pPr>
            <a:endParaRPr lang="en-US" sz="2000" b="1" dirty="0">
              <a:solidFill>
                <a:schemeClr val="bg1"/>
              </a:solidFill>
            </a:endParaRPr>
          </a:p>
          <a:p>
            <a:pPr marL="0" indent="0">
              <a:buNone/>
            </a:pPr>
            <a:r>
              <a:rPr lang="en-US" sz="2000" dirty="0">
                <a:solidFill>
                  <a:schemeClr val="bg1"/>
                </a:solidFill>
              </a:rPr>
              <a:t>A regional narrative of modern art in Southeast Asia from the 19</a:t>
            </a:r>
            <a:r>
              <a:rPr lang="en-US" sz="2000" baseline="30000" dirty="0">
                <a:solidFill>
                  <a:schemeClr val="bg1"/>
                </a:solidFill>
              </a:rPr>
              <a:t>th</a:t>
            </a:r>
            <a:r>
              <a:rPr lang="en-US" sz="2000" dirty="0">
                <a:solidFill>
                  <a:schemeClr val="bg1"/>
                </a:solidFill>
              </a:rPr>
              <a:t> century to the present. </a:t>
            </a:r>
          </a:p>
          <a:p>
            <a:endParaRPr lang="en-US" sz="2000" dirty="0">
              <a:solidFill>
                <a:schemeClr val="bg1"/>
              </a:solidFill>
            </a:endParaRPr>
          </a:p>
          <a:p>
            <a:pPr marL="0" indent="0">
              <a:buNone/>
            </a:pPr>
            <a:r>
              <a:rPr lang="en-SG" sz="2000" dirty="0">
                <a:solidFill>
                  <a:schemeClr val="bg1"/>
                </a:solidFill>
              </a:rPr>
              <a:t>T</a:t>
            </a:r>
            <a:r>
              <a:rPr lang="en-GB" sz="2000" dirty="0">
                <a:solidFill>
                  <a:schemeClr val="bg1"/>
                </a:solidFill>
              </a:rPr>
              <a:t>o give a sense of </a:t>
            </a:r>
            <a:r>
              <a:rPr lang="en-GB" sz="2000" b="1" dirty="0">
                <a:solidFill>
                  <a:schemeClr val="bg1"/>
                </a:solidFill>
              </a:rPr>
              <a:t>richness and diversity </a:t>
            </a:r>
            <a:r>
              <a:rPr lang="en-GB" sz="2000" dirty="0">
                <a:solidFill>
                  <a:schemeClr val="bg1"/>
                </a:solidFill>
              </a:rPr>
              <a:t>in Southeast Asia through </a:t>
            </a:r>
            <a:r>
              <a:rPr lang="en-GB" sz="2000" b="1" dirty="0">
                <a:solidFill>
                  <a:schemeClr val="bg1"/>
                </a:solidFill>
              </a:rPr>
              <a:t>shared </a:t>
            </a:r>
            <a:r>
              <a:rPr lang="en-US" sz="2000" b="1" dirty="0">
                <a:solidFill>
                  <a:schemeClr val="bg1"/>
                </a:solidFill>
              </a:rPr>
              <a:t>historical experiences</a:t>
            </a:r>
            <a:r>
              <a:rPr lang="en-US" sz="2000" dirty="0">
                <a:solidFill>
                  <a:schemeClr val="bg1"/>
                </a:solidFill>
              </a:rPr>
              <a:t>, highlighting the </a:t>
            </a:r>
            <a:r>
              <a:rPr lang="en-US" sz="2000" b="1" dirty="0">
                <a:solidFill>
                  <a:schemeClr val="bg1"/>
                </a:solidFill>
              </a:rPr>
              <a:t>key impulses </a:t>
            </a:r>
            <a:r>
              <a:rPr lang="en-US" sz="2000" dirty="0">
                <a:solidFill>
                  <a:schemeClr val="bg1"/>
                </a:solidFill>
              </a:rPr>
              <a:t>to art making across the region. </a:t>
            </a:r>
            <a:endParaRPr lang="en-SG" sz="2000" dirty="0">
              <a:solidFill>
                <a:schemeClr val="bg1"/>
              </a:solidFill>
            </a:endParaRPr>
          </a:p>
          <a:p>
            <a:pPr marL="0" indent="0">
              <a:buNone/>
            </a:pPr>
            <a:endParaRPr lang="en-SG" sz="2000" dirty="0">
              <a:solidFill>
                <a:schemeClr val="bg1"/>
              </a:solidFill>
            </a:endParaRPr>
          </a:p>
        </p:txBody>
      </p:sp>
    </p:spTree>
    <p:extLst>
      <p:ext uri="{BB962C8B-B14F-4D97-AF65-F5344CB8AC3E}">
        <p14:creationId xmlns:p14="http://schemas.microsoft.com/office/powerpoint/2010/main" val="1408832054"/>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SG" dirty="0"/>
              <a:t>11 Changing Exhibitions since Nov 2015</a:t>
            </a:r>
          </a:p>
        </p:txBody>
      </p:sp>
      <p:sp>
        <p:nvSpPr>
          <p:cNvPr id="3" name="Content Placeholder 2"/>
          <p:cNvSpPr>
            <a:spLocks noGrp="1"/>
          </p:cNvSpPr>
          <p:nvPr>
            <p:ph idx="1"/>
          </p:nvPr>
        </p:nvSpPr>
        <p:spPr>
          <a:xfrm>
            <a:off x="325097" y="1192652"/>
            <a:ext cx="11484565" cy="4520484"/>
          </a:xfrm>
        </p:spPr>
        <p:txBody>
          <a:bodyPr>
            <a:normAutofit lnSpcReduction="10000"/>
          </a:bodyPr>
          <a:lstStyle/>
          <a:p>
            <a:r>
              <a:rPr lang="en-SG" dirty="0"/>
              <a:t>Wu </a:t>
            </a:r>
            <a:r>
              <a:rPr lang="en-SG" dirty="0" err="1"/>
              <a:t>Guanzhong</a:t>
            </a:r>
            <a:r>
              <a:rPr lang="en-SG" dirty="0"/>
              <a:t>: Beauty Beyond Form (Nov 2016-Sep 2017)</a:t>
            </a:r>
          </a:p>
          <a:p>
            <a:r>
              <a:rPr lang="en-SG" dirty="0"/>
              <a:t>Chua </a:t>
            </a:r>
            <a:r>
              <a:rPr lang="en-SG" dirty="0" err="1"/>
              <a:t>Ek</a:t>
            </a:r>
            <a:r>
              <a:rPr lang="en-SG" dirty="0"/>
              <a:t> Kay: After the Rain (Nov 2015-Oct 2016)</a:t>
            </a:r>
          </a:p>
          <a:p>
            <a:r>
              <a:rPr lang="en-SG" dirty="0"/>
              <a:t>Earthwork 1979 (Jan-May 2016)</a:t>
            </a:r>
          </a:p>
          <a:p>
            <a:r>
              <a:rPr lang="en-SG" dirty="0"/>
              <a:t>A Fact Has No Appearance: Art Beyond the Object (Jan-Jun 2016)</a:t>
            </a:r>
          </a:p>
          <a:p>
            <a:r>
              <a:rPr lang="en-SG" dirty="0"/>
              <a:t>Reframing Modernism (Mar-Jul 2016)</a:t>
            </a:r>
          </a:p>
          <a:p>
            <a:r>
              <a:rPr lang="en-SG" dirty="0"/>
              <a:t>Iskandar </a:t>
            </a:r>
            <a:r>
              <a:rPr lang="en-SG" dirty="0" err="1"/>
              <a:t>Jalil</a:t>
            </a:r>
            <a:r>
              <a:rPr lang="en-SG" dirty="0"/>
              <a:t>: </a:t>
            </a:r>
            <a:r>
              <a:rPr lang="en-SG" dirty="0" err="1"/>
              <a:t>Kembara</a:t>
            </a:r>
            <a:r>
              <a:rPr lang="en-SG" dirty="0"/>
              <a:t> Tanah </a:t>
            </a:r>
            <a:r>
              <a:rPr lang="en-SG" dirty="0" err="1"/>
              <a:t>Liat</a:t>
            </a:r>
            <a:r>
              <a:rPr lang="en-SG" dirty="0"/>
              <a:t> (Sep 2016-Feb 2017)</a:t>
            </a:r>
          </a:p>
          <a:p>
            <a:r>
              <a:rPr lang="en-SG" dirty="0"/>
              <a:t>Artist and Empire: (</a:t>
            </a:r>
            <a:r>
              <a:rPr lang="en-SG" dirty="0" err="1"/>
              <a:t>En</a:t>
            </a:r>
            <a:r>
              <a:rPr lang="en-SG" dirty="0"/>
              <a:t>)countering Colonial Legacies (Oct 2016-Mar 2017)</a:t>
            </a:r>
          </a:p>
          <a:p>
            <a:r>
              <a:rPr lang="en-SG" dirty="0"/>
              <a:t>Wu </a:t>
            </a:r>
            <a:r>
              <a:rPr lang="en-SG" dirty="0" err="1"/>
              <a:t>Guanzhong</a:t>
            </a:r>
            <a:r>
              <a:rPr lang="en-SG" dirty="0"/>
              <a:t>: A Walk Through Nature (Dec 2016-Dec 2017)</a:t>
            </a:r>
          </a:p>
          <a:p>
            <a:r>
              <a:rPr lang="en-SG" dirty="0"/>
              <a:t>Strokes of Life: The Art of Chen Chong </a:t>
            </a:r>
            <a:r>
              <a:rPr lang="en-SG" dirty="0" err="1"/>
              <a:t>Swee</a:t>
            </a:r>
            <a:r>
              <a:rPr lang="en-SG" dirty="0"/>
              <a:t> (Mar-Dec 2017)</a:t>
            </a:r>
          </a:p>
          <a:p>
            <a:r>
              <a:rPr lang="en-SG" dirty="0"/>
              <a:t>Rediscovering Treasures: Ink Art from the </a:t>
            </a:r>
            <a:r>
              <a:rPr lang="en-SG" dirty="0" err="1"/>
              <a:t>Xiu</a:t>
            </a:r>
            <a:r>
              <a:rPr lang="en-SG" dirty="0"/>
              <a:t> Hai Lou Collection (Mar-Dec 2017)</a:t>
            </a:r>
          </a:p>
          <a:p>
            <a:r>
              <a:rPr lang="en-SG" dirty="0"/>
              <a:t>YAYOI KUSAMA: Life is the Heart of a Rainbow (Jun-Sep 2017)</a:t>
            </a:r>
          </a:p>
          <a:p>
            <a:endParaRPr lang="en-SG" dirty="0"/>
          </a:p>
        </p:txBody>
      </p:sp>
    </p:spTree>
    <p:extLst>
      <p:ext uri="{BB962C8B-B14F-4D97-AF65-F5344CB8AC3E}">
        <p14:creationId xmlns:p14="http://schemas.microsoft.com/office/powerpoint/2010/main" val="1149345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B16B93-CF72-CA4F-8607-BF6EEC4D8D2F}" type="slidenum">
              <a:rPr lang="en-US" smtClean="0"/>
              <a:pPr/>
              <a:t>7</a:t>
            </a:fld>
            <a:endParaRPr lang="en-US" dirty="0"/>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5047" b="31889"/>
          <a:stretch/>
        </p:blipFill>
        <p:spPr>
          <a:xfrm>
            <a:off x="0" y="0"/>
            <a:ext cx="12192000" cy="6858000"/>
          </a:xfrm>
          <a:prstGeom prst="rect">
            <a:avLst/>
          </a:prstGeom>
        </p:spPr>
      </p:pic>
      <p:sp>
        <p:nvSpPr>
          <p:cNvPr id="5" name="Title 1"/>
          <p:cNvSpPr>
            <a:spLocks noGrp="1"/>
          </p:cNvSpPr>
          <p:nvPr>
            <p:ph type="title"/>
          </p:nvPr>
        </p:nvSpPr>
        <p:spPr>
          <a:xfrm>
            <a:off x="349161" y="225425"/>
            <a:ext cx="11233239" cy="686873"/>
          </a:xfrm>
        </p:spPr>
        <p:txBody>
          <a:bodyPr>
            <a:normAutofit fontScale="90000"/>
          </a:bodyPr>
          <a:lstStyle/>
          <a:p>
            <a:r>
              <a:rPr lang="en-SG" dirty="0">
                <a:solidFill>
                  <a:schemeClr val="bg1"/>
                </a:solidFill>
              </a:rPr>
              <a:t>Opening in Nov 2018</a:t>
            </a:r>
            <a:br>
              <a:rPr lang="en-SG" dirty="0">
                <a:solidFill>
                  <a:schemeClr val="bg1"/>
                </a:solidFill>
              </a:rPr>
            </a:br>
            <a:r>
              <a:rPr lang="en-SG" dirty="0">
                <a:solidFill>
                  <a:schemeClr val="bg1"/>
                </a:solidFill>
              </a:rPr>
              <a:t>Colours of Impressionism: </a:t>
            </a:r>
            <a:r>
              <a:rPr lang="en-GB" dirty="0">
                <a:solidFill>
                  <a:schemeClr val="bg1"/>
                </a:solidFill>
              </a:rPr>
              <a:t>Masterpieces from the </a:t>
            </a:r>
            <a:r>
              <a:rPr lang="en-GB" dirty="0" err="1">
                <a:solidFill>
                  <a:schemeClr val="bg1"/>
                </a:solidFill>
              </a:rPr>
              <a:t>Musée</a:t>
            </a:r>
            <a:r>
              <a:rPr lang="en-GB" dirty="0">
                <a:solidFill>
                  <a:schemeClr val="bg1"/>
                </a:solidFill>
              </a:rPr>
              <a:t> d'Orsay</a:t>
            </a:r>
            <a:endParaRPr lang="en-SG" dirty="0">
              <a:solidFill>
                <a:schemeClr val="bg1"/>
              </a:solidFill>
            </a:endParaRPr>
          </a:p>
        </p:txBody>
      </p:sp>
    </p:spTree>
    <p:extLst>
      <p:ext uri="{BB962C8B-B14F-4D97-AF65-F5344CB8AC3E}">
        <p14:creationId xmlns:p14="http://schemas.microsoft.com/office/powerpoint/2010/main" val="2126111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B16B93-CF72-CA4F-8607-BF6EEC4D8D2F}" type="slidenum">
              <a:rPr lang="en-US" smtClean="0"/>
              <a:pPr/>
              <a:t>8</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8998" y="0"/>
            <a:ext cx="2463002" cy="685800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4352" t="8743" r="1242" b="2222"/>
          <a:stretch/>
        </p:blipFill>
        <p:spPr>
          <a:xfrm>
            <a:off x="0" y="0"/>
            <a:ext cx="9728998" cy="6858000"/>
          </a:xfrm>
          <a:prstGeom prst="rect">
            <a:avLst/>
          </a:prstGeom>
        </p:spPr>
      </p:pic>
      <p:sp>
        <p:nvSpPr>
          <p:cNvPr id="11" name="Title 1"/>
          <p:cNvSpPr>
            <a:spLocks noGrp="1"/>
          </p:cNvSpPr>
          <p:nvPr>
            <p:ph type="title"/>
          </p:nvPr>
        </p:nvSpPr>
        <p:spPr>
          <a:xfrm>
            <a:off x="450761" y="304800"/>
            <a:ext cx="11233239" cy="686873"/>
          </a:xfrm>
        </p:spPr>
        <p:txBody>
          <a:bodyPr>
            <a:normAutofit fontScale="90000"/>
          </a:bodyPr>
          <a:lstStyle/>
          <a:p>
            <a:r>
              <a:rPr lang="en-SG" dirty="0">
                <a:solidFill>
                  <a:schemeClr val="bg1"/>
                </a:solidFill>
              </a:rPr>
              <a:t>Opening in Nov 2018 Between Worlds: </a:t>
            </a:r>
            <a:br>
              <a:rPr lang="en-SG" dirty="0">
                <a:solidFill>
                  <a:schemeClr val="bg1"/>
                </a:solidFill>
              </a:rPr>
            </a:br>
            <a:r>
              <a:rPr lang="en-SG" dirty="0" err="1">
                <a:solidFill>
                  <a:schemeClr val="bg1"/>
                </a:solidFill>
              </a:rPr>
              <a:t>Raden</a:t>
            </a:r>
            <a:r>
              <a:rPr lang="en-SG" dirty="0">
                <a:solidFill>
                  <a:schemeClr val="bg1"/>
                </a:solidFill>
              </a:rPr>
              <a:t> Saleh and Juan Luna</a:t>
            </a:r>
          </a:p>
        </p:txBody>
      </p:sp>
    </p:spTree>
    <p:extLst>
      <p:ext uri="{BB962C8B-B14F-4D97-AF65-F5344CB8AC3E}">
        <p14:creationId xmlns:p14="http://schemas.microsoft.com/office/powerpoint/2010/main" val="4103556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936" t="9112" r="160" b="6513"/>
          <a:stretch/>
        </p:blipFill>
        <p:spPr>
          <a:xfrm>
            <a:off x="-216570" y="0"/>
            <a:ext cx="12408569" cy="6858000"/>
          </a:xfrm>
        </p:spPr>
      </p:pic>
      <p:sp>
        <p:nvSpPr>
          <p:cNvPr id="2" name="Title 1"/>
          <p:cNvSpPr>
            <a:spLocks noGrp="1"/>
          </p:cNvSpPr>
          <p:nvPr>
            <p:ph type="title"/>
          </p:nvPr>
        </p:nvSpPr>
        <p:spPr/>
        <p:txBody>
          <a:bodyPr>
            <a:normAutofit fontScale="90000"/>
          </a:bodyPr>
          <a:lstStyle/>
          <a:p>
            <a:r>
              <a:rPr lang="en-SG" dirty="0">
                <a:solidFill>
                  <a:schemeClr val="bg1"/>
                </a:solidFill>
              </a:rPr>
              <a:t>Children’s Biennale 2017</a:t>
            </a:r>
          </a:p>
        </p:txBody>
      </p:sp>
    </p:spTree>
    <p:extLst>
      <p:ext uri="{BB962C8B-B14F-4D97-AF65-F5344CB8AC3E}">
        <p14:creationId xmlns:p14="http://schemas.microsoft.com/office/powerpoint/2010/main" val="3432912493"/>
      </p:ext>
    </p:extLst>
  </p:cSld>
  <p:clrMapOvr>
    <a:masterClrMapping/>
  </p:clrMapOvr>
</p:sld>
</file>

<file path=ppt/theme/theme1.xml><?xml version="1.0" encoding="utf-8"?>
<a:theme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20"/>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20"/>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theme>
</file>

<file path=ppt/theme/theme2.xml><?xml version="1.0" encoding="utf-8"?>
<a:theme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20"/>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20"/>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3.xml><?xml version="1.0" encoding="utf-8"?>
<a:theme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20"/>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20"/>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ep:Properties xmlns:r="http://schemas.openxmlformats.org/officeDocument/2006/relationships" xmlns:ep="http://schemas.openxmlformats.org/officeDocument/2006/extended-properties" xmlns:vt="http://schemas.openxmlformats.org/officeDocument/2006/docPropsVTypes">
  <ep:Manager/>
  <ep:Company/>
  <ep:Words>1503</ep:Words>
  <ep:PresentationFormat>Widescreen</ep:PresentationFormat>
  <ep:Paragraphs>279</ep:Paragraphs>
  <ep:Slides>36</ep:Slides>
  <ep:Notes>11</ep:Notes>
  <ep:TotalTime>0</ep:TotalTime>
  <ep:HiddenSlides>0</ep:HiddenSlides>
  <ep:MMClips>0</ep:MMClips>
  <ep:HeadingPairs>
    <vt:vector size="4" baseType="variant">
      <vt:variant>
        <vt:lpstr>테마</vt:lpstr>
      </vt:variant>
      <vt:variant>
        <vt:i4>1</vt:i4>
      </vt:variant>
      <vt:variant>
        <vt:lpstr>슬라이드 제목</vt:lpstr>
      </vt:variant>
      <vt:variant>
        <vt:i4>36</vt:i4>
      </vt:variant>
    </vt:vector>
  </ep:HeadingPairs>
  <ep:TitlesOfParts>
    <vt:vector size="37" baseType="lpstr">
      <vt:lpstr>1_Office Theme</vt:lpstr>
      <vt:lpstr>PowerPoint Presentation</vt:lpstr>
      <vt:lpstr>PowerPoint Presentation</vt:lpstr>
      <vt:lpstr>PowerPoint Presentation</vt:lpstr>
      <vt:lpstr>PowerPoint Presentation</vt:lpstr>
      <vt:lpstr>PowerPoint Presentation</vt:lpstr>
      <vt:lpstr>Managing Writers</vt:lpstr>
      <vt:lpstr>Choosing your author</vt:lpstr>
      <vt:lpstr>Developing a clear brief</vt:lpstr>
      <vt:lpstr>Communicate effectively</vt:lpstr>
      <vt:lpstr>Manage your project</vt:lpstr>
      <vt:lpstr>PowerPoint Presentation</vt:lpstr>
      <vt:lpstr>슬라이드 12</vt:lpstr>
      <vt:lpstr>슬라이드 13</vt:lpstr>
      <vt:lpstr>슬라이드 14</vt:lpstr>
      <vt:lpstr>슬라이드 15</vt:lpstr>
      <vt:lpstr>슬라이드 16</vt:lpstr>
      <vt:lpstr>슬라이드 17</vt:lpstr>
      <vt:lpstr>슬라이드 18</vt:lpstr>
      <vt:lpstr>슬라이드 19</vt:lpstr>
      <vt:lpstr>슬라이드 20</vt:lpstr>
      <vt:lpstr>슬라이드 21</vt:lpstr>
      <vt:lpstr>슬라이드 22</vt:lpstr>
      <vt:lpstr>슬라이드 23</vt:lpstr>
      <vt:lpstr>슬라이드 24</vt:lpstr>
      <vt:lpstr>슬라이드 25</vt:lpstr>
      <vt:lpstr>슬라이드 26</vt:lpstr>
      <vt:lpstr>슬라이드 27</vt:lpstr>
      <vt:lpstr>슬라이드 28</vt:lpstr>
      <vt:lpstr>슬라이드 29</vt:lpstr>
      <vt:lpstr>슬라이드 30</vt:lpstr>
      <vt:lpstr>슬라이드 31</vt:lpstr>
      <vt:lpstr>슬라이드 32</vt:lpstr>
      <vt:lpstr>슬라이드 33</vt:lpstr>
      <vt:lpstr>슬라이드 34</vt:lpstr>
      <vt:lpstr>슬라이드 35</vt:lpstr>
      <vt:lpstr>슬라이드 36</vt:lpstr>
    </vt:vector>
  </ep:TitlesOfParts>
  <ep:HyperlinkBase/>
  <ep:Application>Hancom Office Hanshow 2014</ep:Application>
  <ep:AppVersion>0900.0000.01</ep:AppVersion>
</ep:Properties>
</file>

<file path=docProps/core.xml><?xml version="1.0" encoding="utf-8"?>
<cp:coreProperties xmlns:r="http://schemas.openxmlformats.org/officeDocument/2006/relationships" xmlns:cp="http://schemas.openxmlformats.org/package/2006/metadata/core-properties" xmlns:dc="http://purl.org/dc/elements/1.1/" xmlns:dcterms="http://purl.org/dc/terms/" xmlns:dcmitype="http://purl.org/dc/dcmitype/" xmlns:xsi="http://www.w3.org/2001/XMLSchema-instance">
  <dcterms:created xsi:type="dcterms:W3CDTF">2014-12-10T09:34:33.000</dcterms:created>
  <dc:creator>Sophia Guan</dc:creator>
  <cp:lastModifiedBy>user</cp:lastModifiedBy>
  <dcterms:modified xsi:type="dcterms:W3CDTF">2017-08-31T02:27:54.687</dcterms:modified>
  <cp:revision>607</cp:revision>
  <dc:title>PowerPoint Presentation</dc:title>
</cp:coreProperties>
</file>