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8" r:id="rId3"/>
    <p:sldId id="289" r:id="rId4"/>
    <p:sldId id="290" r:id="rId5"/>
    <p:sldId id="315" r:id="rId6"/>
    <p:sldId id="291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4" r:id="rId15"/>
    <p:sldId id="325" r:id="rId16"/>
    <p:sldId id="326" r:id="rId17"/>
    <p:sldId id="330" r:id="rId18"/>
    <p:sldId id="327" r:id="rId19"/>
    <p:sldId id="328" r:id="rId20"/>
    <p:sldId id="329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8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4" autoAdjust="0"/>
  </p:normalViewPr>
  <p:slideViewPr>
    <p:cSldViewPr>
      <p:cViewPr varScale="1">
        <p:scale>
          <a:sx n="101" d="100"/>
          <a:sy n="101" d="100"/>
        </p:scale>
        <p:origin x="5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D2CF75B-1387-4A4D-98EA-7074179771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89D7E3-7B02-4F1E-B869-32905FAD5EC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8AB0DC8-2432-465F-A818-320135040A44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F0B4634-7585-429A-B496-064B8CC242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8E8F0DD-1732-4F91-B721-728A855750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4D9B3-0592-4828-89CF-3DADBF0DE15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BC588-B37D-4D79-A864-E99BBCBAE4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50" charset="-127"/>
              </a:defRPr>
            </a:lvl1pPr>
          </a:lstStyle>
          <a:p>
            <a:fld id="{50984CA9-B73C-4E6C-A1C6-1E6FAAE98A8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14253BA9-1370-4551-A556-F2B2662F79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6DAA78DA-089C-43A9-9755-AA6BFE6855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F9788B9B-EB16-4DFF-8C11-F3EA6B1655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B1304E-6207-4288-A0BC-DC1217C2C728}" type="slidenum">
              <a:rPr lang="en-US" altLang="ko-KR"/>
              <a:pPr/>
              <a:t>11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AB76C099-EC06-4110-9557-E7DCFA3CA4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6C7D0131-7B3E-43CA-B9AB-A0770B790C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15024C77-F023-4A33-BE12-D631E6511E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5E0E36-27C8-4628-808A-602BAA0467A8}" type="slidenum">
              <a:rPr lang="en-US" altLang="ko-KR"/>
              <a:pPr/>
              <a:t>12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>
            <a:extLst>
              <a:ext uri="{FF2B5EF4-FFF2-40B4-BE49-F238E27FC236}">
                <a16:creationId xmlns:a16="http://schemas.microsoft.com/office/drawing/2014/main" id="{304518B0-93A2-436D-B766-78CBB16E088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6611938"/>
            <a:ext cx="9144000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pic>
        <p:nvPicPr>
          <p:cNvPr id="5" name="Picture 20">
            <a:extLst>
              <a:ext uri="{FF2B5EF4-FFF2-40B4-BE49-F238E27FC236}">
                <a16:creationId xmlns:a16="http://schemas.microsoft.com/office/drawing/2014/main" id="{927A4539-CC5F-4553-8435-2B757404C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E:\PRIVATE\logo_nhanam.png">
            <a:extLst>
              <a:ext uri="{FF2B5EF4-FFF2-40B4-BE49-F238E27FC236}">
                <a16:creationId xmlns:a16="http://schemas.microsoft.com/office/drawing/2014/main" id="{F80571E6-E03D-409B-AAE4-E5571CFB7F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85750"/>
            <a:ext cx="13620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71600" y="4214818"/>
            <a:ext cx="6553200" cy="2185982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0" y="3429000"/>
            <a:ext cx="9144000" cy="720725"/>
          </a:xfr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ko-KR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094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C7EDAE7-2E18-4615-B2C0-46896FF3A2A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A0BDC70-16BB-4F5A-AEF1-252B51E5CA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5E132-52AA-483B-B034-BF87A99C7CC8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6A0A933-AFB8-48DC-A5BC-2691A50D99B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79117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52400"/>
            <a:ext cx="211455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912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4476EAE-7924-489C-B964-2E17F77DA9B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3826B1-1FAE-46CD-B4D2-9EC6F1DB4F6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CC43B-4242-48E3-BE6F-FA479CEE3FD4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2043335-C23F-49F9-BDFD-F286062D6DD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530500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563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52525"/>
            <a:ext cx="8229600" cy="5248275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936A95-0F0C-4AEC-9382-DF2A5BCF202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11CD39D-9913-43EE-AE74-5EC2FEABB8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08C5D-DD99-4826-993F-4751259B8382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C52A2BB-DE48-4143-BB39-E413F973523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96449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7CB546-7879-497C-8CE7-63E0006E8A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42406C1-54EF-4769-94E7-68EC57D1D0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81BAE-E2C9-4B42-AF5C-0331F21D0168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0DB030B-1F73-4A56-B5D1-CE771C1993D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91306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605480-9800-434F-8F8D-254A845F8D1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EBC255-8B67-4706-A10C-09061FA50F8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18360-EE37-4F0D-9505-1ECDBE3D734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807E316-BAB9-41A9-9F75-1C932768517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418092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525"/>
            <a:ext cx="4038600" cy="524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2525"/>
            <a:ext cx="4038600" cy="524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985404-A36B-4D3D-8357-8EC4D616B91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39C54B-81A0-43B8-8145-ABAB000191C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312BEF-D6ED-4AF9-9DAB-B88E650E0AA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25CDB6-B7EB-4D66-B803-70CC03FB14B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69631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E412327-4F14-41A3-8219-A642CA41AD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B3E3708-E798-41C2-925A-41E441F4A71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5CF258-403D-4079-9421-7CB06455FC55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0D9BA26-539B-4A39-9F8D-306FF49A844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7517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5348946-53AB-4638-8AC8-6D5E46827A6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B91DEE9-E7F7-412C-9EB0-271FD74FA9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46360-E3E4-400E-B4E4-19D94E3EEFC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D31E8-FA8D-400C-B0D3-9C179F9AA5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35732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9E46AB55-FB04-4520-8548-6C314403737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4C26E76-2AD7-4AAE-BAE8-D209EDD4683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E4B03B-FC3A-46C8-9D32-0C70891E80C9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B87528-809B-4288-BEC3-1F48A8878A1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79769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0D859F-A3E9-40AC-BFA3-C78CDC0C18A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887F4-765F-4C2C-9A1A-743A5CCE0D5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C85A4-3DC6-4E59-BD7A-A632BDF3F695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E19DAB-FBA4-4914-A0D3-202BCE6822C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40724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B91C02-3E9A-4921-9BCC-91B84BACED4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C26D93-7C94-4248-AA2E-2896A92F89C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DA95C2-B159-421D-BCA0-D5151D7F1DA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6DA9D7D-50C7-4656-B3EE-8B75FE826AB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9035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>
            <a:extLst>
              <a:ext uri="{FF2B5EF4-FFF2-40B4-BE49-F238E27FC236}">
                <a16:creationId xmlns:a16="http://schemas.microsoft.com/office/drawing/2014/main" id="{521DF084-806A-4A06-B457-A5F04D6867A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0CCC4C9-6F86-4416-B2AB-16AA0A98C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525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A443CA2-19C4-402E-B589-E4256707E6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61125"/>
            <a:ext cx="2895600" cy="320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+mj-lt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AD7AF13-9547-4523-B5B9-A7213FC004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461125"/>
            <a:ext cx="2133600" cy="320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anose="020B0604030504040204" pitchFamily="34" charset="0"/>
                <a:ea typeface="굴림" panose="020B0600000101010101" pitchFamily="50" charset="-127"/>
              </a:defRPr>
            </a:lvl1pPr>
          </a:lstStyle>
          <a:p>
            <a:fld id="{BA907D55-A8B1-49CB-9B89-5C2ADF05816D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AD638A8-253F-49CF-9893-8D36C445D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304800" y="152400"/>
            <a:ext cx="8458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31" name="Text Box 16">
            <a:extLst>
              <a:ext uri="{FF2B5EF4-FFF2-40B4-BE49-F238E27FC236}">
                <a16:creationId xmlns:a16="http://schemas.microsoft.com/office/drawing/2014/main" id="{44653597-159A-43C9-A7DC-8F7B65F20B3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838200"/>
            <a:ext cx="9144000" cy="2444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0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529D35B-769F-485E-BF81-BB1663A574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14288" y="838200"/>
            <a:ext cx="845820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NGKHANHLY@NHANAM.V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F40946EE-C016-47E2-A7C7-6F127498B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14875"/>
            <a:ext cx="7200900" cy="1685925"/>
          </a:xfrm>
          <a:solidFill>
            <a:srgbClr val="005828"/>
          </a:solidFill>
        </p:spPr>
        <p:txBody>
          <a:bodyPr/>
          <a:lstStyle/>
          <a:p>
            <a:pPr algn="just">
              <a:defRPr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DANG THI KHANH LY</a:t>
            </a:r>
          </a:p>
          <a:p>
            <a:pPr algn="l">
              <a:defRPr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EDITOR/LEADER OF BUSINESS &amp; NON-FICTION DEPT.</a:t>
            </a:r>
          </a:p>
          <a:p>
            <a:pPr algn="just">
              <a:defRPr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E-MAIL: 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hlinkClick r:id="rId2"/>
              </a:rPr>
              <a:t>DANGKHANHLY@NHANAM.VN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just">
              <a:defRPr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CELLPHONE: +84-904 676 570</a:t>
            </a:r>
          </a:p>
          <a:p>
            <a:pPr algn="just">
              <a:defRPr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HOMEPAGE: NHANAM.VN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6B1F24A4-4567-4247-9660-9AA999C3646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-31750" y="3357563"/>
            <a:ext cx="9175750" cy="1012825"/>
          </a:xfrm>
          <a:solidFill>
            <a:srgbClr val="005828"/>
          </a:solidFill>
          <a:ln>
            <a:solidFill>
              <a:srgbClr val="005828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HOW WILL EDITORS MANAGE WRITERS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9DDDD99-FE71-4036-8480-2F9741E09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r>
              <a:rPr lang="en-US" altLang="ko-KR" sz="2800">
                <a:ea typeface="굴림" panose="020B0600000101010101" pitchFamily="50" charset="-127"/>
              </a:rPr>
              <a:t>Hunting for the good manuscripts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4F4261-356E-4C25-9F7E-E56DDAC3A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ECF194-8E04-48F8-9955-91A3936F423F}"/>
              </a:ext>
            </a:extLst>
          </p:cNvPr>
          <p:cNvSpPr/>
          <p:nvPr/>
        </p:nvSpPr>
        <p:spPr>
          <a:xfrm>
            <a:off x="357188" y="1500188"/>
            <a:ext cx="857250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To hunt for the good manuscripts, editors have to:</a:t>
            </a:r>
          </a:p>
          <a:p>
            <a:pPr marL="365760" indent="-36576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v"/>
              <a:defRPr/>
            </a:pPr>
            <a:r>
              <a:rPr lang="vi-VN" sz="3000" dirty="0">
                <a:solidFill>
                  <a:srgbClr val="005828"/>
                </a:solidFill>
                <a:latin typeface="Arial" charset="0"/>
              </a:rPr>
              <a:t>Expand</a:t>
            </a:r>
            <a:r>
              <a:rPr lang="en-US" sz="3000" dirty="0">
                <a:solidFill>
                  <a:srgbClr val="005828"/>
                </a:solidFill>
                <a:latin typeface="Arial" charset="0"/>
              </a:rPr>
              <a:t> their professional </a:t>
            </a:r>
            <a:r>
              <a:rPr lang="vi-VN" sz="3000" dirty="0">
                <a:solidFill>
                  <a:srgbClr val="005828"/>
                </a:solidFill>
                <a:latin typeface="Arial" charset="0"/>
              </a:rPr>
              <a:t>network</a:t>
            </a:r>
            <a:r>
              <a:rPr lang="en-US" sz="3000" dirty="0">
                <a:solidFill>
                  <a:srgbClr val="005828"/>
                </a:solidFill>
                <a:latin typeface="Arial" charset="0"/>
              </a:rPr>
              <a:t>.</a:t>
            </a:r>
          </a:p>
          <a:p>
            <a:pPr marL="365760" indent="-36576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Arial" charset="0"/>
              </a:rPr>
              <a:t>Read the news, join communities/groups on social media.</a:t>
            </a:r>
          </a:p>
          <a:p>
            <a:pPr marL="365760" indent="-36576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Arial" charset="0"/>
              </a:rPr>
              <a:t>Follow and keep up to date well-respected writers.</a:t>
            </a:r>
            <a:endParaRPr lang="en-US" sz="3000" dirty="0">
              <a:solidFill>
                <a:srgbClr val="005828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9219365-4E3A-4F42-BD54-9E7BDC31F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r>
              <a:rPr lang="en-US" altLang="ko-KR" sz="2800">
                <a:ea typeface="굴림" panose="020B0600000101010101" pitchFamily="50" charset="-127"/>
              </a:rPr>
              <a:t>How to assess the manuscripts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8F69A-130E-43AD-8CB2-F08D29DE47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0F641-C1A1-4874-B185-33B9AFC785F0}"/>
              </a:ext>
            </a:extLst>
          </p:cNvPr>
          <p:cNvSpPr/>
          <p:nvPr/>
        </p:nvSpPr>
        <p:spPr>
          <a:xfrm>
            <a:off x="428625" y="1285875"/>
            <a:ext cx="8501063" cy="544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5828"/>
                </a:solidFill>
                <a:latin typeface="+mn-lt"/>
              </a:rPr>
              <a:t>To a</a:t>
            </a:r>
            <a:r>
              <a:rPr lang="vi-VN" sz="2800" dirty="0">
                <a:solidFill>
                  <a:srgbClr val="005828"/>
                </a:solidFill>
                <a:latin typeface="+mn-lt"/>
              </a:rPr>
              <a:t>ssess the manuscript</a:t>
            </a:r>
            <a:r>
              <a:rPr lang="en-US" sz="2800" dirty="0">
                <a:solidFill>
                  <a:srgbClr val="005828"/>
                </a:solidFill>
                <a:latin typeface="+mn-lt"/>
              </a:rPr>
              <a:t> and to gauge the selling capability,</a:t>
            </a:r>
            <a:r>
              <a:rPr lang="vi-VN" sz="2800" dirty="0">
                <a:solidFill>
                  <a:srgbClr val="005828"/>
                </a:solidFill>
                <a:latin typeface="+mn-lt"/>
              </a:rPr>
              <a:t> </a:t>
            </a:r>
            <a:r>
              <a:rPr lang="en-US" sz="2800" dirty="0">
                <a:solidFill>
                  <a:srgbClr val="005828"/>
                </a:solidFill>
                <a:latin typeface="+mn-lt"/>
              </a:rPr>
              <a:t>we usually f</a:t>
            </a:r>
            <a:r>
              <a:rPr lang="vi-VN" sz="2800" dirty="0">
                <a:solidFill>
                  <a:srgbClr val="005828"/>
                </a:solidFill>
                <a:latin typeface="+mn-lt"/>
              </a:rPr>
              <a:t>ollow</a:t>
            </a:r>
            <a:r>
              <a:rPr lang="en-US" sz="2800" dirty="0">
                <a:solidFill>
                  <a:srgbClr val="005828"/>
                </a:solidFill>
                <a:latin typeface="+mn-lt"/>
              </a:rPr>
              <a:t> this</a:t>
            </a:r>
            <a:r>
              <a:rPr lang="vi-VN" sz="2800" dirty="0">
                <a:solidFill>
                  <a:srgbClr val="005828"/>
                </a:solidFill>
                <a:latin typeface="+mn-lt"/>
              </a:rPr>
              <a:t> criteria</a:t>
            </a:r>
            <a:r>
              <a:rPr lang="en-US" sz="2800" dirty="0">
                <a:solidFill>
                  <a:srgbClr val="005828"/>
                </a:solidFill>
                <a:latin typeface="+mn-lt"/>
              </a:rPr>
              <a:t>:</a:t>
            </a:r>
          </a:p>
          <a:p>
            <a:pPr marL="365760" indent="-36576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5828"/>
                </a:solidFill>
                <a:latin typeface="+mn-lt"/>
              </a:rPr>
              <a:t>The reputation of the writers: do they have a big or diverse following?</a:t>
            </a:r>
          </a:p>
          <a:p>
            <a:pPr marL="365760" indent="-36576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5828"/>
                </a:solidFill>
                <a:latin typeface="+mn-lt"/>
              </a:rPr>
              <a:t>Carefully reading the content: is it interesting, helpful and/or useful for most readers?</a:t>
            </a:r>
          </a:p>
          <a:p>
            <a:pPr marL="365760" indent="-36576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5828"/>
                </a:solidFill>
                <a:latin typeface="+mn-lt"/>
              </a:rPr>
              <a:t>Defining the readership of the book: who would read this book? Do they fit into our company’s demographic? </a:t>
            </a:r>
          </a:p>
          <a:p>
            <a:pPr marL="365760" indent="-36576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5828"/>
                </a:solidFill>
                <a:latin typeface="+mn-lt"/>
              </a:rPr>
              <a:t>Considering the criteria: is it suitable with our company’s criteria?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93E1308-9585-4205-8AAB-2930F8FC1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r>
              <a:rPr lang="en-US" altLang="ko-KR">
                <a:ea typeface="굴림" panose="020B0600000101010101" pitchFamily="50" charset="-127"/>
              </a:rPr>
              <a:t>To ask the good writers to write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647D1B-5394-4634-BD40-AF0EFC0012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A68E96-F674-4BE8-AE14-15FC6C2C6B3F}"/>
              </a:ext>
            </a:extLst>
          </p:cNvPr>
          <p:cNvSpPr/>
          <p:nvPr/>
        </p:nvSpPr>
        <p:spPr>
          <a:xfrm>
            <a:off x="428625" y="1500188"/>
            <a:ext cx="8429625" cy="455453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Editors usually ask the most competent writers to write the books:</a:t>
            </a:r>
          </a:p>
          <a:p>
            <a:pPr marL="365760" indent="-36576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according to the writers ideas (writers and editors would discuss about these ideas too develop a book). </a:t>
            </a:r>
          </a:p>
          <a:p>
            <a:pPr marL="365760" indent="-36576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according to the publishers topic and subject.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088EE0A-1A05-44B9-82BA-B807CFBCD7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r>
              <a:rPr lang="en-US" altLang="ko-KR">
                <a:ea typeface="굴림" panose="020B0600000101010101" pitchFamily="50" charset="-127"/>
              </a:rPr>
              <a:t>How will editors manage writers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A4CDFC-5E31-483A-9165-3A1FEDCEEE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9B214F1-11B7-4CE8-A4E1-31031657B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500188"/>
            <a:ext cx="84296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hlink"/>
              </a:buClr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In general, editors will work with writers to: </a:t>
            </a:r>
          </a:p>
          <a:p>
            <a:pPr marL="365760" indent="-365760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hlink"/>
              </a:buClr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Complete the bulk of the content.</a:t>
            </a:r>
          </a:p>
          <a:p>
            <a:pPr marL="365760" indent="-365760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hlink"/>
              </a:buClr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Ensure meeting of the deadline.</a:t>
            </a:r>
          </a:p>
          <a:p>
            <a:pPr marL="365760" indent="-365760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hlink"/>
              </a:buClr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Suggest new topic/subject for the next project.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8147A57-6B8E-4E42-9104-E2A9E7B12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r>
              <a:rPr lang="en-US" altLang="ko-KR">
                <a:ea typeface="굴림" panose="020B0600000101010101" pitchFamily="50" charset="-127"/>
              </a:rPr>
              <a:t>Management of content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6B49F-39A9-467F-B3CA-4D179D822D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D23611-EF7B-4FF8-8D0E-2CF084017048}"/>
              </a:ext>
            </a:extLst>
          </p:cNvPr>
          <p:cNvSpPr/>
          <p:nvPr/>
        </p:nvSpPr>
        <p:spPr>
          <a:xfrm>
            <a:off x="571500" y="1500188"/>
            <a:ext cx="8215313" cy="45545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T</a:t>
            </a:r>
            <a:r>
              <a:rPr lang="vi-VN" sz="3000" dirty="0">
                <a:solidFill>
                  <a:srgbClr val="005828"/>
                </a:solidFill>
                <a:latin typeface="+mn-lt"/>
              </a:rPr>
              <a:t>o ma</a:t>
            </a:r>
            <a:r>
              <a:rPr lang="en-US" sz="3000" dirty="0" err="1">
                <a:solidFill>
                  <a:srgbClr val="005828"/>
                </a:solidFill>
                <a:latin typeface="+mn-lt"/>
              </a:rPr>
              <a:t>nage</a:t>
            </a:r>
            <a:r>
              <a:rPr lang="en-US" sz="3000" dirty="0">
                <a:solidFill>
                  <a:srgbClr val="005828"/>
                </a:solidFill>
                <a:latin typeface="+mn-lt"/>
              </a:rPr>
              <a:t> the writers’ content, editors are required to:</a:t>
            </a:r>
          </a:p>
          <a:p>
            <a:pPr marL="365760" indent="-36576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Discuss drafts with writers (sometimes, writes have to write 2, even 3 drafts).</a:t>
            </a:r>
          </a:p>
          <a:p>
            <a:pPr marL="365760" indent="-36576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Update the manuscript and discuss with writers to revise/cut/add to the content.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B87FD68-36AE-419C-B6B8-93B0F77A2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r>
              <a:rPr lang="en-US" altLang="ko-KR">
                <a:ea typeface="굴림" panose="020B0600000101010101" pitchFamily="50" charset="-127"/>
              </a:rPr>
              <a:t>Deadline Management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25E00-C825-40A6-9873-743DC27B0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DDC327-CF41-44EA-A602-8AB0545BAC8B}"/>
              </a:ext>
            </a:extLst>
          </p:cNvPr>
          <p:cNvSpPr/>
          <p:nvPr/>
        </p:nvSpPr>
        <p:spPr>
          <a:xfrm>
            <a:off x="714375" y="1951038"/>
            <a:ext cx="7715250" cy="2478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Editors will discuss setting deadlines for:</a:t>
            </a:r>
          </a:p>
          <a:p>
            <a:pPr marL="365760" indent="-36576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Fulfillment of the manuscript.</a:t>
            </a:r>
          </a:p>
          <a:p>
            <a:pPr marL="365760" indent="-36576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Publication date.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080A200-6952-43C7-950B-41657A46A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br>
              <a:rPr lang="en-US" altLang="ko-KR" sz="3000">
                <a:ea typeface="굴림" panose="020B0600000101010101" pitchFamily="50" charset="-127"/>
              </a:rPr>
            </a:br>
            <a:r>
              <a:rPr lang="en-US" altLang="ko-KR" sz="3000">
                <a:ea typeface="굴림" panose="020B0600000101010101" pitchFamily="50" charset="-127"/>
              </a:rPr>
              <a:t>C</a:t>
            </a:r>
            <a:r>
              <a:rPr lang="en-US" altLang="ko-KR" sz="2800">
                <a:ea typeface="굴림" panose="020B0600000101010101" pitchFamily="50" charset="-127"/>
              </a:rPr>
              <a:t>o-operation with writers for future project</a:t>
            </a:r>
            <a:br>
              <a:rPr lang="en-US" altLang="ko-KR">
                <a:ea typeface="굴림" panose="020B0600000101010101" pitchFamily="50" charset="-127"/>
              </a:rPr>
            </a:br>
            <a:endParaRPr lang="en-US" altLang="ko-KR">
              <a:ea typeface="굴림" panose="020B0600000101010101" pitchFamily="50" charset="-12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98391-CD9E-426A-A312-C53837E653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72A865-3865-4BFA-8C8E-21420E929D4B}"/>
              </a:ext>
            </a:extLst>
          </p:cNvPr>
          <p:cNvSpPr/>
          <p:nvPr/>
        </p:nvSpPr>
        <p:spPr>
          <a:xfrm>
            <a:off x="500063" y="1285875"/>
            <a:ext cx="8215312" cy="4643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It’s not easy to keep co-operating with writers, so editors have some tips to build partnerships with writers for future projects:</a:t>
            </a:r>
          </a:p>
          <a:p>
            <a:pPr marL="365760" indent="-36576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Discuss new topic.</a:t>
            </a:r>
          </a:p>
          <a:p>
            <a:pPr marL="365760" indent="-36576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Discuss with writers to develop their ideas into the new topic.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FDED8DBD-C51B-4EF3-8E64-FD31EED7E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3"/>
                </a:solidFill>
              </a:rPr>
              <a:t>How to manage writers effectively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6A51A2-C53E-4E8C-8E0A-AF7420CF16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88429D-F1B1-4723-AD29-F42E7EB53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1571625"/>
            <a:ext cx="792956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760" indent="-365760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hlink"/>
              </a:buClr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It is essential that editors make and maintain a good relationships with writers.</a:t>
            </a:r>
          </a:p>
          <a:p>
            <a:pPr marL="365760" indent="-365760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hlink"/>
              </a:buClr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Publishers have to gain a competitive advantage over the other companies.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10145B1-4CAF-456D-AF5B-B8FA1CEFF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br>
              <a:rPr lang="en-US" altLang="ko-KR" sz="3000">
                <a:ea typeface="굴림" panose="020B0600000101010101" pitchFamily="50" charset="-127"/>
              </a:rPr>
            </a:br>
            <a:r>
              <a:rPr lang="en-US" altLang="ko-KR" sz="2800">
                <a:ea typeface="굴림" panose="020B0600000101010101" pitchFamily="50" charset="-127"/>
              </a:rPr>
              <a:t> Making a good relationship with writers </a:t>
            </a:r>
            <a:br>
              <a:rPr lang="en-US" altLang="ko-KR">
                <a:ea typeface="굴림" panose="020B0600000101010101" pitchFamily="50" charset="-127"/>
              </a:rPr>
            </a:br>
            <a:endParaRPr lang="en-US" altLang="ko-KR">
              <a:ea typeface="굴림" panose="020B0600000101010101" pitchFamily="50" charset="-12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A7621-C2E8-4200-89F1-0D67F02AD6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FA311-2D06-472F-8A1E-37FF63A7826B}"/>
              </a:ext>
            </a:extLst>
          </p:cNvPr>
          <p:cNvSpPr/>
          <p:nvPr/>
        </p:nvSpPr>
        <p:spPr>
          <a:xfrm>
            <a:off x="500063" y="1143000"/>
            <a:ext cx="8358187" cy="4940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T</a:t>
            </a:r>
            <a:r>
              <a:rPr lang="vi-VN" sz="3000" dirty="0">
                <a:solidFill>
                  <a:srgbClr val="005828"/>
                </a:solidFill>
                <a:latin typeface="+mn-lt"/>
              </a:rPr>
              <a:t>o </a:t>
            </a:r>
            <a:r>
              <a:rPr lang="en-US" sz="3000" dirty="0">
                <a:solidFill>
                  <a:srgbClr val="005828"/>
                </a:solidFill>
                <a:latin typeface="+mn-lt"/>
              </a:rPr>
              <a:t>d</a:t>
            </a:r>
            <a:r>
              <a:rPr lang="vi-VN" sz="3000" dirty="0">
                <a:solidFill>
                  <a:srgbClr val="005828"/>
                </a:solidFill>
                <a:latin typeface="+mn-lt"/>
              </a:rPr>
              <a:t>e</a:t>
            </a:r>
            <a:r>
              <a:rPr lang="en-US" sz="3000" dirty="0" err="1">
                <a:solidFill>
                  <a:srgbClr val="005828"/>
                </a:solidFill>
                <a:latin typeface="+mn-lt"/>
              </a:rPr>
              <a:t>velop</a:t>
            </a:r>
            <a:r>
              <a:rPr lang="en-US" sz="3000" dirty="0">
                <a:solidFill>
                  <a:srgbClr val="005828"/>
                </a:solidFill>
                <a:latin typeface="+mn-lt"/>
              </a:rPr>
              <a:t> and sustain</a:t>
            </a:r>
            <a:r>
              <a:rPr lang="vi-VN" sz="3000" dirty="0">
                <a:solidFill>
                  <a:srgbClr val="005828"/>
                </a:solidFill>
                <a:latin typeface="+mn-lt"/>
              </a:rPr>
              <a:t> a</a:t>
            </a:r>
            <a:r>
              <a:rPr lang="en-US" sz="3000" dirty="0">
                <a:solidFill>
                  <a:srgbClr val="005828"/>
                </a:solidFill>
                <a:latin typeface="+mn-lt"/>
              </a:rPr>
              <a:t> good</a:t>
            </a:r>
            <a:r>
              <a:rPr lang="vi-VN" sz="3000" dirty="0">
                <a:solidFill>
                  <a:srgbClr val="005828"/>
                </a:solidFill>
                <a:latin typeface="+mn-lt"/>
              </a:rPr>
              <a:t> relation</a:t>
            </a:r>
            <a:r>
              <a:rPr lang="en-US" sz="3000" dirty="0">
                <a:solidFill>
                  <a:srgbClr val="005828"/>
                </a:solidFill>
                <a:latin typeface="+mn-lt"/>
              </a:rPr>
              <a:t>ship</a:t>
            </a:r>
            <a:r>
              <a:rPr lang="vi-VN" sz="3000" dirty="0">
                <a:solidFill>
                  <a:srgbClr val="005828"/>
                </a:solidFill>
                <a:latin typeface="+mn-lt"/>
              </a:rPr>
              <a:t> with </a:t>
            </a:r>
            <a:r>
              <a:rPr lang="en-US" sz="3000" dirty="0">
                <a:solidFill>
                  <a:srgbClr val="005828"/>
                </a:solidFill>
                <a:latin typeface="+mn-lt"/>
              </a:rPr>
              <a:t>writers, editors have to:</a:t>
            </a:r>
          </a:p>
          <a:p>
            <a:pPr marL="365760" indent="-36576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have a wide knowledge of various scopes.</a:t>
            </a:r>
          </a:p>
          <a:p>
            <a:pPr marL="365760" indent="-36576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understand writers (ideas, private life).</a:t>
            </a:r>
          </a:p>
          <a:p>
            <a:pPr marL="365760" indent="-36576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update sales and reprint figures.</a:t>
            </a:r>
          </a:p>
          <a:p>
            <a:pPr marL="365760" indent="-36576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promote the books (support writers to promote books: organizing the events, </a:t>
            </a:r>
            <a:r>
              <a:rPr lang="en-US" sz="3000" dirty="0" err="1">
                <a:solidFill>
                  <a:srgbClr val="005828"/>
                </a:solidFill>
                <a:latin typeface="+mn-lt"/>
              </a:rPr>
              <a:t>talkshows</a:t>
            </a:r>
            <a:r>
              <a:rPr lang="en-US" sz="3000" dirty="0">
                <a:solidFill>
                  <a:srgbClr val="005828"/>
                </a:solidFill>
                <a:latin typeface="+mn-lt"/>
              </a:rPr>
              <a:t>, etc.)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6B7A89A-F1CF-448E-9C30-9CB232BBD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br>
              <a:rPr lang="en-US" altLang="ko-KR" sz="3000">
                <a:ea typeface="굴림" panose="020B0600000101010101" pitchFamily="50" charset="-127"/>
              </a:rPr>
            </a:br>
            <a:r>
              <a:rPr lang="en-US" altLang="ko-KR" sz="3000">
                <a:ea typeface="굴림" panose="020B0600000101010101" pitchFamily="50" charset="-127"/>
              </a:rPr>
              <a:t> To gain a competitive advantage </a:t>
            </a:r>
            <a:br>
              <a:rPr lang="en-US" altLang="ko-KR">
                <a:ea typeface="굴림" panose="020B0600000101010101" pitchFamily="50" charset="-127"/>
              </a:rPr>
            </a:br>
            <a:endParaRPr lang="en-US" altLang="ko-KR">
              <a:ea typeface="굴림" panose="020B0600000101010101" pitchFamily="50" charset="-12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ECB297-77D7-41BC-ACE6-62BD00AE9E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369E00-3920-4E5C-9E74-D6CD0028EED6}"/>
              </a:ext>
            </a:extLst>
          </p:cNvPr>
          <p:cNvSpPr/>
          <p:nvPr/>
        </p:nvSpPr>
        <p:spPr>
          <a:xfrm>
            <a:off x="285750" y="1166813"/>
            <a:ext cx="8715375" cy="52625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spc="-40" dirty="0">
                <a:solidFill>
                  <a:srgbClr val="005828"/>
                </a:solidFill>
                <a:latin typeface="+mn-lt"/>
              </a:rPr>
              <a:t>To compete with</a:t>
            </a:r>
            <a:r>
              <a:rPr lang="en-US" sz="2800" spc="-40" dirty="0">
                <a:solidFill>
                  <a:srgbClr val="005828"/>
                </a:solidFill>
                <a:latin typeface="+mn-lt"/>
              </a:rPr>
              <a:t> others</a:t>
            </a:r>
            <a:r>
              <a:rPr lang="vi-VN" sz="2800" spc="-40" dirty="0">
                <a:solidFill>
                  <a:srgbClr val="005828"/>
                </a:solidFill>
                <a:latin typeface="+mn-lt"/>
              </a:rPr>
              <a:t> </a:t>
            </a:r>
            <a:r>
              <a:rPr lang="en-US" sz="2800" spc="-40" dirty="0">
                <a:solidFill>
                  <a:srgbClr val="005828"/>
                </a:solidFill>
                <a:latin typeface="+mn-lt"/>
              </a:rPr>
              <a:t>p</a:t>
            </a:r>
            <a:r>
              <a:rPr lang="vi-VN" sz="2800" spc="-40" dirty="0">
                <a:solidFill>
                  <a:srgbClr val="005828"/>
                </a:solidFill>
                <a:latin typeface="+mn-lt"/>
              </a:rPr>
              <a:t>ublishers, </a:t>
            </a:r>
            <a:r>
              <a:rPr lang="en-US" sz="2800" spc="-40" dirty="0">
                <a:solidFill>
                  <a:srgbClr val="005828"/>
                </a:solidFill>
                <a:latin typeface="+mn-lt"/>
              </a:rPr>
              <a:t>our publisher has to:</a:t>
            </a:r>
          </a:p>
          <a:p>
            <a:pPr marL="365760" indent="-36576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vi-VN" sz="2800" dirty="0">
                <a:solidFill>
                  <a:srgbClr val="005828"/>
                </a:solidFill>
                <a:latin typeface="+mn-lt"/>
              </a:rPr>
              <a:t>mak</a:t>
            </a:r>
            <a:r>
              <a:rPr lang="en-US" sz="2800" dirty="0">
                <a:solidFill>
                  <a:srgbClr val="005828"/>
                </a:solidFill>
                <a:latin typeface="+mn-lt"/>
              </a:rPr>
              <a:t>e</a:t>
            </a:r>
            <a:r>
              <a:rPr lang="vi-VN" sz="2800" dirty="0">
                <a:solidFill>
                  <a:srgbClr val="005828"/>
                </a:solidFill>
                <a:latin typeface="+mn-lt"/>
              </a:rPr>
              <a:t> a good brand</a:t>
            </a:r>
            <a:r>
              <a:rPr lang="en-US" sz="2800" dirty="0">
                <a:solidFill>
                  <a:srgbClr val="005828"/>
                </a:solidFill>
                <a:latin typeface="+mn-lt"/>
              </a:rPr>
              <a:t> (by publishing good books written by the well-known authors, etc.)</a:t>
            </a:r>
          </a:p>
          <a:p>
            <a:pPr marL="365760" indent="-36576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vi-VN" sz="2800" dirty="0">
                <a:solidFill>
                  <a:srgbClr val="005828"/>
                </a:solidFill>
                <a:latin typeface="+mn-lt"/>
              </a:rPr>
              <a:t>Maintain </a:t>
            </a:r>
            <a:r>
              <a:rPr lang="en-US" sz="2800" dirty="0">
                <a:solidFill>
                  <a:srgbClr val="005828"/>
                </a:solidFill>
                <a:latin typeface="+mn-lt"/>
              </a:rPr>
              <a:t>its </a:t>
            </a:r>
            <a:r>
              <a:rPr lang="vi-VN" sz="2800" dirty="0">
                <a:solidFill>
                  <a:srgbClr val="005828"/>
                </a:solidFill>
                <a:latin typeface="+mn-lt"/>
              </a:rPr>
              <a:t>prestige</a:t>
            </a:r>
            <a:r>
              <a:rPr lang="en-US" sz="2800" dirty="0">
                <a:solidFill>
                  <a:srgbClr val="005828"/>
                </a:solidFill>
                <a:latin typeface="+mn-lt"/>
              </a:rPr>
              <a:t> and good reputation.</a:t>
            </a:r>
            <a:endParaRPr lang="en-US" sz="2800" dirty="0">
              <a:latin typeface="+mn-lt"/>
            </a:endParaRPr>
          </a:p>
          <a:p>
            <a:pPr marL="365760" indent="-36576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vi-VN" sz="2800" dirty="0">
                <a:solidFill>
                  <a:srgbClr val="005828"/>
                </a:solidFill>
                <a:latin typeface="+mn-lt"/>
              </a:rPr>
              <a:t>hunt for and sponsor the young and </a:t>
            </a:r>
            <a:r>
              <a:rPr lang="en-US" sz="2800" dirty="0">
                <a:solidFill>
                  <a:srgbClr val="005828"/>
                </a:solidFill>
                <a:latin typeface="+mn-lt"/>
              </a:rPr>
              <a:t> </a:t>
            </a:r>
            <a:r>
              <a:rPr lang="vi-VN" sz="2800" dirty="0">
                <a:solidFill>
                  <a:srgbClr val="005828"/>
                </a:solidFill>
                <a:latin typeface="+mn-lt"/>
              </a:rPr>
              <a:t>unknown writers</a:t>
            </a:r>
            <a:r>
              <a:rPr lang="en-US" sz="2800" dirty="0">
                <a:solidFill>
                  <a:srgbClr val="005828"/>
                </a:solidFill>
                <a:latin typeface="+mn-lt"/>
              </a:rPr>
              <a:t>.</a:t>
            </a:r>
          </a:p>
          <a:p>
            <a:pPr marL="365760" indent="-36576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5828"/>
                </a:solidFill>
                <a:latin typeface="+mn-lt"/>
              </a:rPr>
              <a:t>implement the effective PR &amp; MRT plans.</a:t>
            </a:r>
          </a:p>
          <a:p>
            <a:pPr marL="365760" indent="-36576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spc="-50" dirty="0">
                <a:solidFill>
                  <a:srgbClr val="005828"/>
                </a:solidFill>
                <a:latin typeface="+mn-lt"/>
              </a:rPr>
              <a:t>increase the turnover (develop the bookstore chain...)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D9293F1-41E2-4B60-AEDF-C22B16254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50" charset="-127"/>
              </a:rPr>
              <a:t>Publishing Industry in Vietnam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45C1C76-30E2-405A-B14B-C2CB7143AE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38275"/>
            <a:ext cx="8229600" cy="4419600"/>
          </a:xfrm>
        </p:spPr>
        <p:txBody>
          <a:bodyPr/>
          <a:lstStyle/>
          <a:p>
            <a:pPr marL="365125" indent="-365125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altLang="ko-KR" sz="3000"/>
              <a:t>In Vietnam, the publishing industry started in1954.</a:t>
            </a:r>
            <a:endParaRPr lang="en-US" altLang="ko-KR" sz="3000">
              <a:ea typeface="굴림" panose="020B0600000101010101" pitchFamily="50" charset="-127"/>
            </a:endParaRPr>
          </a:p>
          <a:p>
            <a:pPr marL="365125" indent="-365125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altLang="ko-KR" sz="3000"/>
              <a:t>There are </a:t>
            </a:r>
            <a:r>
              <a:rPr lang="en-US" altLang="ko-KR" sz="3000">
                <a:ea typeface="굴림" panose="020B0600000101010101" pitchFamily="50" charset="-127"/>
              </a:rPr>
              <a:t>2 types of </a:t>
            </a:r>
            <a:r>
              <a:rPr lang="vi-VN" altLang="ko-KR" sz="3000"/>
              <a:t>publishers</a:t>
            </a:r>
            <a:r>
              <a:rPr lang="en-US" altLang="ko-KR" sz="3000">
                <a:ea typeface="굴림" panose="020B0600000101010101" pitchFamily="50" charset="-127"/>
              </a:rPr>
              <a:t>:</a:t>
            </a:r>
          </a:p>
          <a:p>
            <a:pPr marL="365125" lvl="1" indent="-365125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altLang="ko-KR" sz="3000"/>
              <a:t>100% state</a:t>
            </a:r>
            <a:r>
              <a:rPr lang="en-US" altLang="ko-KR" sz="3000">
                <a:ea typeface="굴림" panose="020B0600000101010101" pitchFamily="50" charset="-127"/>
              </a:rPr>
              <a:t>-</a:t>
            </a:r>
            <a:r>
              <a:rPr lang="vi-VN" altLang="ko-KR" sz="3000"/>
              <a:t>owned companies</a:t>
            </a:r>
            <a:endParaRPr lang="en-US" altLang="ko-KR" sz="3000">
              <a:ea typeface="굴림" panose="020B0600000101010101" pitchFamily="50" charset="-127"/>
            </a:endParaRPr>
          </a:p>
          <a:p>
            <a:pPr marL="365125" lvl="1" indent="-365125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ko-KR" sz="3000">
                <a:ea typeface="굴림" panose="020B0600000101010101" pitchFamily="50" charset="-127"/>
              </a:rPr>
              <a:t>Private companies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4589D-14CE-4F8E-8D0D-7BD0648C1D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AE7D32DD-2DA0-410E-8C96-2627D92449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3"/>
                </a:solidFill>
              </a:rPr>
              <a:t>Willing to do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6F2B5-69BC-4657-82E7-A2E83A7AE1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1A0A78F-6057-4F3F-BDC5-1EAB2A839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1071563"/>
            <a:ext cx="8858250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en-US" sz="2500" spc="-70" dirty="0">
                <a:solidFill>
                  <a:srgbClr val="005828"/>
                </a:solidFill>
                <a:latin typeface="+mn-lt"/>
              </a:rPr>
              <a:t>Some issues we are not totally confident in addressing effectively: </a:t>
            </a:r>
          </a:p>
          <a:p>
            <a:pPr marL="365760" indent="-36576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v"/>
              <a:defRPr/>
            </a:pPr>
            <a:r>
              <a:rPr lang="en-US" sz="2600" dirty="0">
                <a:solidFill>
                  <a:srgbClr val="005828"/>
                </a:solidFill>
                <a:latin typeface="+mn-lt"/>
              </a:rPr>
              <a:t>Training writers to become better and more professional. </a:t>
            </a:r>
            <a:r>
              <a:rPr lang="en-US" sz="2200" dirty="0">
                <a:solidFill>
                  <a:srgbClr val="005828"/>
                </a:solidFill>
                <a:latin typeface="+mn-lt"/>
              </a:rPr>
              <a:t>(Till now, we have never organized any training course or program for writers.)</a:t>
            </a:r>
          </a:p>
          <a:p>
            <a:pPr marL="365760" indent="-36576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v"/>
              <a:defRPr/>
            </a:pPr>
            <a:r>
              <a:rPr lang="en-US" sz="2600" spc="-50" dirty="0">
                <a:solidFill>
                  <a:srgbClr val="005828"/>
                </a:solidFill>
                <a:latin typeface="+mn-lt"/>
              </a:rPr>
              <a:t>Maintaining the co-operation with the good writers. </a:t>
            </a:r>
            <a:r>
              <a:rPr lang="en-US" sz="2200" spc="-50" dirty="0">
                <a:solidFill>
                  <a:srgbClr val="005828"/>
                </a:solidFill>
                <a:latin typeface="+mn-lt"/>
              </a:rPr>
              <a:t>(The rivalry between publishers is more and more competitive, so writers are manipulated by the publishers after their book was published.)</a:t>
            </a:r>
          </a:p>
          <a:p>
            <a:pPr marL="365760" indent="-36576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v"/>
              <a:defRPr/>
            </a:pPr>
            <a:r>
              <a:rPr lang="en-US" sz="2600" dirty="0">
                <a:solidFill>
                  <a:srgbClr val="005828"/>
                </a:solidFill>
                <a:latin typeface="+mn-lt"/>
              </a:rPr>
              <a:t>Make the team of writers thicker. </a:t>
            </a:r>
            <a:r>
              <a:rPr lang="en-US" sz="2200" dirty="0">
                <a:solidFill>
                  <a:srgbClr val="005828"/>
                </a:solidFill>
                <a:latin typeface="+mn-lt"/>
              </a:rPr>
              <a:t>(We don’t know how to train and more writers, especially the unprofessional writers (doctor, expert) who don’t have time/don’t like writing.)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WordArt 5">
            <a:extLst>
              <a:ext uri="{FF2B5EF4-FFF2-40B4-BE49-F238E27FC236}">
                <a16:creationId xmlns:a16="http://schemas.microsoft.com/office/drawing/2014/main" id="{745EF884-E34B-4D7F-B98F-8307A8D984FD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357313" y="3167063"/>
            <a:ext cx="6286500" cy="11191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ko-KR" sz="36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+mj-lt"/>
                <a:ea typeface="+mj-lt"/>
                <a:cs typeface="+mj-lt"/>
              </a:rPr>
              <a:t>Thank you for your kind attention!</a:t>
            </a:r>
            <a:endParaRPr lang="ko-KR" altLang="en-US" sz="3600" b="1" kern="1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B1E5697-DC28-4CE1-8937-259AAC9B8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>
                <a:ea typeface="굴림" panose="020B0600000101010101" pitchFamily="50" charset="-127"/>
              </a:rPr>
              <a:t>Legalizing the co-operation between private company and 100% state owned companies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F67E931-DB0B-4201-86FA-963C381E7D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28813"/>
            <a:ext cx="8229600" cy="3000375"/>
          </a:xfrm>
        </p:spPr>
        <p:txBody>
          <a:bodyPr/>
          <a:lstStyle/>
          <a:p>
            <a:pPr marL="365125" indent="-365125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altLang="ko-KR" sz="3000"/>
              <a:t>In 2004, The National Assembly of Vietnam approved Law on Publication</a:t>
            </a:r>
            <a:r>
              <a:rPr lang="en-US" altLang="ko-KR" sz="3000">
                <a:ea typeface="굴림" panose="020B0600000101010101" pitchFamily="50" charset="-127"/>
              </a:rPr>
              <a:t>.</a:t>
            </a:r>
            <a:r>
              <a:rPr lang="vi-VN" altLang="ko-KR" sz="3000"/>
              <a:t> </a:t>
            </a:r>
            <a:r>
              <a:rPr lang="en-US" altLang="ko-KR" sz="3000">
                <a:ea typeface="굴림" panose="020B0600000101010101" pitchFamily="50" charset="-127"/>
              </a:rPr>
              <a:t>This</a:t>
            </a:r>
            <a:r>
              <a:rPr lang="vi-VN" altLang="ko-KR" sz="3000"/>
              <a:t> </a:t>
            </a:r>
            <a:r>
              <a:rPr lang="en-US" altLang="ko-KR" sz="3000">
                <a:ea typeface="굴림" panose="020B0600000101010101" pitchFamily="50" charset="-127"/>
              </a:rPr>
              <a:t>legalized</a:t>
            </a:r>
            <a:r>
              <a:rPr lang="vi-VN" altLang="ko-KR" sz="3000"/>
              <a:t> </a:t>
            </a:r>
            <a:r>
              <a:rPr lang="en-US" altLang="ko-KR" sz="3000">
                <a:ea typeface="굴림" panose="020B0600000101010101" pitchFamily="50" charset="-127"/>
              </a:rPr>
              <a:t>the </a:t>
            </a:r>
            <a:r>
              <a:rPr lang="vi-VN" altLang="ko-KR" sz="3000"/>
              <a:t>co</a:t>
            </a:r>
            <a:r>
              <a:rPr lang="en-US" altLang="ko-KR" sz="3000">
                <a:ea typeface="굴림" panose="020B0600000101010101" pitchFamily="50" charset="-127"/>
              </a:rPr>
              <a:t>-operation between the state-owned and </a:t>
            </a:r>
            <a:r>
              <a:rPr lang="vi-VN" altLang="ko-KR" sz="3000"/>
              <a:t>private</a:t>
            </a:r>
            <a:r>
              <a:rPr lang="en-US" altLang="ko-KR" sz="3000">
                <a:ea typeface="굴림" panose="020B0600000101010101" pitchFamily="50" charset="-127"/>
              </a:rPr>
              <a:t> publishing</a:t>
            </a:r>
            <a:r>
              <a:rPr lang="vi-VN" altLang="ko-KR" sz="3000"/>
              <a:t> companies. </a:t>
            </a:r>
            <a:endParaRPr lang="en-US" altLang="ko-KR" sz="3000">
              <a:ea typeface="굴림" panose="020B0600000101010101" pitchFamily="50" charset="-12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9A31B-2C6D-4EA4-9F09-E3A5CC189A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2">
            <a:extLst>
              <a:ext uri="{FF2B5EF4-FFF2-40B4-BE49-F238E27FC236}">
                <a16:creationId xmlns:a16="http://schemas.microsoft.com/office/drawing/2014/main" id="{A54C361B-EA3E-44A7-95DB-192C6EB31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50" charset="-127"/>
              </a:rPr>
              <a:t>Co-operated Publication</a:t>
            </a:r>
          </a:p>
        </p:txBody>
      </p:sp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F168CE0D-72DD-4AE7-B003-0333BFF143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  <p:sp>
        <p:nvSpPr>
          <p:cNvPr id="6148" name="AutoShape 3">
            <a:extLst>
              <a:ext uri="{FF2B5EF4-FFF2-40B4-BE49-F238E27FC236}">
                <a16:creationId xmlns:a16="http://schemas.microsoft.com/office/drawing/2014/main" id="{FC2527D4-EFDD-448B-A739-C0D2DF4AF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928938"/>
            <a:ext cx="2581275" cy="292893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ko-KR" altLang="ko-KR">
              <a:latin typeface="Verdana" panose="020B0604030504040204" pitchFamily="34" charset="0"/>
            </a:endParaRPr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4FDB0846-7BA6-4285-A2DF-200EE01F6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2928938"/>
            <a:ext cx="2571750" cy="28575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ko-KR" altLang="ko-KR">
              <a:latin typeface="Verdana" panose="020B0604030504040204" pitchFamily="34" charset="0"/>
            </a:endParaRP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1F32108F-EBD6-4E44-B819-9A1480814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2928938"/>
            <a:ext cx="250031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ko-KR" sz="2000" b="1">
                <a:solidFill>
                  <a:srgbClr val="005828"/>
                </a:solidFill>
                <a:ea typeface="굴림" panose="020B0600000101010101" pitchFamily="50" charset="-127"/>
              </a:rPr>
              <a:t>Private c</a:t>
            </a:r>
            <a:r>
              <a:rPr lang="vi-VN" altLang="ko-KR" sz="2000" b="1">
                <a:solidFill>
                  <a:srgbClr val="005828"/>
                </a:solidFill>
              </a:rPr>
              <a:t>ompanies</a:t>
            </a:r>
            <a:endParaRPr lang="en-US" altLang="ko-KR" sz="2000" b="1">
              <a:solidFill>
                <a:srgbClr val="005828"/>
              </a:solidFill>
              <a:ea typeface="굴림" panose="020B0600000101010101" pitchFamily="50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sz="2000">
                <a:solidFill>
                  <a:srgbClr val="005828"/>
                </a:solidFill>
                <a:ea typeface="굴림" panose="020B0600000101010101" pitchFamily="50" charset="-127"/>
              </a:rPr>
              <a:t> C</a:t>
            </a:r>
            <a:r>
              <a:rPr lang="vi-VN" altLang="ko-KR" sz="2000">
                <a:solidFill>
                  <a:srgbClr val="005828"/>
                </a:solidFill>
              </a:rPr>
              <a:t>opyright contract</a:t>
            </a:r>
            <a:endParaRPr lang="en-US" altLang="ko-KR" sz="2000">
              <a:solidFill>
                <a:srgbClr val="005828"/>
              </a:solidFill>
              <a:ea typeface="굴림" panose="020B0600000101010101" pitchFamily="50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sz="2000">
                <a:solidFill>
                  <a:srgbClr val="005828"/>
                </a:solidFill>
                <a:ea typeface="굴림" panose="020B0600000101010101" pitchFamily="50" charset="-127"/>
              </a:rPr>
              <a:t> </a:t>
            </a:r>
            <a:r>
              <a:rPr lang="vi-VN" altLang="ko-KR" sz="2000">
                <a:solidFill>
                  <a:srgbClr val="005828"/>
                </a:solidFill>
              </a:rPr>
              <a:t>Translati</a:t>
            </a:r>
            <a:r>
              <a:rPr lang="en-US" altLang="ko-KR" sz="2000">
                <a:solidFill>
                  <a:srgbClr val="005828"/>
                </a:solidFill>
                <a:ea typeface="굴림" panose="020B0600000101010101" pitchFamily="50" charset="-127"/>
              </a:rPr>
              <a:t>o</a:t>
            </a:r>
            <a:r>
              <a:rPr lang="vi-VN" altLang="ko-KR" sz="2000">
                <a:solidFill>
                  <a:srgbClr val="005828"/>
                </a:solidFill>
              </a:rPr>
              <a:t>n</a:t>
            </a:r>
            <a:endParaRPr lang="en-US" altLang="ko-KR" sz="2000">
              <a:solidFill>
                <a:srgbClr val="005828"/>
              </a:solidFill>
              <a:ea typeface="굴림" panose="020B0600000101010101" pitchFamily="50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sz="2000">
                <a:solidFill>
                  <a:srgbClr val="005828"/>
                </a:solidFill>
                <a:ea typeface="굴림" panose="020B0600000101010101" pitchFamily="50" charset="-127"/>
              </a:rPr>
              <a:t> E</a:t>
            </a:r>
            <a:r>
              <a:rPr lang="vi-VN" altLang="ko-KR" sz="2000">
                <a:solidFill>
                  <a:srgbClr val="005828"/>
                </a:solidFill>
              </a:rPr>
              <a:t>diti</a:t>
            </a:r>
            <a:endParaRPr lang="en-US" altLang="ko-KR" sz="2000">
              <a:solidFill>
                <a:srgbClr val="005828"/>
              </a:solidFill>
              <a:ea typeface="굴림" panose="020B0600000101010101" pitchFamily="50" charset="-127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sz="2000">
                <a:solidFill>
                  <a:srgbClr val="005828"/>
                </a:solidFill>
                <a:ea typeface="굴림" panose="020B0600000101010101" pitchFamily="50" charset="-127"/>
              </a:rPr>
              <a:t> P</a:t>
            </a:r>
            <a:r>
              <a:rPr lang="vi-VN" altLang="ko-KR" sz="2000">
                <a:solidFill>
                  <a:srgbClr val="005828"/>
                </a:solidFill>
              </a:rPr>
              <a:t>rint and distribut</a:t>
            </a:r>
            <a:r>
              <a:rPr lang="en-US" altLang="ko-KR" sz="2000">
                <a:solidFill>
                  <a:srgbClr val="005828"/>
                </a:solidFill>
                <a:ea typeface="굴림" panose="020B0600000101010101" pitchFamily="50" charset="-127"/>
              </a:rPr>
              <a:t>e</a:t>
            </a:r>
          </a:p>
        </p:txBody>
      </p:sp>
      <p:sp>
        <p:nvSpPr>
          <p:cNvPr id="6151" name="AutoShape 8">
            <a:extLst>
              <a:ext uri="{FF2B5EF4-FFF2-40B4-BE49-F238E27FC236}">
                <a16:creationId xmlns:a16="http://schemas.microsoft.com/office/drawing/2014/main" id="{70B1D64D-CBB1-40C4-8F82-8DF807477058}"/>
              </a:ext>
            </a:extLst>
          </p:cNvPr>
          <p:cNvSpPr>
            <a:spLocks noChangeAspect="1" noChangeArrowheads="1" noTextEdit="1"/>
          </p:cNvSpPr>
          <p:nvPr/>
        </p:nvSpPr>
        <p:spPr bwMode="gray">
          <a:xfrm flipH="1">
            <a:off x="3429000" y="3929063"/>
            <a:ext cx="21431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grpSp>
        <p:nvGrpSpPr>
          <p:cNvPr id="6152" name="Group 10">
            <a:extLst>
              <a:ext uri="{FF2B5EF4-FFF2-40B4-BE49-F238E27FC236}">
                <a16:creationId xmlns:a16="http://schemas.microsoft.com/office/drawing/2014/main" id="{ADCC4651-3C78-4E63-A709-973F62B56BAD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6157" name="Group 11">
              <a:extLst>
                <a:ext uri="{FF2B5EF4-FFF2-40B4-BE49-F238E27FC236}">
                  <a16:creationId xmlns:a16="http://schemas.microsoft.com/office/drawing/2014/main" id="{2FDE6845-1D0C-4097-889B-6C6812498D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>
                <a:extLst>
                  <a:ext uri="{FF2B5EF4-FFF2-40B4-BE49-F238E27FC236}">
                    <a16:creationId xmlns:a16="http://schemas.microsoft.com/office/drawing/2014/main" id="{53FE03B2-5560-4064-90D8-FD24F3542DB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71693" name="Oval 13">
                <a:extLst>
                  <a:ext uri="{FF2B5EF4-FFF2-40B4-BE49-F238E27FC236}">
                    <a16:creationId xmlns:a16="http://schemas.microsoft.com/office/drawing/2014/main" id="{4BD4575A-AA24-416C-97FC-F9DD5473425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71694" name="Oval 14">
              <a:extLst>
                <a:ext uri="{FF2B5EF4-FFF2-40B4-BE49-F238E27FC236}">
                  <a16:creationId xmlns:a16="http://schemas.microsoft.com/office/drawing/2014/main" id="{7E86C582-BE9E-45D4-B75A-B86CF80B177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vert="eaVert"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1695" name="Oval 15">
              <a:extLst>
                <a:ext uri="{FF2B5EF4-FFF2-40B4-BE49-F238E27FC236}">
                  <a16:creationId xmlns:a16="http://schemas.microsoft.com/office/drawing/2014/main" id="{81AD684D-9B9B-4810-8C82-8E0F3C187AF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vert="eaVert"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1696" name="Oval 16">
              <a:extLst>
                <a:ext uri="{FF2B5EF4-FFF2-40B4-BE49-F238E27FC236}">
                  <a16:creationId xmlns:a16="http://schemas.microsoft.com/office/drawing/2014/main" id="{0C2AF4B6-7479-492C-90DA-874C3E4719F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vert="eaVert"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1697" name="Oval 17">
              <a:extLst>
                <a:ext uri="{FF2B5EF4-FFF2-40B4-BE49-F238E27FC236}">
                  <a16:creationId xmlns:a16="http://schemas.microsoft.com/office/drawing/2014/main" id="{1243ED1A-9A89-4F5C-9CEE-79F9FC94A5D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vert="eaVert"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6153" name="Text Box 18">
            <a:extLst>
              <a:ext uri="{FF2B5EF4-FFF2-40B4-BE49-F238E27FC236}">
                <a16:creationId xmlns:a16="http://schemas.microsoft.com/office/drawing/2014/main" id="{9F34346C-54C0-4FD1-A597-0B1CAEA65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3" y="1785938"/>
            <a:ext cx="1768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ko-KR" sz="2000" b="1">
                <a:solidFill>
                  <a:srgbClr val="005828"/>
                </a:solidFill>
                <a:ea typeface="굴림" panose="020B0600000101010101" pitchFamily="50" charset="-127"/>
              </a:rPr>
              <a:t>Co-operated</a:t>
            </a:r>
          </a:p>
          <a:p>
            <a:pPr algn="ctr"/>
            <a:r>
              <a:rPr lang="en-US" altLang="ko-KR" sz="2000" b="1">
                <a:solidFill>
                  <a:srgbClr val="005828"/>
                </a:solidFill>
                <a:ea typeface="굴림" panose="020B0600000101010101" pitchFamily="50" charset="-127"/>
              </a:rPr>
              <a:t>Publication</a:t>
            </a:r>
            <a:endParaRPr lang="en-US" altLang="ko-KR" sz="2000">
              <a:solidFill>
                <a:srgbClr val="005828"/>
              </a:solidFill>
              <a:ea typeface="굴림" panose="020B0600000101010101" pitchFamily="50" charset="-127"/>
            </a:endParaRPr>
          </a:p>
        </p:txBody>
      </p:sp>
      <p:sp>
        <p:nvSpPr>
          <p:cNvPr id="6154" name="Text Box 19">
            <a:extLst>
              <a:ext uri="{FF2B5EF4-FFF2-40B4-BE49-F238E27FC236}">
                <a16:creationId xmlns:a16="http://schemas.microsoft.com/office/drawing/2014/main" id="{F028DD14-944C-42FF-AF1D-69B3C51EB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3563" y="3000375"/>
            <a:ext cx="25717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ko-KR" sz="2000" b="1">
                <a:solidFill>
                  <a:srgbClr val="005828"/>
                </a:solidFill>
                <a:ea typeface="굴림" panose="020B0600000101010101" pitchFamily="50" charset="-127"/>
              </a:rPr>
              <a:t>100% state owned companies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 altLang="ko-KR" sz="2000">
                <a:solidFill>
                  <a:srgbClr val="005828"/>
                </a:solidFill>
                <a:ea typeface="굴림" panose="020B0600000101010101" pitchFamily="50" charset="-127"/>
              </a:rPr>
              <a:t> P</a:t>
            </a:r>
            <a:r>
              <a:rPr lang="vi-VN" altLang="ko-KR" sz="2000">
                <a:solidFill>
                  <a:srgbClr val="005828"/>
                </a:solidFill>
              </a:rPr>
              <a:t>ublishing license</a:t>
            </a:r>
            <a:r>
              <a:rPr lang="en-US" altLang="ko-KR" sz="2000">
                <a:solidFill>
                  <a:srgbClr val="005828"/>
                </a:solidFill>
                <a:ea typeface="굴림" panose="020B0600000101010101" pitchFamily="50" charset="-127"/>
              </a:rPr>
              <a:t>  is issued (ISBN)</a:t>
            </a:r>
          </a:p>
        </p:txBody>
      </p:sp>
      <p:sp>
        <p:nvSpPr>
          <p:cNvPr id="6155" name="TextBox 24">
            <a:extLst>
              <a:ext uri="{FF2B5EF4-FFF2-40B4-BE49-F238E27FC236}">
                <a16:creationId xmlns:a16="http://schemas.microsoft.com/office/drawing/2014/main" id="{895A2BE3-D4C1-4722-966A-74C42A952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0" y="3929063"/>
            <a:ext cx="157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ko-KR" sz="1600" b="1">
                <a:solidFill>
                  <a:srgbClr val="005828"/>
                </a:solidFill>
                <a:ea typeface="굴림" panose="020B0600000101010101" pitchFamily="50" charset="-127"/>
              </a:rPr>
              <a:t>Co-operative Contract</a:t>
            </a:r>
          </a:p>
        </p:txBody>
      </p:sp>
      <p:sp>
        <p:nvSpPr>
          <p:cNvPr id="26" name="Left-Right Arrow 25">
            <a:extLst>
              <a:ext uri="{FF2B5EF4-FFF2-40B4-BE49-F238E27FC236}">
                <a16:creationId xmlns:a16="http://schemas.microsoft.com/office/drawing/2014/main" id="{40D6F481-8059-434E-8122-032FF0002B38}"/>
              </a:ext>
            </a:extLst>
          </p:cNvPr>
          <p:cNvSpPr/>
          <p:nvPr/>
        </p:nvSpPr>
        <p:spPr>
          <a:xfrm>
            <a:off x="3429000" y="4429125"/>
            <a:ext cx="2143125" cy="484188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8D3E4CB-9F16-46BC-9FA1-ADE7A4B9D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r>
              <a:rPr lang="en-US" altLang="ko-KR" sz="2800">
                <a:ea typeface="굴림" panose="020B0600000101010101" pitchFamily="50" charset="-127"/>
              </a:rPr>
              <a:t>Relationship between writers and publishers before 2004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6A41152-2452-4BA8-86EC-D0023E63F0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8625" y="1357313"/>
            <a:ext cx="8229600" cy="4643437"/>
          </a:xfrm>
        </p:spPr>
        <p:txBody>
          <a:bodyPr/>
          <a:lstStyle/>
          <a:p>
            <a:pPr marL="365125" indent="-365125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ko-KR" sz="3000">
                <a:ea typeface="굴림" panose="020B0600000101010101" pitchFamily="50" charset="-127"/>
              </a:rPr>
              <a:t>Before</a:t>
            </a:r>
            <a:r>
              <a:rPr lang="vi-VN" altLang="ko-KR" sz="3000"/>
              <a:t> </a:t>
            </a:r>
            <a:r>
              <a:rPr lang="en-US" altLang="ko-KR" sz="3000">
                <a:ea typeface="굴림" panose="020B0600000101010101" pitchFamily="50" charset="-127"/>
              </a:rPr>
              <a:t>private companies entered the publishing market</a:t>
            </a:r>
            <a:r>
              <a:rPr lang="vi-VN" altLang="ko-KR" sz="3000"/>
              <a:t>, </a:t>
            </a:r>
            <a:r>
              <a:rPr lang="en-US" altLang="ko-KR" sz="3000">
                <a:ea typeface="굴림" panose="020B0600000101010101" pitchFamily="50" charset="-127"/>
              </a:rPr>
              <a:t>all</a:t>
            </a:r>
            <a:r>
              <a:rPr lang="vi-VN" altLang="ko-KR" sz="3000"/>
              <a:t> publishing activit</a:t>
            </a:r>
            <a:r>
              <a:rPr lang="en-US" altLang="ko-KR" sz="3000">
                <a:ea typeface="굴림" panose="020B0600000101010101" pitchFamily="50" charset="-127"/>
              </a:rPr>
              <a:t>y</a:t>
            </a:r>
            <a:r>
              <a:rPr lang="vi-VN" altLang="ko-KR" sz="3000"/>
              <a:t> w</a:t>
            </a:r>
            <a:r>
              <a:rPr lang="en-US" altLang="ko-KR" sz="3000">
                <a:ea typeface="굴림" panose="020B0600000101010101" pitchFamily="50" charset="-127"/>
              </a:rPr>
              <a:t>as</a:t>
            </a:r>
            <a:r>
              <a:rPr lang="vi-VN" altLang="ko-KR" sz="3000"/>
              <a:t> </a:t>
            </a:r>
            <a:r>
              <a:rPr lang="en-US" altLang="ko-KR" sz="3000">
                <a:ea typeface="굴림" panose="020B0600000101010101" pitchFamily="50" charset="-127"/>
              </a:rPr>
              <a:t>operated </a:t>
            </a:r>
            <a:r>
              <a:rPr lang="vi-VN" altLang="ko-KR" sz="3000"/>
              <a:t>by </a:t>
            </a:r>
            <a:r>
              <a:rPr lang="en-US" altLang="ko-KR" sz="3000">
                <a:ea typeface="굴림" panose="020B0600000101010101" pitchFamily="50" charset="-127"/>
              </a:rPr>
              <a:t>the state-owned companies. This process had many</a:t>
            </a:r>
            <a:r>
              <a:rPr lang="vi-VN" altLang="ko-KR" sz="3000"/>
              <a:t> adminitrative procedures a</a:t>
            </a:r>
            <a:r>
              <a:rPr lang="en-US" altLang="ko-KR" sz="3000">
                <a:ea typeface="굴림" panose="020B0600000101010101" pitchFamily="50" charset="-127"/>
              </a:rPr>
              <a:t>s well as </a:t>
            </a:r>
            <a:r>
              <a:rPr lang="vi-VN" altLang="ko-KR" sz="3000"/>
              <a:t>bureaucracy.</a:t>
            </a:r>
            <a:endParaRPr lang="en-US" altLang="ko-KR" sz="3000">
              <a:ea typeface="굴림" panose="020B0600000101010101" pitchFamily="50" charset="-127"/>
            </a:endParaRPr>
          </a:p>
          <a:p>
            <a:pPr marL="365125" indent="-365125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ko-KR" sz="3000">
                <a:ea typeface="굴림" panose="020B0600000101010101" pitchFamily="50" charset="-127"/>
              </a:rPr>
              <a:t>The writers depend completely on publishers.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998B53-4725-4991-B40B-58BBB69F77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5A53C7D-CB4D-4E39-B427-F60C66506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r>
              <a:rPr lang="en-US" altLang="ko-KR" sz="2800">
                <a:ea typeface="굴림" panose="020B0600000101010101" pitchFamily="50" charset="-127"/>
              </a:rPr>
              <a:t>Relationship between writers and publishers after 2004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72A6E-63C2-40FF-BF45-2120B83B90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FED9DD4-7D35-49E6-BA50-ABDFB92DAC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5813" y="2286000"/>
            <a:ext cx="7824787" cy="2500313"/>
          </a:xfrm>
        </p:spPr>
        <p:txBody>
          <a:bodyPr/>
          <a:lstStyle/>
          <a:p>
            <a:pPr marL="365125" indent="-365125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ko-KR">
                <a:solidFill>
                  <a:srgbClr val="005828"/>
                </a:solidFill>
                <a:ea typeface="굴림" panose="020B0600000101010101" pitchFamily="50" charset="-127"/>
              </a:rPr>
              <a:t>After private companies entered the publishing market</a:t>
            </a:r>
            <a:r>
              <a:rPr lang="vi-VN" altLang="ko-KR">
                <a:solidFill>
                  <a:srgbClr val="005828"/>
                </a:solidFill>
              </a:rPr>
              <a:t>, </a:t>
            </a:r>
            <a:r>
              <a:rPr lang="en-US" altLang="ko-KR">
                <a:solidFill>
                  <a:srgbClr val="005828"/>
                </a:solidFill>
                <a:ea typeface="굴림" panose="020B0600000101010101" pitchFamily="50" charset="-127"/>
              </a:rPr>
              <a:t>the writers were manipulated by both types of publishers.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946D289-864B-4EF4-92D4-21C5FCEE1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r>
              <a:rPr lang="en-US" altLang="ko-KR" sz="2800">
                <a:ea typeface="굴림" panose="020B0600000101010101" pitchFamily="50" charset="-127"/>
              </a:rPr>
              <a:t>The competition between the publishers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B0C22-D3D0-4411-8186-ED37EA3993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  <p:sp>
        <p:nvSpPr>
          <p:cNvPr id="6" name="TextBox 48">
            <a:extLst>
              <a:ext uri="{FF2B5EF4-FFF2-40B4-BE49-F238E27FC236}">
                <a16:creationId xmlns:a16="http://schemas.microsoft.com/office/drawing/2014/main" id="{3A1266DF-DB32-4CEB-86C2-D7622A0F9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214438"/>
            <a:ext cx="8429625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5828"/>
                </a:solidFill>
                <a:latin typeface="Arial" charset="0"/>
              </a:rPr>
              <a:t>After private companies entered the publishing market</a:t>
            </a:r>
            <a:r>
              <a:rPr lang="vi-VN" sz="2800" dirty="0">
                <a:solidFill>
                  <a:srgbClr val="005828"/>
                </a:solidFill>
                <a:latin typeface="Arial" charset="0"/>
              </a:rPr>
              <a:t>, </a:t>
            </a:r>
            <a:r>
              <a:rPr lang="en-US" sz="2800" dirty="0">
                <a:solidFill>
                  <a:srgbClr val="005828"/>
                </a:solidFill>
                <a:latin typeface="Arial" charset="0"/>
              </a:rPr>
              <a:t>the competition </a:t>
            </a:r>
            <a:r>
              <a:rPr lang="vi-VN" sz="2800" dirty="0">
                <a:solidFill>
                  <a:srgbClr val="005828"/>
                </a:solidFill>
                <a:latin typeface="Arial" charset="0"/>
              </a:rPr>
              <a:t>bec</a:t>
            </a:r>
            <a:r>
              <a:rPr lang="en-US" sz="2800" dirty="0">
                <a:solidFill>
                  <a:srgbClr val="005828"/>
                </a:solidFill>
                <a:latin typeface="Arial" charset="0"/>
              </a:rPr>
              <a:t>a</a:t>
            </a:r>
            <a:r>
              <a:rPr lang="vi-VN" sz="2800" dirty="0">
                <a:solidFill>
                  <a:srgbClr val="005828"/>
                </a:solidFill>
                <a:latin typeface="Arial" charset="0"/>
              </a:rPr>
              <a:t>me </a:t>
            </a:r>
            <a:r>
              <a:rPr lang="en-US" sz="2800" dirty="0">
                <a:solidFill>
                  <a:srgbClr val="005828"/>
                </a:solidFill>
                <a:latin typeface="Arial" charset="0"/>
              </a:rPr>
              <a:t>more competitive</a:t>
            </a:r>
            <a:r>
              <a:rPr lang="vi-VN" sz="2800" dirty="0">
                <a:solidFill>
                  <a:srgbClr val="005828"/>
                </a:solidFill>
                <a:latin typeface="Arial" charset="0"/>
              </a:rPr>
              <a:t>, </a:t>
            </a:r>
            <a:r>
              <a:rPr lang="en-US" sz="2800" dirty="0">
                <a:solidFill>
                  <a:srgbClr val="005828"/>
                </a:solidFill>
                <a:latin typeface="Arial" charset="0"/>
              </a:rPr>
              <a:t>due to the</a:t>
            </a:r>
            <a:r>
              <a:rPr lang="vi-VN" sz="2800" dirty="0">
                <a:solidFill>
                  <a:srgbClr val="005828"/>
                </a:solidFill>
                <a:latin typeface="Arial" charset="0"/>
              </a:rPr>
              <a:t> following reasons</a:t>
            </a:r>
            <a:r>
              <a:rPr lang="en-US" sz="2800" dirty="0">
                <a:solidFill>
                  <a:srgbClr val="005828"/>
                </a:solidFill>
                <a:latin typeface="Arial" charset="0"/>
              </a:rPr>
              <a:t>:</a:t>
            </a:r>
          </a:p>
          <a:p>
            <a:pPr marL="365760" indent="-36576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vi-VN" sz="3000" dirty="0">
                <a:solidFill>
                  <a:srgbClr val="005828"/>
                </a:solidFill>
                <a:latin typeface="Arial" charset="0"/>
              </a:rPr>
              <a:t>companies have made their brands and </a:t>
            </a:r>
            <a:r>
              <a:rPr lang="en-US" sz="3000" dirty="0">
                <a:solidFill>
                  <a:srgbClr val="005828"/>
                </a:solidFill>
                <a:latin typeface="Arial" charset="0"/>
              </a:rPr>
              <a:t>core values.</a:t>
            </a:r>
          </a:p>
          <a:p>
            <a:pPr marL="365760" indent="-36576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Arial" charset="0"/>
              </a:rPr>
              <a:t>s</a:t>
            </a:r>
            <a:r>
              <a:rPr lang="vi-VN" sz="3000" dirty="0">
                <a:solidFill>
                  <a:srgbClr val="005828"/>
                </a:solidFill>
                <a:latin typeface="Arial" charset="0"/>
              </a:rPr>
              <a:t>ome publishers were </a:t>
            </a:r>
            <a:r>
              <a:rPr lang="en-US" sz="3000" dirty="0">
                <a:solidFill>
                  <a:srgbClr val="005828"/>
                </a:solidFill>
                <a:latin typeface="Arial" charset="0"/>
              </a:rPr>
              <a:t>ineffective and reduced (only selling ISBN).</a:t>
            </a:r>
          </a:p>
          <a:p>
            <a:pPr marL="365760" indent="-36576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Arial" charset="0"/>
              </a:rPr>
              <a:t>more and more newcomers.</a:t>
            </a:r>
          </a:p>
          <a:p>
            <a:pPr marL="365760" indent="-36576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vi-VN" sz="3000" dirty="0">
                <a:solidFill>
                  <a:srgbClr val="005828"/>
                </a:solidFill>
                <a:latin typeface="Arial" charset="0"/>
              </a:rPr>
              <a:t>domestic writers </a:t>
            </a:r>
            <a:r>
              <a:rPr lang="en-US" sz="3000" dirty="0">
                <a:solidFill>
                  <a:srgbClr val="005828"/>
                </a:solidFill>
                <a:latin typeface="Arial" charset="0"/>
              </a:rPr>
              <a:t>make </a:t>
            </a:r>
            <a:r>
              <a:rPr lang="vi-VN" sz="3000" dirty="0">
                <a:solidFill>
                  <a:srgbClr val="005828"/>
                </a:solidFill>
                <a:latin typeface="Arial" charset="0"/>
              </a:rPr>
              <a:t>a </a:t>
            </a:r>
            <a:r>
              <a:rPr lang="en-US" sz="3000" dirty="0">
                <a:solidFill>
                  <a:srgbClr val="005828"/>
                </a:solidFill>
                <a:latin typeface="Arial" charset="0"/>
              </a:rPr>
              <a:t>good</a:t>
            </a:r>
            <a:r>
              <a:rPr lang="vi-VN" sz="3000" dirty="0">
                <a:solidFill>
                  <a:srgbClr val="005828"/>
                </a:solidFill>
                <a:latin typeface="Arial" charset="0"/>
              </a:rPr>
              <a:t> profit</a:t>
            </a:r>
            <a:r>
              <a:rPr lang="en-US" sz="3000" dirty="0">
                <a:solidFill>
                  <a:srgbClr val="005828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3D16D32-0A89-459C-984A-88BCC5508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r>
              <a:rPr lang="en-US" altLang="ko-KR" sz="2800">
                <a:ea typeface="굴림" panose="020B0600000101010101" pitchFamily="50" charset="-127"/>
              </a:rPr>
              <a:t>Most bestsellers are written by domestic writers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E6134-A2F2-45B0-BD4A-65094DBB55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B5B1BB0-548E-4362-B710-B197AB72F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188" y="1285875"/>
            <a:ext cx="8643937" cy="4786313"/>
          </a:xfrm>
        </p:spPr>
        <p:txBody>
          <a:bodyPr/>
          <a:lstStyle/>
          <a:p>
            <a:pPr marL="365125" indent="-365125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ko-KR" sz="3000">
                <a:solidFill>
                  <a:srgbClr val="005828"/>
                </a:solidFill>
                <a:ea typeface="굴림" panose="020B0600000101010101" pitchFamily="50" charset="-127"/>
              </a:rPr>
              <a:t>Some home-grown success writers include: Nguyen Nhat Anh (Tre publisher) selling 50,000-100,000 copies per title.</a:t>
            </a:r>
          </a:p>
          <a:p>
            <a:pPr marL="365125" indent="-365125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ko-KR" sz="3000">
                <a:solidFill>
                  <a:srgbClr val="005828"/>
                </a:solidFill>
                <a:ea typeface="굴림" panose="020B0600000101010101" pitchFamily="50" charset="-127"/>
              </a:rPr>
              <a:t>Furthermore, some phenomena such as: Dang Thuy Tram Diary (2005, over 500,000 copies), Coffee with Tony (2014, over 100,000 copies).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477E65A-679A-4116-B27C-C1523A2BF8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r>
              <a:rPr lang="en-US" altLang="ko-KR" sz="2800">
                <a:ea typeface="굴림" panose="020B0600000101010101" pitchFamily="50" charset="-127"/>
              </a:rPr>
              <a:t>Where are the good writers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4B09A-FA7E-4A8F-A9F7-FA7C9DDA55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600" b="0" i="1" dirty="0"/>
              <a:t>Books are the world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DD0A9BF-51E4-46FC-BF96-43A8B1C74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714500"/>
            <a:ext cx="8358187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There are 2 ways to hunt for the good writers:</a:t>
            </a:r>
          </a:p>
          <a:p>
            <a:pPr marL="365760" indent="-36576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To hunt for the good manuscripts (through the professional network, Internet, etc.)</a:t>
            </a:r>
          </a:p>
          <a:p>
            <a:pPr marL="365760" indent="-36576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v"/>
              <a:defRPr/>
            </a:pPr>
            <a:r>
              <a:rPr lang="en-US" sz="3000" dirty="0">
                <a:solidFill>
                  <a:srgbClr val="005828"/>
                </a:solidFill>
                <a:latin typeface="+mn-lt"/>
              </a:rPr>
              <a:t>To ask the most competent writer to write books.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Custom 2">
      <a:dk1>
        <a:srgbClr val="20503A"/>
      </a:dk1>
      <a:lt1>
        <a:srgbClr val="FFFFFF"/>
      </a:lt1>
      <a:dk2>
        <a:srgbClr val="000000"/>
      </a:dk2>
      <a:lt2>
        <a:srgbClr val="C0C0C0"/>
      </a:lt2>
      <a:accent1>
        <a:srgbClr val="009999"/>
      </a:accent1>
      <a:accent2>
        <a:srgbClr val="990000"/>
      </a:accent2>
      <a:accent3>
        <a:srgbClr val="FFFFFF"/>
      </a:accent3>
      <a:accent4>
        <a:srgbClr val="112D7E"/>
      </a:accent4>
      <a:accent5>
        <a:srgbClr val="AACACA"/>
      </a:accent5>
      <a:accent6>
        <a:srgbClr val="8A0000"/>
      </a:accent6>
      <a:hlink>
        <a:srgbClr val="66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163794"/>
        </a:dk1>
        <a:lt1>
          <a:srgbClr val="FFFFFF"/>
        </a:lt1>
        <a:dk2>
          <a:srgbClr val="000000"/>
        </a:dk2>
        <a:lt2>
          <a:srgbClr val="C0C0C0"/>
        </a:lt2>
        <a:accent1>
          <a:srgbClr val="009999"/>
        </a:accent1>
        <a:accent2>
          <a:srgbClr val="990000"/>
        </a:accent2>
        <a:accent3>
          <a:srgbClr val="FFFFFF"/>
        </a:accent3>
        <a:accent4>
          <a:srgbClr val="112D7E"/>
        </a:accent4>
        <a:accent5>
          <a:srgbClr val="AACACA"/>
        </a:accent5>
        <a:accent6>
          <a:srgbClr val="8A0000"/>
        </a:accent6>
        <a:hlink>
          <a:srgbClr val="66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9698D"/>
        </a:dk1>
        <a:lt1>
          <a:srgbClr val="FFFFFF"/>
        </a:lt1>
        <a:dk2>
          <a:srgbClr val="000000"/>
        </a:dk2>
        <a:lt2>
          <a:srgbClr val="A1BABD"/>
        </a:lt2>
        <a:accent1>
          <a:srgbClr val="FF5050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FFB3B3"/>
        </a:accent5>
        <a:accent6>
          <a:srgbClr val="E78A2D"/>
        </a:accent6>
        <a:hlink>
          <a:srgbClr val="00CC99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</TotalTime>
  <Words>1062</Words>
  <Application>Microsoft Office PowerPoint</Application>
  <PresentationFormat>화면 슬라이드 쇼(4:3)</PresentationFormat>
  <Paragraphs>117</Paragraphs>
  <Slides>21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6" baseType="lpstr">
      <vt:lpstr>Arial</vt:lpstr>
      <vt:lpstr>Verdana</vt:lpstr>
      <vt:lpstr>Wingdings</vt:lpstr>
      <vt:lpstr>Calibri</vt:lpstr>
      <vt:lpstr>sample</vt:lpstr>
      <vt:lpstr>HOW WILL EDITORS MANAGE WRITERS</vt:lpstr>
      <vt:lpstr>Publishing Industry in Vietnam</vt:lpstr>
      <vt:lpstr>Legalizing the co-operation between private company and 100% state owned companies</vt:lpstr>
      <vt:lpstr>Co-operated Publication</vt:lpstr>
      <vt:lpstr>Relationship between writers and publishers before 2004</vt:lpstr>
      <vt:lpstr>Relationship between writers and publishers after 2004</vt:lpstr>
      <vt:lpstr>The competition between the publishers</vt:lpstr>
      <vt:lpstr>Most bestsellers are written by domestic writers</vt:lpstr>
      <vt:lpstr>Where are the good writers</vt:lpstr>
      <vt:lpstr>Hunting for the good manuscripts</vt:lpstr>
      <vt:lpstr>How to assess the manuscripts</vt:lpstr>
      <vt:lpstr>To ask the good writers to write</vt:lpstr>
      <vt:lpstr>How will editors manage writers</vt:lpstr>
      <vt:lpstr>Management of content</vt:lpstr>
      <vt:lpstr>Deadline Management</vt:lpstr>
      <vt:lpstr> Co-operation with writers for future project </vt:lpstr>
      <vt:lpstr>How to manage writers effectively</vt:lpstr>
      <vt:lpstr>  Making a good relationship with writers  </vt:lpstr>
      <vt:lpstr>  To gain a competitive advantage  </vt:lpstr>
      <vt:lpstr>Willing to do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Admin</dc:creator>
  <cp:lastModifiedBy>kim su cheun</cp:lastModifiedBy>
  <cp:revision>212</cp:revision>
  <dcterms:created xsi:type="dcterms:W3CDTF">2015-11-29T04:10:44Z</dcterms:created>
  <dcterms:modified xsi:type="dcterms:W3CDTF">2020-10-27T08:54:25Z</dcterms:modified>
</cp:coreProperties>
</file>