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4" r:id="rId2"/>
    <p:sldId id="256" r:id="rId3"/>
    <p:sldId id="294" r:id="rId4"/>
    <p:sldId id="295" r:id="rId5"/>
    <p:sldId id="275" r:id="rId6"/>
    <p:sldId id="279" r:id="rId7"/>
    <p:sldId id="259" r:id="rId8"/>
    <p:sldId id="287" r:id="rId9"/>
    <p:sldId id="296" r:id="rId10"/>
    <p:sldId id="276" r:id="rId11"/>
    <p:sldId id="277" r:id="rId12"/>
    <p:sldId id="290" r:id="rId13"/>
    <p:sldId id="297" r:id="rId14"/>
    <p:sldId id="285" r:id="rId15"/>
    <p:sldId id="304" r:id="rId16"/>
    <p:sldId id="288" r:id="rId17"/>
    <p:sldId id="293" r:id="rId18"/>
    <p:sldId id="284" r:id="rId19"/>
    <p:sldId id="302" r:id="rId20"/>
    <p:sldId id="282" r:id="rId21"/>
    <p:sldId id="269" r:id="rId22"/>
    <p:sldId id="301" r:id="rId23"/>
    <p:sldId id="306" r:id="rId24"/>
    <p:sldId id="264" r:id="rId25"/>
    <p:sldId id="262" r:id="rId26"/>
    <p:sldId id="267" r:id="rId27"/>
    <p:sldId id="263" r:id="rId28"/>
    <p:sldId id="266" r:id="rId29"/>
    <p:sldId id="283" r:id="rId30"/>
    <p:sldId id="298" r:id="rId31"/>
    <p:sldId id="299" r:id="rId32"/>
    <p:sldId id="303" r:id="rId33"/>
    <p:sldId id="307" r:id="rId34"/>
    <p:sldId id="265" r:id="rId35"/>
    <p:sldId id="291" r:id="rId36"/>
    <p:sldId id="27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0C3B0-A83F-4C83-BF7A-8E68EEA48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E6ED1-D90B-4BD0-A139-38279A298E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74C4FB-FCB6-4D51-AE50-E9891B9DC601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E6381F-DBD5-47AF-9D15-F1B116BDA3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5AE175-854E-4FE6-9C2A-1CD6F758D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690F-DE47-4EDD-BB13-CE49B9B92E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33D5B-421B-485C-81F0-691583086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anose="020B0600000101010101" pitchFamily="50" charset="-127"/>
              </a:defRPr>
            </a:lvl1pPr>
          </a:lstStyle>
          <a:p>
            <a:fld id="{D17B1FA2-EBD3-450C-B51E-8C767D16D1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13FBB2E-FDB2-4467-9EDE-FA5A45214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A12E0313-CB19-49BE-B28D-B36CC45F64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7D51536-C716-46FE-99D5-AF492B22B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F31AF-6D86-42FB-A1FF-E1B12CD91947}" type="slidenum">
              <a:rPr lang="en-US" altLang="ko-KR"/>
              <a:pPr eaLnBrk="1" hangingPunct="1"/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6223-70C1-46DD-8D1B-DD72F9CA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128-4BB5-4F80-B19F-06AF5ECD5206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6A-852F-4E80-B371-BDA91ED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5DB7E-9FD3-44F2-AF60-11B1B907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93FE5-0544-4C0A-807F-5C53B7E9CD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38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01CE4-7CBE-46A2-BB3D-08B0137E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5271-20EC-44F5-B894-DFF7D588B26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84BD7-7782-4350-B6C9-9B471E0F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8CA80-3117-4E16-8661-BEF32E1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46736-E906-4933-BB7B-E011CB4A4E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401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6B940-A0FA-400C-860C-0370B950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C476-28A9-47F0-8E7D-33F2D2C2AA87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D304-7484-4998-94A0-E5538AC4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B925B-3165-4FA1-9826-191F12EC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5369F-43BE-44A2-9101-61B6F35BB51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130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366D-CFB9-4D7C-A069-15CF7A8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A77E-8A7C-4CFC-8F6F-4DBF6ED21D18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8141A-AFB1-4F7A-97EF-3E644C84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3D3D-F3C2-468F-BDE1-810311A2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32200-9E80-425E-9F7B-869E8F0E4B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350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9CEAF-37B5-4E53-8649-C61353A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194D-6742-48AB-97D5-052B8212BB0A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6F739-0755-40BC-BA91-0C62B7E3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0ED10-C63C-49AB-AF8A-ED8D789F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70999-9381-4DC3-B1B4-3DF58A3C07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107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220761-A553-4E50-BE97-B1A9B614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CF48-B236-4ED7-9D4C-88AA083A2B34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15C390-0F35-4A6A-A6FD-789FB67C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898655-5640-48F1-9C38-235CD16D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5DEC0-0BC1-4D47-AAAE-3ECB39701E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97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698283-5D13-4E43-AA83-0FFEB947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639F-558C-48C8-99C7-DE34D630CED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78B3F1-B752-4958-894F-CFDE45B0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443CC3-D4FE-48CA-A046-2CFA9C6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1642A-6680-4DA3-A82A-8F0503CD95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63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458E5F-DC36-4B78-8FF1-09FA78DB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AEC0-054D-41AD-95BE-20F4B09CF001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EAE765-5BEE-4DDA-B715-CF8BDBA0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7992FC-2C5F-47A1-8CB7-89D2F0B5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EA431-57E5-42EF-A726-9ED83DF8FC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13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A17B5D-CA58-4B68-890D-CDA7759C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0395-C39D-40E9-8499-BF57188355FE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EC64B5-CBBC-4A25-A59B-C14BFCFF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C6FE1D-18B4-4602-A584-8075DAC7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00C2-244B-4452-91FE-8EF3CAFFD6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916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AB798A-6BC2-480D-A1D6-13670A20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E7F0-7295-4D54-ACB4-83F13B6643C2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7FF8EA-E4F0-4174-ABF2-0D37BE35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1BBC34-62CE-47BD-BE7F-011650FB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C3A41-DFF4-445D-B9BB-8479A284E9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726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5555FE-50AD-48B5-BE7D-4750452E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0465D-E868-407C-8051-3F3B13AD80C9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328328-A14F-49E7-A43D-B18AB7B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8EC2FD-33E1-4B33-A32F-634B0248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D726E-BFFA-487B-B213-EAABCA05F2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70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02E500-2570-4BA2-B7CF-C600B2461E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7E27F7E-8AE1-41DC-9B2D-64B50286E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7409-390B-472B-ADBE-921461E5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3C5B9-7463-4F23-B667-E97CFCDB9829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1327A-108C-4BC5-BDB0-2A23D9CC3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4804-E11D-49AD-AA0B-D2AD20C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1pPr>
          </a:lstStyle>
          <a:p>
            <a:fld id="{84B07A81-C55F-4DBF-9967-5F9CA8642F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0D4427C-E2E2-4C95-B05B-7FD27383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981200"/>
            <a:ext cx="4343400" cy="1143000"/>
          </a:xfrm>
        </p:spPr>
        <p:txBody>
          <a:bodyPr/>
          <a:lstStyle/>
          <a:p>
            <a:pPr algn="l">
              <a:defRPr/>
            </a:pPr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Hello!</a:t>
            </a:r>
          </a:p>
        </p:txBody>
      </p:sp>
      <p:pic>
        <p:nvPicPr>
          <p:cNvPr id="2051" name="Picture 4" descr="E:\NASKAH\2016\Maret\FUNtastic Learning with Nabil &amp; Naura\Gambar Naura dan Nabil\Nabil 8.jpg">
            <a:extLst>
              <a:ext uri="{FF2B5EF4-FFF2-40B4-BE49-F238E27FC236}">
                <a16:creationId xmlns:a16="http://schemas.microsoft.com/office/drawing/2014/main" id="{3C6998F3-BC1D-440A-87CD-F5D51728F3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24557">
            <a:off x="-895350" y="3116263"/>
            <a:ext cx="4992688" cy="5957887"/>
          </a:xfrm>
          <a:noFill/>
        </p:spPr>
      </p:pic>
      <p:pic>
        <p:nvPicPr>
          <p:cNvPr id="2052" name="Picture 5" descr="E:\NASKAH\2016\Maret\FUNtastic Learning with Nabil &amp; Naura\Gambar Naura dan Nabil\Naura 1.jpg">
            <a:extLst>
              <a:ext uri="{FF2B5EF4-FFF2-40B4-BE49-F238E27FC236}">
                <a16:creationId xmlns:a16="http://schemas.microsoft.com/office/drawing/2014/main" id="{4A11F90F-61DF-4A74-88A7-C34EE670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62000"/>
            <a:ext cx="3546475" cy="717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E:\Presentasi KOPUS\Presentation Details\annyeonghaseyo.jpg">
            <a:extLst>
              <a:ext uri="{FF2B5EF4-FFF2-40B4-BE49-F238E27FC236}">
                <a16:creationId xmlns:a16="http://schemas.microsoft.com/office/drawing/2014/main" id="{70F2617C-344D-43A2-B30D-5C7FE848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733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0C9A25D-23A5-4901-94BF-0950D2CD3F49}"/>
              </a:ext>
            </a:extLst>
          </p:cNvPr>
          <p:cNvSpPr/>
          <p:nvPr/>
        </p:nvSpPr>
        <p:spPr>
          <a:xfrm>
            <a:off x="457200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7" name="Picture 6" descr="E:\Presentasi KOPUS\Presentation Details\11898695_896450587092710_9031976794624258621_n.jpg">
            <a:extLst>
              <a:ext uri="{FF2B5EF4-FFF2-40B4-BE49-F238E27FC236}">
                <a16:creationId xmlns:a16="http://schemas.microsoft.com/office/drawing/2014/main" id="{E1154401-8C83-4A75-A648-04C67527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6256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6EF41BD5-6C56-4C0B-B9B9-25767B18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Parenting Series </a:t>
            </a:r>
          </a:p>
        </p:txBody>
      </p:sp>
      <p:pic>
        <p:nvPicPr>
          <p:cNvPr id="11269" name="Picture 4" descr="E:\NASKAH\buku ayah edy menjawab besar.jpg">
            <a:extLst>
              <a:ext uri="{FF2B5EF4-FFF2-40B4-BE49-F238E27FC236}">
                <a16:creationId xmlns:a16="http://schemas.microsoft.com/office/drawing/2014/main" id="{6901F3D4-C259-4AE8-8A52-AD965FE0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3622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E:\Presentasi KOPUS\Presentation Details\buku-Ayah-Edy-Punya-Cerita.jpg">
            <a:extLst>
              <a:ext uri="{FF2B5EF4-FFF2-40B4-BE49-F238E27FC236}">
                <a16:creationId xmlns:a16="http://schemas.microsoft.com/office/drawing/2014/main" id="{B13A633C-A93A-4FB6-8D61-12955190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438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E:\Presentasi KOPUS\Presentation Details\ayah edy.jpg">
            <a:extLst>
              <a:ext uri="{FF2B5EF4-FFF2-40B4-BE49-F238E27FC236}">
                <a16:creationId xmlns:a16="http://schemas.microsoft.com/office/drawing/2014/main" id="{5B5C07EC-81A6-409F-AD9D-5BF79D83B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286000"/>
            <a:ext cx="2300288" cy="35814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2F26EF-9145-48B1-8C45-03B1F8CF94D7}"/>
              </a:ext>
            </a:extLst>
          </p:cNvPr>
          <p:cNvSpPr txBox="1">
            <a:spLocks/>
          </p:cNvSpPr>
          <p:nvPr/>
        </p:nvSpPr>
        <p:spPr bwMode="auto">
          <a:xfrm>
            <a:off x="304800" y="49530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101 Ultimate Parenting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6AC5C7-5D53-4BC2-AEA8-9E4380A52C0A}"/>
              </a:ext>
            </a:extLst>
          </p:cNvPr>
          <p:cNvSpPr txBox="1">
            <a:spLocks/>
          </p:cNvSpPr>
          <p:nvPr/>
        </p:nvSpPr>
        <p:spPr bwMode="auto">
          <a:xfrm>
            <a:off x="2819400" y="52578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Inspiring Parenting Stories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2E2705-9CD1-4A96-9713-4023EF61AC41}"/>
              </a:ext>
            </a:extLst>
          </p:cNvPr>
          <p:cNvSpPr txBox="1">
            <a:spLocks/>
          </p:cNvSpPr>
          <p:nvPr/>
        </p:nvSpPr>
        <p:spPr bwMode="auto">
          <a:xfrm>
            <a:off x="5486400" y="57150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Answering Parents &amp; Teens Problem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4FF346-D6B5-486C-8A86-73EDD2DF18FC}"/>
              </a:ext>
            </a:extLst>
          </p:cNvPr>
          <p:cNvSpPr txBox="1">
            <a:spLocks/>
          </p:cNvSpPr>
          <p:nvPr/>
        </p:nvSpPr>
        <p:spPr bwMode="auto">
          <a:xfrm>
            <a:off x="4572000" y="10668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Ayah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Edy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, Parenting Consultant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B19E238-5ACB-4F9B-87B5-EB2A8A1C8903}"/>
              </a:ext>
            </a:extLst>
          </p:cNvPr>
          <p:cNvSpPr/>
          <p:nvPr/>
        </p:nvSpPr>
        <p:spPr>
          <a:xfrm>
            <a:off x="381000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CE8185C4-2F22-4BE8-84CA-BE50BCC3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4648200" cy="1143000"/>
          </a:xfrm>
        </p:spPr>
        <p:txBody>
          <a:bodyPr/>
          <a:lstStyle/>
          <a:p>
            <a:pPr algn="l">
              <a:defRPr/>
            </a:pPr>
            <a:br>
              <a:rPr lang="en-US" dirty="0"/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Leadership Series</a:t>
            </a:r>
          </a:p>
        </p:txBody>
      </p:sp>
      <p:pic>
        <p:nvPicPr>
          <p:cNvPr id="12292" name="Picture 4" descr="E:\NASKAH\2014\Oktober\30 Paspor di Kelas Sang Profesor\self driving\HDD.jpg">
            <a:extLst>
              <a:ext uri="{FF2B5EF4-FFF2-40B4-BE49-F238E27FC236}">
                <a16:creationId xmlns:a16="http://schemas.microsoft.com/office/drawing/2014/main" id="{052FE487-1000-43C7-A6CA-241F1CEA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057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E:\Presentasi KOPUS\Presentation Details\cover 30 paspor di kelas sang profesor buku 1 cetul.jpg">
            <a:extLst>
              <a:ext uri="{FF2B5EF4-FFF2-40B4-BE49-F238E27FC236}">
                <a16:creationId xmlns:a16="http://schemas.microsoft.com/office/drawing/2014/main" id="{DEE3908C-CCD7-4391-AC74-6F331FA2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006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E:\Presentasi KOPUS\Presentation Details\cover 30 paspor di kelas sang profesor buku 2 cetul.jpg">
            <a:extLst>
              <a:ext uri="{FF2B5EF4-FFF2-40B4-BE49-F238E27FC236}">
                <a16:creationId xmlns:a16="http://schemas.microsoft.com/office/drawing/2014/main" id="{F029D183-1FC0-4E1B-95B4-10341C68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20002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E:\Presentasi KOPUS\Presentation Details\555df7ea0423bdf9348b4567.jpeg">
            <a:extLst>
              <a:ext uri="{FF2B5EF4-FFF2-40B4-BE49-F238E27FC236}">
                <a16:creationId xmlns:a16="http://schemas.microsoft.com/office/drawing/2014/main" id="{68A2A864-0434-462A-A25E-2C942B96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177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65BA43A-E4E9-4B6F-876D-2423BAA1DBAA}"/>
              </a:ext>
            </a:extLst>
          </p:cNvPr>
          <p:cNvSpPr txBox="1">
            <a:spLocks/>
          </p:cNvSpPr>
          <p:nvPr/>
        </p:nvSpPr>
        <p:spPr bwMode="auto">
          <a:xfrm>
            <a:off x="381000" y="48006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2000" dirty="0" err="1">
                <a:latin typeface="+mj-lt"/>
                <a:ea typeface="+mj-ea"/>
                <a:cs typeface="+mj-cs"/>
              </a:rPr>
              <a:t>Rhenald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Kasali</a:t>
            </a:r>
            <a:r>
              <a:rPr lang="en-US" sz="2000" dirty="0">
                <a:latin typeface="+mj-lt"/>
                <a:ea typeface="+mj-ea"/>
                <a:cs typeface="+mj-cs"/>
              </a:rPr>
              <a:t>, 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Indonesia’ Management Guru</a:t>
            </a:r>
          </a:p>
          <a:p>
            <a:pPr eaLnBrk="0" hangingPunct="0">
              <a:defRPr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5A5EA9-8828-4025-900E-2A04B616558D}"/>
              </a:ext>
            </a:extLst>
          </p:cNvPr>
          <p:cNvSpPr txBox="1">
            <a:spLocks/>
          </p:cNvSpPr>
          <p:nvPr/>
        </p:nvSpPr>
        <p:spPr bwMode="auto">
          <a:xfrm>
            <a:off x="3886200" y="54102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30 Passports in The Professor Class</a:t>
            </a:r>
          </a:p>
          <a:p>
            <a:pPr algn="r"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Stories of college students who do solo traveling in various countries and learn many things to survive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82E975-8A75-486A-A1CB-426683976801}"/>
              </a:ext>
            </a:extLst>
          </p:cNvPr>
          <p:cNvSpPr txBox="1">
            <a:spLocks/>
          </p:cNvSpPr>
          <p:nvPr/>
        </p:nvSpPr>
        <p:spPr bwMode="auto">
          <a:xfrm>
            <a:off x="4800600" y="9906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How to be a leader for ourselves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Be a driver, not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passanger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C259EB6-A963-4B83-9148-DBC069E21DE9}"/>
              </a:ext>
            </a:extLst>
          </p:cNvPr>
          <p:cNvSpPr/>
          <p:nvPr/>
        </p:nvSpPr>
        <p:spPr>
          <a:xfrm rot="5400000" flipH="1" flipV="1">
            <a:off x="4648200" y="1447800"/>
            <a:ext cx="266700" cy="1143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78AF609-5864-45AD-AFE8-83A5CA9DAE16}"/>
              </a:ext>
            </a:extLst>
          </p:cNvPr>
          <p:cNvSpPr/>
          <p:nvPr/>
        </p:nvSpPr>
        <p:spPr>
          <a:xfrm rot="10800000" flipV="1">
            <a:off x="8458200" y="5410200"/>
            <a:ext cx="304800" cy="1524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1A1F4E9-2C02-45B9-854A-8E7B0CC96282}"/>
              </a:ext>
            </a:extLst>
          </p:cNvPr>
          <p:cNvSpPr/>
          <p:nvPr/>
        </p:nvSpPr>
        <p:spPr>
          <a:xfrm>
            <a:off x="381000" y="3810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FB536-79E1-46FC-A3DC-91CC2CF4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Creative Thinking </a:t>
            </a:r>
          </a:p>
        </p:txBody>
      </p:sp>
      <p:pic>
        <p:nvPicPr>
          <p:cNvPr id="13316" name="Picture 2" descr="E:\Presentasi KOPUS\Presentation Details\cover steal like an artist police line.jpg">
            <a:extLst>
              <a:ext uri="{FF2B5EF4-FFF2-40B4-BE49-F238E27FC236}">
                <a16:creationId xmlns:a16="http://schemas.microsoft.com/office/drawing/2014/main" id="{969CBBBB-84F3-4A78-8C84-9BA451709E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90700"/>
            <a:ext cx="2743200" cy="2781300"/>
          </a:xfrm>
          <a:noFill/>
        </p:spPr>
      </p:pic>
      <p:pic>
        <p:nvPicPr>
          <p:cNvPr id="13317" name="Picture 3" descr="E:\Presentasi KOPUS\Presentation Details\cover show your work twotone revisi 2.jpg">
            <a:extLst>
              <a:ext uri="{FF2B5EF4-FFF2-40B4-BE49-F238E27FC236}">
                <a16:creationId xmlns:a16="http://schemas.microsoft.com/office/drawing/2014/main" id="{8FD56CE7-817B-4C32-92D6-170405CD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667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E:\Presentasi KOPUS\Presentation Details\1301814_L.jpg">
            <a:extLst>
              <a:ext uri="{FF2B5EF4-FFF2-40B4-BE49-F238E27FC236}">
                <a16:creationId xmlns:a16="http://schemas.microsoft.com/office/drawing/2014/main" id="{82D5AF4F-F0CB-4845-90AB-FAB067E3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0812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577A09A-3099-47E8-BF7C-B7FCD9758F81}"/>
              </a:ext>
            </a:extLst>
          </p:cNvPr>
          <p:cNvSpPr/>
          <p:nvPr/>
        </p:nvSpPr>
        <p:spPr>
          <a:xfrm>
            <a:off x="457200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2391-1577-4AD4-880E-1952CFA9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Self Improvement</a:t>
            </a:r>
          </a:p>
        </p:txBody>
      </p:sp>
      <p:pic>
        <p:nvPicPr>
          <p:cNvPr id="14340" name="Picture 2" descr="E:\NASKAH\2012\Juli\Happiness Inside\cut.png">
            <a:extLst>
              <a:ext uri="{FF2B5EF4-FFF2-40B4-BE49-F238E27FC236}">
                <a16:creationId xmlns:a16="http://schemas.microsoft.com/office/drawing/2014/main" id="{EFD71EF5-8A48-4769-B0CE-B98B1489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1908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E:\Presentasi KOPUS\Presentation Details\gobind.png">
            <a:extLst>
              <a:ext uri="{FF2B5EF4-FFF2-40B4-BE49-F238E27FC236}">
                <a16:creationId xmlns:a16="http://schemas.microsoft.com/office/drawing/2014/main" id="{8BF6D5F9-ECD2-4FBE-A326-F0E6ADE9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18383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9B188C-E164-4BBC-B21B-C56467D12FAD}"/>
              </a:ext>
            </a:extLst>
          </p:cNvPr>
          <p:cNvSpPr txBox="1">
            <a:spLocks/>
          </p:cNvSpPr>
          <p:nvPr/>
        </p:nvSpPr>
        <p:spPr bwMode="auto">
          <a:xfrm>
            <a:off x="3962400" y="4495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Gobind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Vashdev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answers the source of the emptiness we often feel in our lives and gives a solution on how to find happiness inside us.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F140E6B-4A6C-4A4A-A8F0-B18B7698A063}"/>
              </a:ext>
            </a:extLst>
          </p:cNvPr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F884B5-BA30-4BE1-B545-4A4E5DBC3B56}"/>
              </a:ext>
            </a:extLst>
          </p:cNvPr>
          <p:cNvSpPr txBox="1">
            <a:spLocks/>
          </p:cNvSpPr>
          <p:nvPr/>
        </p:nvSpPr>
        <p:spPr bwMode="auto">
          <a:xfrm>
            <a:off x="0" y="1600200"/>
            <a:ext cx="9372600" cy="2743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8EBF6-EB42-4E78-A49A-DCD1A95A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Children’s Health Series</a:t>
            </a:r>
          </a:p>
        </p:txBody>
      </p:sp>
      <p:pic>
        <p:nvPicPr>
          <p:cNvPr id="15365" name="Picture 2" descr="E:\Presentasi KOPUS\Presentation Details\Buku Noura\halo cican kepala gatal.jpg">
            <a:extLst>
              <a:ext uri="{FF2B5EF4-FFF2-40B4-BE49-F238E27FC236}">
                <a16:creationId xmlns:a16="http://schemas.microsoft.com/office/drawing/2014/main" id="{FA52FC39-09B1-4A29-BA3A-03E8FEFCD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2287588" cy="2362200"/>
          </a:xfrm>
          <a:noFill/>
        </p:spPr>
      </p:pic>
      <p:pic>
        <p:nvPicPr>
          <p:cNvPr id="15366" name="Picture 3" descr="E:\Presentasi KOPUS\Presentation Details\Buku Noura\halo cican_cican flu.jpg">
            <a:extLst>
              <a:ext uri="{FF2B5EF4-FFF2-40B4-BE49-F238E27FC236}">
                <a16:creationId xmlns:a16="http://schemas.microsoft.com/office/drawing/2014/main" id="{5839C7C3-4900-43D9-A517-8C39B0D2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289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E:\Presentasi KOPUS\Presentation Details\Buku Noura\halo cican_sakit gigi.jpg">
            <a:extLst>
              <a:ext uri="{FF2B5EF4-FFF2-40B4-BE49-F238E27FC236}">
                <a16:creationId xmlns:a16="http://schemas.microsoft.com/office/drawing/2014/main" id="{D8D0F776-0518-4314-B846-EB4B93B4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1813"/>
            <a:ext cx="21399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7AC4B0F-4999-476B-9914-CE53EF850588}"/>
              </a:ext>
            </a:extLst>
          </p:cNvPr>
          <p:cNvSpPr txBox="1">
            <a:spLocks/>
          </p:cNvSpPr>
          <p:nvPr/>
        </p:nvSpPr>
        <p:spPr bwMode="auto">
          <a:xfrm>
            <a:off x="685800" y="4724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Cican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Have an Itchy Scalp</a:t>
            </a:r>
          </a:p>
          <a:p>
            <a:pPr eaLnBrk="0" hangingPunct="0"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Cican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Caught a Cold</a:t>
            </a:r>
          </a:p>
          <a:p>
            <a:pPr eaLnBrk="0" hangingPunct="0"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Cican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Have a Toothache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F131393-A871-4EF0-95A3-FE5B2ED61A4E}"/>
              </a:ext>
            </a:extLst>
          </p:cNvPr>
          <p:cNvSpPr/>
          <p:nvPr/>
        </p:nvSpPr>
        <p:spPr>
          <a:xfrm>
            <a:off x="381000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A7388-C955-4101-8D7F-EB25E7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ritannic Bold" pitchFamily="34" charset="0"/>
              </a:rPr>
              <a:t>Children’s Self-help Series</a:t>
            </a:r>
          </a:p>
        </p:txBody>
      </p:sp>
      <p:pic>
        <p:nvPicPr>
          <p:cNvPr id="16388" name="Picture 6" descr="E:\Presentasi KOPUS\Presentation Details\Buku Noura\nauranabil maaf.jpg">
            <a:extLst>
              <a:ext uri="{FF2B5EF4-FFF2-40B4-BE49-F238E27FC236}">
                <a16:creationId xmlns:a16="http://schemas.microsoft.com/office/drawing/2014/main" id="{C3F14546-C332-436E-B423-1DB889B6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0304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E:\Presentasi KOPUS\Presentation Details\Buku Noura\nauranabil terima kasih.jpg">
            <a:extLst>
              <a:ext uri="{FF2B5EF4-FFF2-40B4-BE49-F238E27FC236}">
                <a16:creationId xmlns:a16="http://schemas.microsoft.com/office/drawing/2014/main" id="{C29C6541-2A46-49B3-99F7-DFD8DC8A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0574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E:\Presentasi KOPUS\Presentation Details\Buku Noura\nauranabil tolong.jpg">
            <a:extLst>
              <a:ext uri="{FF2B5EF4-FFF2-40B4-BE49-F238E27FC236}">
                <a16:creationId xmlns:a16="http://schemas.microsoft.com/office/drawing/2014/main" id="{93E1F155-0BCF-40CD-A544-9B4EF407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0859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E:\Presentasi KOPUS\Presentation Details\Buku Noura\naura nabil alhamdulilah.jpg">
            <a:extLst>
              <a:ext uri="{FF2B5EF4-FFF2-40B4-BE49-F238E27FC236}">
                <a16:creationId xmlns:a16="http://schemas.microsoft.com/office/drawing/2014/main" id="{4BD6BC96-E070-49D6-9A48-B27CF06E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04628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447864-A073-4C5E-A9EC-FAD93692A8E5}"/>
              </a:ext>
            </a:extLst>
          </p:cNvPr>
          <p:cNvSpPr txBox="1">
            <a:spLocks/>
          </p:cNvSpPr>
          <p:nvPr/>
        </p:nvSpPr>
        <p:spPr bwMode="auto">
          <a:xfrm>
            <a:off x="533400" y="10668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Introducing good first words for children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168BB7-73BA-4AED-8B8D-E71A3DB896AD}"/>
              </a:ext>
            </a:extLst>
          </p:cNvPr>
          <p:cNvSpPr txBox="1">
            <a:spLocks/>
          </p:cNvSpPr>
          <p:nvPr/>
        </p:nvSpPr>
        <p:spPr bwMode="auto">
          <a:xfrm>
            <a:off x="3429000" y="47244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6394" name="Picture 3" descr="E:\Presentasi KOPUS\Presentation Details\Buku Noura\naura nabil aku bilang permisi.jpg">
            <a:extLst>
              <a:ext uri="{FF2B5EF4-FFF2-40B4-BE49-F238E27FC236}">
                <a16:creationId xmlns:a16="http://schemas.microsoft.com/office/drawing/2014/main" id="{027CD1DC-8E0A-4B01-9857-FFDE5F95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207168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" descr="E:\Presentasi KOPUS\Presentation Details\Buku Noura\naura nabil assalamualaikum.jpg">
            <a:extLst>
              <a:ext uri="{FF2B5EF4-FFF2-40B4-BE49-F238E27FC236}">
                <a16:creationId xmlns:a16="http://schemas.microsoft.com/office/drawing/2014/main" id="{CB260E9F-D0BA-4D71-AA4D-7D630A29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4343400"/>
            <a:ext cx="2001837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" descr="E:\Presentasi KOPUS\Presentation Details\Buku Noura\nauranabil bismillah.jpg">
            <a:extLst>
              <a:ext uri="{FF2B5EF4-FFF2-40B4-BE49-F238E27FC236}">
                <a16:creationId xmlns:a16="http://schemas.microsoft.com/office/drawing/2014/main" id="{29E394A9-691F-432F-8B27-2AA4BAD5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200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6" descr="E:\Presentasi KOPUS\Presentation Details\Buku Noura\naura nabil masya Allah.jpg">
            <a:extLst>
              <a:ext uri="{FF2B5EF4-FFF2-40B4-BE49-F238E27FC236}">
                <a16:creationId xmlns:a16="http://schemas.microsoft.com/office/drawing/2014/main" id="{F80CC2F9-5C4A-4628-9FCD-9481CA1A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20986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E346559-0A57-492C-891A-00683593BDA1}"/>
              </a:ext>
            </a:extLst>
          </p:cNvPr>
          <p:cNvSpPr/>
          <p:nvPr/>
        </p:nvSpPr>
        <p:spPr>
          <a:xfrm>
            <a:off x="304800" y="3048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23185-7068-4F5B-A34B-9BC18BF7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0198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A Cart of Stories Series</a:t>
            </a:r>
          </a:p>
        </p:txBody>
      </p:sp>
      <p:pic>
        <p:nvPicPr>
          <p:cNvPr id="17412" name="Picture 2" descr="E:\Presentasi KOPUS\Presentation Details\Buku Noura\odongodongdongeng 1 singa dan tikus.jpg">
            <a:extLst>
              <a:ext uri="{FF2B5EF4-FFF2-40B4-BE49-F238E27FC236}">
                <a16:creationId xmlns:a16="http://schemas.microsoft.com/office/drawing/2014/main" id="{0FF9D471-438E-43E2-AAE7-782EAEB199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2079625" cy="2133600"/>
          </a:xfrm>
          <a:noFill/>
        </p:spPr>
      </p:pic>
      <p:pic>
        <p:nvPicPr>
          <p:cNvPr id="17413" name="Picture 4" descr="E:\Presentasi KOPUS\Presentation Details\Buku Noura\odongodongdongeng kancil dan buaya.jpg">
            <a:extLst>
              <a:ext uri="{FF2B5EF4-FFF2-40B4-BE49-F238E27FC236}">
                <a16:creationId xmlns:a16="http://schemas.microsoft.com/office/drawing/2014/main" id="{8CBE71F0-7695-44D1-BE6E-F792B3E7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2057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E:\Presentasi KOPUS\Presentation Details\Buku Noura\odongodongdongeng semut dan belalang.jpg">
            <a:extLst>
              <a:ext uri="{FF2B5EF4-FFF2-40B4-BE49-F238E27FC236}">
                <a16:creationId xmlns:a16="http://schemas.microsoft.com/office/drawing/2014/main" id="{093A2B6A-FE38-4A64-B142-EBB26AB0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20986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E:\Presentasi KOPUS\Presentation Details\Buku Noura\odongodongdongeng kura dan kelinci.jpg">
            <a:extLst>
              <a:ext uri="{FF2B5EF4-FFF2-40B4-BE49-F238E27FC236}">
                <a16:creationId xmlns:a16="http://schemas.microsoft.com/office/drawing/2014/main" id="{464624AC-556E-40C4-8D43-5A5854B7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20574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E:\Presentasi KOPUS\Presentation Details\Buku Noura\odongodongdongeng kucing anjing.jpg">
            <a:extLst>
              <a:ext uri="{FF2B5EF4-FFF2-40B4-BE49-F238E27FC236}">
                <a16:creationId xmlns:a16="http://schemas.microsoft.com/office/drawing/2014/main" id="{3101FA53-0368-4736-AF7F-530F74BA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057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E:\Presentasi KOPUS\Presentation Details\Buku Noura\odongodongdongeng monyet harimau.jpg">
            <a:extLst>
              <a:ext uri="{FF2B5EF4-FFF2-40B4-BE49-F238E27FC236}">
                <a16:creationId xmlns:a16="http://schemas.microsoft.com/office/drawing/2014/main" id="{0E9A9FD0-1B78-4FB8-B863-2A6B24D6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20367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513C0C-C49E-4689-81BC-B2672C83DF98}"/>
              </a:ext>
            </a:extLst>
          </p:cNvPr>
          <p:cNvSpPr txBox="1">
            <a:spLocks/>
          </p:cNvSpPr>
          <p:nvPr/>
        </p:nvSpPr>
        <p:spPr bwMode="auto">
          <a:xfrm>
            <a:off x="4724400" y="44958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Popular fables retold with simplicity and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 unique illustrations.</a:t>
            </a:r>
          </a:p>
          <a:p>
            <a:pPr eaLnBrk="0" hangingPunct="0">
              <a:buFontTx/>
              <a:buChar char="-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Provides children with open ended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questions that will enhance their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imagination and creativity.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AD077AB-760E-448B-BAAA-11C384B7BBCE}"/>
              </a:ext>
            </a:extLst>
          </p:cNvPr>
          <p:cNvSpPr/>
          <p:nvPr/>
        </p:nvSpPr>
        <p:spPr>
          <a:xfrm>
            <a:off x="304800" y="381000"/>
            <a:ext cx="609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32E80-139A-46EE-AA28-02AC8AFA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44958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Value Series</a:t>
            </a:r>
          </a:p>
        </p:txBody>
      </p:sp>
      <p:pic>
        <p:nvPicPr>
          <p:cNvPr id="18436" name="Picture 2" descr="E:\Presentasi KOPUS\Presentation Details\Buku Noura\seri dahlan bilingual_sepatu idaman.jpg">
            <a:extLst>
              <a:ext uri="{FF2B5EF4-FFF2-40B4-BE49-F238E27FC236}">
                <a16:creationId xmlns:a16="http://schemas.microsoft.com/office/drawing/2014/main" id="{4ED8CB4C-8654-4F64-97BE-1DFB4F3A20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2647950" cy="2643188"/>
          </a:xfrm>
          <a:noFill/>
        </p:spPr>
      </p:pic>
      <p:pic>
        <p:nvPicPr>
          <p:cNvPr id="18437" name="Picture 3" descr="E:\Presentasi KOPUS\Presentation Details\Buku Noura\seri dahlan bilingual_ gembala riang.jpg">
            <a:extLst>
              <a:ext uri="{FF2B5EF4-FFF2-40B4-BE49-F238E27FC236}">
                <a16:creationId xmlns:a16="http://schemas.microsoft.com/office/drawing/2014/main" id="{D1E67832-5472-42E0-8553-C506BAEC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6987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E:\Presentasi KOPUS\Presentation Details\Buku Noura\seri dahlan bilingual_mencuri tebu.jpg">
            <a:extLst>
              <a:ext uri="{FF2B5EF4-FFF2-40B4-BE49-F238E27FC236}">
                <a16:creationId xmlns:a16="http://schemas.microsoft.com/office/drawing/2014/main" id="{CEA9C41A-C9F9-465D-934A-C82B1D06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749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F5018-EC08-4379-A09C-40461F7896BB}"/>
              </a:ext>
            </a:extLst>
          </p:cNvPr>
          <p:cNvSpPr txBox="1">
            <a:spLocks/>
          </p:cNvSpPr>
          <p:nvPr/>
        </p:nvSpPr>
        <p:spPr bwMode="auto">
          <a:xfrm>
            <a:off x="609600" y="49530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Told in rhymes with beautiful illustrations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Chosen as one of many beautiful illustration  in The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Book Illustration Gallery at The Singapore Asian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Festival of Children’s Content 2013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8C10918-C102-48A9-9BB1-0CB6B0BA41A8}"/>
              </a:ext>
            </a:extLst>
          </p:cNvPr>
          <p:cNvSpPr/>
          <p:nvPr/>
        </p:nvSpPr>
        <p:spPr>
          <a:xfrm>
            <a:off x="381000" y="381000"/>
            <a:ext cx="5334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DBB95D5E-B4E8-46C2-A340-A8B65E92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Children’s Educational Book </a:t>
            </a:r>
          </a:p>
        </p:txBody>
      </p:sp>
      <p:pic>
        <p:nvPicPr>
          <p:cNvPr id="19460" name="Picture 2" descr="E:\NASKAH\2016\Maret\FUNtastic Learning with Nabil &amp; Naura\Promo Tools\Bahan Training Online\slide\slide-05.jpg">
            <a:extLst>
              <a:ext uri="{FF2B5EF4-FFF2-40B4-BE49-F238E27FC236}">
                <a16:creationId xmlns:a16="http://schemas.microsoft.com/office/drawing/2014/main" id="{AC4AB74C-64C0-4280-9DD1-C6D24708B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819400"/>
            <a:ext cx="5183188" cy="3663950"/>
          </a:xfr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FF5755-1135-416A-9BD6-539B5C1AE1FD}"/>
              </a:ext>
            </a:extLst>
          </p:cNvPr>
          <p:cNvSpPr txBox="1">
            <a:spLocks/>
          </p:cNvSpPr>
          <p:nvPr/>
        </p:nvSpPr>
        <p:spPr bwMode="auto">
          <a:xfrm>
            <a:off x="304800" y="16764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Stimulates children on the main aspects of child development: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m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otoric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, cognitive, language, and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social emotional.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F01433-74DF-43CD-8778-D58E50845A6B}"/>
              </a:ext>
            </a:extLst>
          </p:cNvPr>
          <p:cNvSpPr txBox="1">
            <a:spLocks/>
          </p:cNvSpPr>
          <p:nvPr/>
        </p:nvSpPr>
        <p:spPr bwMode="auto">
          <a:xfrm>
            <a:off x="228600" y="31242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The set consists of: books, board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 game, Augmented R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eality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017A18D-42B3-425A-86F2-371E50ABDA57}"/>
              </a:ext>
            </a:extLst>
          </p:cNvPr>
          <p:cNvSpPr/>
          <p:nvPr/>
        </p:nvSpPr>
        <p:spPr>
          <a:xfrm>
            <a:off x="381000" y="2286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03B2E-2803-44EC-B2C7-CCCA66F3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Religion &amp; Spiritual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20484" name="Picture 2" descr="E:\Presentasi KOPUS\Presentation Details\Buku Noura\islam q&amp;a dari jilboobs hingga pernikahan beda agama.jpg">
            <a:extLst>
              <a:ext uri="{FF2B5EF4-FFF2-40B4-BE49-F238E27FC236}">
                <a16:creationId xmlns:a16="http://schemas.microsoft.com/office/drawing/2014/main" id="{99DA694E-60EE-4A7D-94DE-A6AEA9706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2057400"/>
            <a:ext cx="1370012" cy="2057400"/>
          </a:xfrm>
          <a:noFill/>
        </p:spPr>
      </p:pic>
      <p:pic>
        <p:nvPicPr>
          <p:cNvPr id="20485" name="Picture 3" descr="E:\Presentasi KOPUS\Presentation Details\Buku Noura\islam q&amp;a tentang perempuan.jpg">
            <a:extLst>
              <a:ext uri="{FF2B5EF4-FFF2-40B4-BE49-F238E27FC236}">
                <a16:creationId xmlns:a16="http://schemas.microsoft.com/office/drawing/2014/main" id="{AAA07486-C0BC-4EA1-8ADF-EC422639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:\Presentasi KOPUS\Presentation Details\covNA-146.jpg">
            <a:extLst>
              <a:ext uri="{FF2B5EF4-FFF2-40B4-BE49-F238E27FC236}">
                <a16:creationId xmlns:a16="http://schemas.microsoft.com/office/drawing/2014/main" id="{3ED3E777-4256-4103-B999-84E94681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6670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90ABE4-AA89-4D4B-8158-AB64C918D095}"/>
              </a:ext>
            </a:extLst>
          </p:cNvPr>
          <p:cNvSpPr txBox="1">
            <a:spLocks/>
          </p:cNvSpPr>
          <p:nvPr/>
        </p:nvSpPr>
        <p:spPr bwMode="auto">
          <a:xfrm>
            <a:off x="457200" y="1295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dirty="0">
                <a:latin typeface="+mn-lt"/>
                <a:ea typeface="+mj-ea"/>
                <a:cs typeface="+mj-cs"/>
              </a:rPr>
              <a:t>Islam Q&amp;A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Series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6DAF5-4A80-4410-8A55-0A75A2188714}"/>
              </a:ext>
            </a:extLst>
          </p:cNvPr>
          <p:cNvSpPr txBox="1">
            <a:spLocks/>
          </p:cNvSpPr>
          <p:nvPr/>
        </p:nvSpPr>
        <p:spPr bwMode="auto">
          <a:xfrm>
            <a:off x="5562600" y="52578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dirty="0">
                <a:latin typeface="+mn-lt"/>
                <a:ea typeface="+mj-ea"/>
                <a:cs typeface="+mj-cs"/>
              </a:rPr>
              <a:t>God in a Cup of Coffee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0489" name="Picture 8" descr="E:\Presentasi KOPUS\Presentation Details\cover islam q&amp;a #3 dari makanan halal (14x21) 150515 rgb.jpg">
            <a:extLst>
              <a:ext uri="{FF2B5EF4-FFF2-40B4-BE49-F238E27FC236}">
                <a16:creationId xmlns:a16="http://schemas.microsoft.com/office/drawing/2014/main" id="{E1A466A4-F51B-4BF5-9F00-9932A358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343400"/>
            <a:ext cx="1381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E:\Presentasi KOPUS\Presentation Details\cover islam q&amp;a #4 dari hukum memakai cadar (14x21) 150615 rgb.jpg">
            <a:extLst>
              <a:ext uri="{FF2B5EF4-FFF2-40B4-BE49-F238E27FC236}">
                <a16:creationId xmlns:a16="http://schemas.microsoft.com/office/drawing/2014/main" id="{3C6006FC-0D9D-4EB8-A232-AB467B85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3795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AAD171-FD5F-4D55-B783-61ECC7C7B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a typeface="MS Mincho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MS Mincho"/>
                <a:cs typeface="Calibri"/>
              </a:rPr>
              <a:t>	    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Penerbit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Noura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 Books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@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NouraBooks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@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Calibri"/>
              </a:rPr>
              <a:t>nourabooks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Calibri"/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>
              <a:solidFill>
                <a:schemeClr val="bg1">
                  <a:lumMod val="65000"/>
                </a:schemeClr>
              </a:solidFill>
              <a:ea typeface="MS Mincho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ea typeface="MS Mincho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2" descr="E:\Logo Noura Books\Logo Noura Anyar\Logo.png">
            <a:extLst>
              <a:ext uri="{FF2B5EF4-FFF2-40B4-BE49-F238E27FC236}">
                <a16:creationId xmlns:a16="http://schemas.microsoft.com/office/drawing/2014/main" id="{760E0B63-6875-4DCE-92D2-DE9B5FFC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5288"/>
            <a:ext cx="51816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E:\Presentasi KOPUS\Facebook.jpg">
            <a:extLst>
              <a:ext uri="{FF2B5EF4-FFF2-40B4-BE49-F238E27FC236}">
                <a16:creationId xmlns:a16="http://schemas.microsoft.com/office/drawing/2014/main" id="{B41BC20E-B9CB-4C26-98F8-1DCF7F94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E:\Presentasi KOPUS\Twitter.jpg">
            <a:extLst>
              <a:ext uri="{FF2B5EF4-FFF2-40B4-BE49-F238E27FC236}">
                <a16:creationId xmlns:a16="http://schemas.microsoft.com/office/drawing/2014/main" id="{E5310191-D319-49D3-BD7B-75A9BE16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E:\Presentasi KOPUS\Instagram_App_Large_May2016_200.png">
            <a:extLst>
              <a:ext uri="{FF2B5EF4-FFF2-40B4-BE49-F238E27FC236}">
                <a16:creationId xmlns:a16="http://schemas.microsoft.com/office/drawing/2014/main" id="{0FC01039-F2AB-448A-9050-8E83A416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35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FEB2726-B699-498F-9BC1-6DCE3922517B}"/>
              </a:ext>
            </a:extLst>
          </p:cNvPr>
          <p:cNvSpPr txBox="1">
            <a:spLocks/>
          </p:cNvSpPr>
          <p:nvPr/>
        </p:nvSpPr>
        <p:spPr bwMode="auto">
          <a:xfrm>
            <a:off x="1447800" y="1219200"/>
            <a:ext cx="640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chemeClr val="bg1">
                  <a:lumMod val="50000"/>
                </a:schemeClr>
              </a:solidFill>
              <a:latin typeface="+mn-lt"/>
              <a:ea typeface="MS Mincho"/>
              <a:cs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  <a:ea typeface="MS Mincho"/>
                <a:cs typeface="Calibri"/>
              </a:rPr>
              <a:t>	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+mn-lt"/>
              <a:ea typeface="MS Mincho"/>
              <a:cs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solidFill>
                <a:schemeClr val="bg1">
                  <a:lumMod val="65000"/>
                </a:schemeClr>
              </a:solidFill>
              <a:latin typeface="+mn-lt"/>
              <a:ea typeface="MS Mincho"/>
              <a:cs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www.nourabooks.co.id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6D12D54-9DBC-4962-8753-E475C5C06E3C}"/>
              </a:ext>
            </a:extLst>
          </p:cNvPr>
          <p:cNvSpPr/>
          <p:nvPr/>
        </p:nvSpPr>
        <p:spPr>
          <a:xfrm>
            <a:off x="6553200" y="1524000"/>
            <a:ext cx="2057400" cy="1981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21961-6629-43E5-8005-B653D687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052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New Trends in </a:t>
            </a:r>
            <a:b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</a:b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Nonfiction</a:t>
            </a:r>
            <a:b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</a:b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CACB7E-F9DA-43CD-91B5-21C98FC8D9F0}"/>
              </a:ext>
            </a:extLst>
          </p:cNvPr>
          <p:cNvSpPr/>
          <p:nvPr/>
        </p:nvSpPr>
        <p:spPr>
          <a:xfrm>
            <a:off x="3962400" y="4191000"/>
            <a:ext cx="3352800" cy="3124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A52BD8-942D-4E97-A1CA-FC637CE4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</a:b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National Bestselling </a:t>
            </a:r>
            <a:b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</a:b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Nonfiction</a:t>
            </a:r>
            <a:b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</a:b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23C68B-7C85-4E19-9C92-18FDE5EE8280}"/>
              </a:ext>
            </a:extLst>
          </p:cNvPr>
          <p:cNvSpPr/>
          <p:nvPr/>
        </p:nvSpPr>
        <p:spPr>
          <a:xfrm>
            <a:off x="2895600" y="1752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CE9A4E-B6F2-4A29-86FB-CF3498FEE1F5}"/>
              </a:ext>
            </a:extLst>
          </p:cNvPr>
          <p:cNvSpPr/>
          <p:nvPr/>
        </p:nvSpPr>
        <p:spPr>
          <a:xfrm>
            <a:off x="3810000" y="1752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6BA1C9-7C75-42D5-B042-D5C96ACAFD91}"/>
              </a:ext>
            </a:extLst>
          </p:cNvPr>
          <p:cNvSpPr/>
          <p:nvPr/>
        </p:nvSpPr>
        <p:spPr>
          <a:xfrm>
            <a:off x="4648200" y="1752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A5267C-2595-412F-9D54-BF9AFBCEC2E1}"/>
              </a:ext>
            </a:extLst>
          </p:cNvPr>
          <p:cNvSpPr/>
          <p:nvPr/>
        </p:nvSpPr>
        <p:spPr>
          <a:xfrm>
            <a:off x="5562600" y="1752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DECD12-C3F4-4F24-B5AB-EF23EB20ED2C}"/>
              </a:ext>
            </a:extLst>
          </p:cNvPr>
          <p:cNvSpPr/>
          <p:nvPr/>
        </p:nvSpPr>
        <p:spPr>
          <a:xfrm>
            <a:off x="3581400" y="4572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28D611-A1DC-4020-8444-9C2B2CB722EB}"/>
              </a:ext>
            </a:extLst>
          </p:cNvPr>
          <p:cNvSpPr/>
          <p:nvPr/>
        </p:nvSpPr>
        <p:spPr>
          <a:xfrm>
            <a:off x="4267200" y="4572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A4E6F8-3702-4E2B-BE67-87FD51CE9748}"/>
              </a:ext>
            </a:extLst>
          </p:cNvPr>
          <p:cNvSpPr/>
          <p:nvPr/>
        </p:nvSpPr>
        <p:spPr>
          <a:xfrm>
            <a:off x="4953000" y="4572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D71C18-2563-4CB6-B0D0-3B8E5DDCB7CC}"/>
              </a:ext>
            </a:extLst>
          </p:cNvPr>
          <p:cNvSpPr/>
          <p:nvPr/>
        </p:nvSpPr>
        <p:spPr>
          <a:xfrm>
            <a:off x="5181600" y="1066800"/>
            <a:ext cx="2362200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99F03C-4153-403A-A98F-A309482707C3}"/>
              </a:ext>
            </a:extLst>
          </p:cNvPr>
          <p:cNvSpPr/>
          <p:nvPr/>
        </p:nvSpPr>
        <p:spPr>
          <a:xfrm>
            <a:off x="457200" y="3048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2564C-3D5D-4A74-B538-17714B3B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Self Improvement</a:t>
            </a:r>
          </a:p>
        </p:txBody>
      </p:sp>
      <p:pic>
        <p:nvPicPr>
          <p:cNvPr id="23557" name="Picture 2" descr="E:\Presentasi KOPUS\Presentation Details\the-7-habits-of-highly-effective-people-7-kebiasaan-manusia-yang-sangat-efektif-433-zoom-1.jpg">
            <a:extLst>
              <a:ext uri="{FF2B5EF4-FFF2-40B4-BE49-F238E27FC236}">
                <a16:creationId xmlns:a16="http://schemas.microsoft.com/office/drawing/2014/main" id="{DE2F438C-7469-4855-BF5F-E74CEE81E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76400"/>
            <a:ext cx="2862263" cy="4525963"/>
          </a:xfrm>
          <a:noFill/>
        </p:spPr>
      </p:pic>
      <p:pic>
        <p:nvPicPr>
          <p:cNvPr id="23558" name="Picture 5" descr="E:\Presentasi KOPUS\Presentation Details\terapi-berpikir-positif.jpg">
            <a:extLst>
              <a:ext uri="{FF2B5EF4-FFF2-40B4-BE49-F238E27FC236}">
                <a16:creationId xmlns:a16="http://schemas.microsoft.com/office/drawing/2014/main" id="{F00606A7-B113-4B56-BB7A-CFD69EEF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01738"/>
            <a:ext cx="22098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8A55F3-415B-442E-B2A3-35B026019702}"/>
              </a:ext>
            </a:extLst>
          </p:cNvPr>
          <p:cNvSpPr txBox="1">
            <a:spLocks/>
          </p:cNvSpPr>
          <p:nvPr/>
        </p:nvSpPr>
        <p:spPr bwMode="auto">
          <a:xfrm>
            <a:off x="5105400" y="41148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How to think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possitively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B185C6-F7D5-4CC9-85D1-B087E97736ED}"/>
              </a:ext>
            </a:extLst>
          </p:cNvPr>
          <p:cNvSpPr txBox="1">
            <a:spLocks/>
          </p:cNvSpPr>
          <p:nvPr/>
        </p:nvSpPr>
        <p:spPr bwMode="auto">
          <a:xfrm>
            <a:off x="533400" y="1219200"/>
            <a:ext cx="3429000" cy="441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4579" name="Picture 2" descr="E:\NASKAH\1087492_76602d00-3514-4e16-8f8d-467bddc3e199.jpg">
            <a:extLst>
              <a:ext uri="{FF2B5EF4-FFF2-40B4-BE49-F238E27FC236}">
                <a16:creationId xmlns:a16="http://schemas.microsoft.com/office/drawing/2014/main" id="{9ECB7362-7B7C-47AC-BB6D-B42CCC8DE2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2895600" cy="4217988"/>
          </a:xfr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5E3838-E188-46FA-B4BF-A5CE60DA1D2F}"/>
              </a:ext>
            </a:extLst>
          </p:cNvPr>
          <p:cNvSpPr txBox="1">
            <a:spLocks/>
          </p:cNvSpPr>
          <p:nvPr/>
        </p:nvSpPr>
        <p:spPr bwMode="auto">
          <a:xfrm>
            <a:off x="3962400" y="13716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Woman nowadays: a leader at her field,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 inspiring figure, a game changer</a:t>
            </a: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Written by Indonesia’s Ask.fm celeb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The author use Ask.fm as the medium for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researching on alpha female phenomenon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3BDE36B-9612-43DC-931B-BC134393AEEC}"/>
              </a:ext>
            </a:extLst>
          </p:cNvPr>
          <p:cNvSpPr/>
          <p:nvPr/>
        </p:nvSpPr>
        <p:spPr>
          <a:xfrm>
            <a:off x="457200" y="3048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2" descr="E:\NASKAH\17255291.jpg">
            <a:extLst>
              <a:ext uri="{FF2B5EF4-FFF2-40B4-BE49-F238E27FC236}">
                <a16:creationId xmlns:a16="http://schemas.microsoft.com/office/drawing/2014/main" id="{3630F2B4-3062-45F6-9177-F2BC4CD73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2451100" cy="3657600"/>
          </a:xfrm>
          <a:noFill/>
        </p:spPr>
      </p:pic>
      <p:pic>
        <p:nvPicPr>
          <p:cNvPr id="25604" name="Picture 3" descr="E:\NASKAH\Bukupintar.jpg">
            <a:extLst>
              <a:ext uri="{FF2B5EF4-FFF2-40B4-BE49-F238E27FC236}">
                <a16:creationId xmlns:a16="http://schemas.microsoft.com/office/drawing/2014/main" id="{7F9BF082-1DC3-4021-B927-C45921F9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24860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2B939B-A830-4D74-A563-8942CEC6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Creative Thinking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B6A227-5BC6-4CED-A976-6998C8493E72}"/>
              </a:ext>
            </a:extLst>
          </p:cNvPr>
          <p:cNvSpPr txBox="1">
            <a:spLocks/>
          </p:cNvSpPr>
          <p:nvPr/>
        </p:nvSpPr>
        <p:spPr bwMode="auto">
          <a:xfrm>
            <a:off x="838200" y="50292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Creative or Die!</a:t>
            </a:r>
          </a:p>
        </p:txBody>
      </p:sp>
      <p:pic>
        <p:nvPicPr>
          <p:cNvPr id="25607" name="Picture 6" descr="E:\Presentasi KOPUS\Presentation Details\Yoris-Sebastian-ujian-nasional-mendikbud-anies-baswedan.jpg">
            <a:extLst>
              <a:ext uri="{FF2B5EF4-FFF2-40B4-BE49-F238E27FC236}">
                <a16:creationId xmlns:a16="http://schemas.microsoft.com/office/drawing/2014/main" id="{D5A73679-4410-4A33-8454-4C0AC3C7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16891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239A14-775A-4A8F-9FD3-579F3C013B6C}"/>
              </a:ext>
            </a:extLst>
          </p:cNvPr>
          <p:cNvSpPr txBox="1">
            <a:spLocks/>
          </p:cNvSpPr>
          <p:nvPr/>
        </p:nvSpPr>
        <p:spPr bwMode="auto">
          <a:xfrm>
            <a:off x="6400800" y="35814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Yoris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Sebastian, Indonesia’s creative consultant. He was notable as one of the youngest GM in the world.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Buku Icha 2010-2015\2014\cover steal like an artist police line - depan.jpg">
            <a:extLst>
              <a:ext uri="{FF2B5EF4-FFF2-40B4-BE49-F238E27FC236}">
                <a16:creationId xmlns:a16="http://schemas.microsoft.com/office/drawing/2014/main" id="{B65857BF-5FAC-4231-9ABE-966D9E489A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09600"/>
            <a:ext cx="2438400" cy="2590800"/>
          </a:xfrm>
          <a:noFill/>
        </p:spPr>
      </p:pic>
      <p:pic>
        <p:nvPicPr>
          <p:cNvPr id="26627" name="Picture 3" descr="D:\Buku Icha 2010-2015\2014\cover show your work twotone revisi 2 - depan.jpg">
            <a:extLst>
              <a:ext uri="{FF2B5EF4-FFF2-40B4-BE49-F238E27FC236}">
                <a16:creationId xmlns:a16="http://schemas.microsoft.com/office/drawing/2014/main" id="{D2BCB2CE-E210-4DB3-8D3D-56950003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530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E:\NASKAH\DIRECT SELLING\1301814_L.jpg">
            <a:extLst>
              <a:ext uri="{FF2B5EF4-FFF2-40B4-BE49-F238E27FC236}">
                <a16:creationId xmlns:a16="http://schemas.microsoft.com/office/drawing/2014/main" id="{5DCCCE14-61EF-42BD-8F4E-CA357DFB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217646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le 5">
            <a:extLst>
              <a:ext uri="{FF2B5EF4-FFF2-40B4-BE49-F238E27FC236}">
                <a16:creationId xmlns:a16="http://schemas.microsoft.com/office/drawing/2014/main" id="{E4318BD4-F603-468D-9866-6A98113E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5C9459-B87A-4C0C-9613-C94FF128F492}"/>
              </a:ext>
            </a:extLst>
          </p:cNvPr>
          <p:cNvSpPr/>
          <p:nvPr/>
        </p:nvSpPr>
        <p:spPr>
          <a:xfrm>
            <a:off x="381000" y="3048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884CA-05AC-4840-9F1C-FB942FDB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Traveling </a:t>
            </a:r>
          </a:p>
        </p:txBody>
      </p:sp>
      <p:pic>
        <p:nvPicPr>
          <p:cNvPr id="27652" name="Picture 3" descr="E:\NASKAH\TNT-1-4.jpg">
            <a:extLst>
              <a:ext uri="{FF2B5EF4-FFF2-40B4-BE49-F238E27FC236}">
                <a16:creationId xmlns:a16="http://schemas.microsoft.com/office/drawing/2014/main" id="{105155B7-AADA-407F-B7EB-DA006E6A9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3155950"/>
          </a:xfr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6CD6232-63B3-46F1-BC27-5F49EF92077F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Adventures around the world in compilations of entertaining short stories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Written by Indonesia’s leading travel blogger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Inspired the young generation of Indonesians to expand their horizons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through travel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Soon to be a major motion picture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47E4DA7-06D9-4927-9D2A-E8F06B1DE01A}"/>
              </a:ext>
            </a:extLst>
          </p:cNvPr>
          <p:cNvSpPr/>
          <p:nvPr/>
        </p:nvSpPr>
        <p:spPr>
          <a:xfrm>
            <a:off x="533400" y="5334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7FA1329E-BE5F-476E-BE31-914CFB2C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Quotes Book </a:t>
            </a:r>
          </a:p>
        </p:txBody>
      </p:sp>
      <p:pic>
        <p:nvPicPr>
          <p:cNvPr id="28676" name="Picture 4" descr="E:\NASKAH\buku-_88lovelife-ok.jpg">
            <a:extLst>
              <a:ext uri="{FF2B5EF4-FFF2-40B4-BE49-F238E27FC236}">
                <a16:creationId xmlns:a16="http://schemas.microsoft.com/office/drawing/2014/main" id="{74C8DB72-2702-43AF-82C7-67A84D0DC3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28800"/>
            <a:ext cx="2133600" cy="2978150"/>
          </a:xfrm>
          <a:noFill/>
        </p:spPr>
      </p:pic>
      <p:pic>
        <p:nvPicPr>
          <p:cNvPr id="28677" name="Picture 2" descr="E:\NASKAH\about-love-tere-liye.jpg">
            <a:extLst>
              <a:ext uri="{FF2B5EF4-FFF2-40B4-BE49-F238E27FC236}">
                <a16:creationId xmlns:a16="http://schemas.microsoft.com/office/drawing/2014/main" id="{A26E8B17-C69D-4452-A226-D9F13D6D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195103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A4743D-5EE6-4239-A4D1-C2BDA762C18C}"/>
              </a:ext>
            </a:extLst>
          </p:cNvPr>
          <p:cNvSpPr txBox="1">
            <a:spLocks/>
          </p:cNvSpPr>
          <p:nvPr/>
        </p:nvSpPr>
        <p:spPr bwMode="auto">
          <a:xfrm>
            <a:off x="838200" y="47244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Inspiring quotes told in lovely design written by Diana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Rikasari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, Indonesia’s fashion blogger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4356F3-D7B5-486C-B293-C0A918458050}"/>
              </a:ext>
            </a:extLst>
          </p:cNvPr>
          <p:cNvSpPr txBox="1">
            <a:spLocks/>
          </p:cNvSpPr>
          <p:nvPr/>
        </p:nvSpPr>
        <p:spPr bwMode="auto">
          <a:xfrm>
            <a:off x="4724400" y="41910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The compilation of quotable text on many bestselling novels written by Indonesia’s famous author,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Tere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Liye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NASKAH\15631906.jpg">
            <a:extLst>
              <a:ext uri="{FF2B5EF4-FFF2-40B4-BE49-F238E27FC236}">
                <a16:creationId xmlns:a16="http://schemas.microsoft.com/office/drawing/2014/main" id="{469E9DBF-C378-47FD-982E-4548DF5498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"/>
            <a:ext cx="3429000" cy="3352800"/>
          </a:xfrm>
          <a:noFill/>
        </p:spPr>
      </p:pic>
      <p:pic>
        <p:nvPicPr>
          <p:cNvPr id="29699" name="Picture 3" descr="E:\NASKAH\Lifes-Not-Always-About-Me-Me-and-Me.jpg">
            <a:extLst>
              <a:ext uri="{FF2B5EF4-FFF2-40B4-BE49-F238E27FC236}">
                <a16:creationId xmlns:a16="http://schemas.microsoft.com/office/drawing/2014/main" id="{61CB28C9-B465-48F6-BF2D-3F5182D2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F8FB5B5-7B92-404A-9EDA-A6004021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30723" name="Picture 2" descr="E:\Presentasi KOPUS\Presentation Details\10723682_914654558650067_1651139354_n.jpg">
            <a:extLst>
              <a:ext uri="{FF2B5EF4-FFF2-40B4-BE49-F238E27FC236}">
                <a16:creationId xmlns:a16="http://schemas.microsoft.com/office/drawing/2014/main" id="{973905EE-FE17-4735-A8D9-06C2A49674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38200"/>
            <a:ext cx="3429000" cy="3429000"/>
          </a:xfrm>
          <a:noFill/>
        </p:spPr>
      </p:pic>
      <p:pic>
        <p:nvPicPr>
          <p:cNvPr id="30724" name="Picture 3" descr="E:\Presentasi KOPUS\Presentation Details\IMG_20160131_065611.jpg">
            <a:extLst>
              <a:ext uri="{FF2B5EF4-FFF2-40B4-BE49-F238E27FC236}">
                <a16:creationId xmlns:a16="http://schemas.microsoft.com/office/drawing/2014/main" id="{2B15D712-D37D-4268-964E-CCC3163B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E:\Mizan - logo\Logo Mizan.jpg">
            <a:extLst>
              <a:ext uri="{FF2B5EF4-FFF2-40B4-BE49-F238E27FC236}">
                <a16:creationId xmlns:a16="http://schemas.microsoft.com/office/drawing/2014/main" id="{BAC6D27E-19CE-4107-8150-5FD642F8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718A7A3-A7D5-42B2-BB90-E5DB319B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438400"/>
            <a:ext cx="6705600" cy="2971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ko-KR">
              <a:ea typeface="굴림" panose="020B0600000101010101" pitchFamily="50" charset="-127"/>
            </a:endParaRPr>
          </a:p>
          <a:p>
            <a:r>
              <a:rPr lang="en-US" altLang="ko-KR" sz="2800">
                <a:ea typeface="굴림" panose="020B0600000101010101" pitchFamily="50" charset="-127"/>
              </a:rPr>
              <a:t>Mizan was founded in 1983</a:t>
            </a:r>
          </a:p>
          <a:p>
            <a:r>
              <a:rPr lang="en-US" altLang="ko-KR" sz="2800">
                <a:ea typeface="굴림" panose="020B0600000101010101" pitchFamily="50" charset="-127"/>
              </a:rPr>
              <a:t>Currently, Mizan publish more than 600 titles per year 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z="280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z="2800"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68FDC47E-D667-4C29-AE22-E2477FA7CEAE}"/>
              </a:ext>
            </a:extLst>
          </p:cNvPr>
          <p:cNvSpPr/>
          <p:nvPr/>
        </p:nvSpPr>
        <p:spPr>
          <a:xfrm>
            <a:off x="4876800" y="9144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27FC6-7D6A-4D3E-8F4D-F71CECE0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838200"/>
            <a:ext cx="4191000" cy="1143000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Graphic Diary</a:t>
            </a:r>
          </a:p>
        </p:txBody>
      </p:sp>
      <p:pic>
        <p:nvPicPr>
          <p:cNvPr id="31748" name="Picture 4" descr="E:\Presentasi KOPUS\Presentation Details\Story-of-My-Life-azkacorbuzier1.jpg">
            <a:extLst>
              <a:ext uri="{FF2B5EF4-FFF2-40B4-BE49-F238E27FC236}">
                <a16:creationId xmlns:a16="http://schemas.microsoft.com/office/drawing/2014/main" id="{1DB57CCD-BB65-4F69-B21A-EEB3D1F22B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667000"/>
            <a:ext cx="2444750" cy="3429000"/>
          </a:xfrm>
          <a:noFill/>
        </p:spPr>
      </p:pic>
      <p:pic>
        <p:nvPicPr>
          <p:cNvPr id="31749" name="Picture 5" descr="E:\Presentasi KOPUS\Presentation Details\4355111_0781718a-1ad6-4ccc-9730-5e64710af6a8.jpg">
            <a:extLst>
              <a:ext uri="{FF2B5EF4-FFF2-40B4-BE49-F238E27FC236}">
                <a16:creationId xmlns:a16="http://schemas.microsoft.com/office/drawing/2014/main" id="{D30D7F54-4F20-4349-9E55-0E38996D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8686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E:\Presentasi KOPUS\Presentation Details\476ef26800ab476ad3142382c1eae8abf.jpeg">
            <a:extLst>
              <a:ext uri="{FF2B5EF4-FFF2-40B4-BE49-F238E27FC236}">
                <a16:creationId xmlns:a16="http://schemas.microsoft.com/office/drawing/2014/main" id="{2752D4D2-AAE1-43CC-B06C-6C00E46A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1305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E2D9D7-59C7-4521-AF0F-DCFFAFD59C4A}"/>
              </a:ext>
            </a:extLst>
          </p:cNvPr>
          <p:cNvSpPr txBox="1">
            <a:spLocks/>
          </p:cNvSpPr>
          <p:nvPr/>
        </p:nvSpPr>
        <p:spPr bwMode="auto">
          <a:xfrm>
            <a:off x="5562600" y="1752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Daily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storie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s of a kid on the idea “how a broken home kid can be a happy kid.”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BB54605-10BE-4B4F-80A5-646BC4AC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32771" name="Picture 8" descr="E:\Presentasi KOPUS\Presentation Details\11.jpg">
            <a:extLst>
              <a:ext uri="{FF2B5EF4-FFF2-40B4-BE49-F238E27FC236}">
                <a16:creationId xmlns:a16="http://schemas.microsoft.com/office/drawing/2014/main" id="{06902B66-FEA1-496D-9974-E617FBC493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04800"/>
            <a:ext cx="3543300" cy="4525963"/>
          </a:xfrm>
          <a:noFill/>
        </p:spPr>
      </p:pic>
      <p:pic>
        <p:nvPicPr>
          <p:cNvPr id="32772" name="Picture 2" descr="E:\Presentasi KOPUS\Presentation Details\13.jpg">
            <a:extLst>
              <a:ext uri="{FF2B5EF4-FFF2-40B4-BE49-F238E27FC236}">
                <a16:creationId xmlns:a16="http://schemas.microsoft.com/office/drawing/2014/main" id="{F71E7375-03A8-43DA-B96E-20BB6F0D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7447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E:\Presentasi KOPUS\Presentation Details\keren-azka-putra-deddy-corbuzier-jadi-karakter-komik.jpg">
            <a:extLst>
              <a:ext uri="{FF2B5EF4-FFF2-40B4-BE49-F238E27FC236}">
                <a16:creationId xmlns:a16="http://schemas.microsoft.com/office/drawing/2014/main" id="{946CF31B-FB80-4431-9085-E16EE08B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E:\Presentasi KOPUS\Presentation Details\12976423_266465340366903_411435200_n.jpg">
            <a:extLst>
              <a:ext uri="{FF2B5EF4-FFF2-40B4-BE49-F238E27FC236}">
                <a16:creationId xmlns:a16="http://schemas.microsoft.com/office/drawing/2014/main" id="{AA4A9793-22F5-461E-AA13-929E5A33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5F08DBC-E7EC-4293-BA3E-533B8ED53AC4}"/>
              </a:ext>
            </a:extLst>
          </p:cNvPr>
          <p:cNvSpPr/>
          <p:nvPr/>
        </p:nvSpPr>
        <p:spPr>
          <a:xfrm>
            <a:off x="609600" y="3048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0C45E-8640-474A-8AA2-301D8AFC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48006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Popular Psychology </a:t>
            </a:r>
          </a:p>
        </p:txBody>
      </p:sp>
      <p:pic>
        <p:nvPicPr>
          <p:cNvPr id="33796" name="Picture 2" descr="E:\Presentasi KOPUS\Presentation Details\358440_9a9f441c-df8b-11e4-9901-4c1e87772fba.jpg">
            <a:extLst>
              <a:ext uri="{FF2B5EF4-FFF2-40B4-BE49-F238E27FC236}">
                <a16:creationId xmlns:a16="http://schemas.microsoft.com/office/drawing/2014/main" id="{21A812E8-D245-4810-B107-4155125F2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2365375" cy="3276600"/>
          </a:xfrm>
          <a:noFill/>
        </p:spPr>
      </p:pic>
      <p:pic>
        <p:nvPicPr>
          <p:cNvPr id="33797" name="Picture 3" descr="E:\Presentasi KOPUS\Presentation Details\59a66ff903819a5aeffa95afa3ab58c0.jpg">
            <a:extLst>
              <a:ext uri="{FF2B5EF4-FFF2-40B4-BE49-F238E27FC236}">
                <a16:creationId xmlns:a16="http://schemas.microsoft.com/office/drawing/2014/main" id="{4153EF40-C753-4BAC-87BB-5286D252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190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E:\Presentasi KOPUS\Presentation Details\BT_web.png">
            <a:extLst>
              <a:ext uri="{FF2B5EF4-FFF2-40B4-BE49-F238E27FC236}">
                <a16:creationId xmlns:a16="http://schemas.microsoft.com/office/drawing/2014/main" id="{A35225B5-34A6-4076-9F9B-6ADBE368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24828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7E95BA-89A2-4E1F-8B21-0781F5CEC079}"/>
              </a:ext>
            </a:extLst>
          </p:cNvPr>
          <p:cNvSpPr txBox="1">
            <a:spLocks/>
          </p:cNvSpPr>
          <p:nvPr/>
        </p:nvSpPr>
        <p:spPr bwMode="auto">
          <a:xfrm>
            <a:off x="5181600" y="32004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Personality traits based on the blood type told in comical ways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1C5A28E-D740-4759-B223-2B241CB58A85}"/>
              </a:ext>
            </a:extLst>
          </p:cNvPr>
          <p:cNvSpPr/>
          <p:nvPr/>
        </p:nvSpPr>
        <p:spPr>
          <a:xfrm>
            <a:off x="304800" y="3048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AD871-D1F2-4867-A5E7-8C5C1BF4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Movie tie-in</a:t>
            </a:r>
            <a:endParaRPr lang="en-US" dirty="0"/>
          </a:p>
        </p:txBody>
      </p:sp>
      <p:pic>
        <p:nvPicPr>
          <p:cNvPr id="34820" name="Picture 2" descr="E:\Presentasi KOPUS\Presentation Details\CRLfk7tVEAA4eLr.png">
            <a:extLst>
              <a:ext uri="{FF2B5EF4-FFF2-40B4-BE49-F238E27FC236}">
                <a16:creationId xmlns:a16="http://schemas.microsoft.com/office/drawing/2014/main" id="{CA912A5D-0CA6-40D4-BF4E-46E0732C87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2935288" cy="4525963"/>
          </a:xfr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8A5C98-9325-459E-94CE-DC2C83C72D92}"/>
              </a:ext>
            </a:extLst>
          </p:cNvPr>
          <p:cNvSpPr txBox="1">
            <a:spLocks/>
          </p:cNvSpPr>
          <p:nvPr/>
        </p:nvSpPr>
        <p:spPr bwMode="auto">
          <a:xfrm>
            <a:off x="4648200" y="25908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Memoirs of Indonesia’s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life-time inspiring engineer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Formerly did not sold well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As the movie adaptation came, the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sales increase many times over</a:t>
            </a: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18DD39A-B446-4DF9-B050-8D3A30FF9B81}"/>
              </a:ext>
            </a:extLst>
          </p:cNvPr>
          <p:cNvSpPr/>
          <p:nvPr/>
        </p:nvSpPr>
        <p:spPr>
          <a:xfrm>
            <a:off x="304800" y="3048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7E7A3A-4A9D-416F-9E6F-9B4FD98CA39B}"/>
              </a:ext>
            </a:extLst>
          </p:cNvPr>
          <p:cNvSpPr/>
          <p:nvPr/>
        </p:nvSpPr>
        <p:spPr>
          <a:xfrm>
            <a:off x="3048000" y="3124200"/>
            <a:ext cx="4343400" cy="426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C800231A-BECD-46CF-94A6-E88C9F0E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What’s trending?</a:t>
            </a:r>
          </a:p>
        </p:txBody>
      </p:sp>
      <p:sp>
        <p:nvSpPr>
          <p:cNvPr id="35845" name="Content Placeholder 2">
            <a:extLst>
              <a:ext uri="{FF2B5EF4-FFF2-40B4-BE49-F238E27FC236}">
                <a16:creationId xmlns:a16="http://schemas.microsoft.com/office/drawing/2014/main" id="{5729B043-9A9C-4841-B66B-8F2CD08A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6002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ko-KR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Social Media Friendly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Quotable Text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Social Media Celebs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Social Media Conversations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Eye-catching Design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Movie tie-in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5F0705-5E47-496F-B593-3A0ECFE2C064}"/>
              </a:ext>
            </a:extLst>
          </p:cNvPr>
          <p:cNvSpPr/>
          <p:nvPr/>
        </p:nvSpPr>
        <p:spPr>
          <a:xfrm>
            <a:off x="4876800" y="990600"/>
            <a:ext cx="3124200" cy="3124200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F391D6C-0BDE-4C6A-9EF5-3AC555C24BCC}"/>
              </a:ext>
            </a:extLst>
          </p:cNvPr>
          <p:cNvSpPr/>
          <p:nvPr/>
        </p:nvSpPr>
        <p:spPr>
          <a:xfrm>
            <a:off x="685800" y="762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B0733-8673-4DBA-A473-48B5EC13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23622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Themes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 </a:t>
            </a:r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5C20ED15-16F0-47C3-85C8-73970E91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3152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ko-KR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Self Improvement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Creative Thinking &amp; Entrepreneurship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Popular Psychology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Traveling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A8F6D-BC36-49EE-BCE2-2AC909F48B52}"/>
              </a:ext>
            </a:extLst>
          </p:cNvPr>
          <p:cNvSpPr/>
          <p:nvPr/>
        </p:nvSpPr>
        <p:spPr>
          <a:xfrm>
            <a:off x="7772400" y="4419600"/>
            <a:ext cx="1524000" cy="137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51E188-0D50-45BD-B969-323EF47AF1C7}"/>
              </a:ext>
            </a:extLst>
          </p:cNvPr>
          <p:cNvSpPr/>
          <p:nvPr/>
        </p:nvSpPr>
        <p:spPr>
          <a:xfrm>
            <a:off x="6172200" y="457200"/>
            <a:ext cx="4343400" cy="4267200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F2F98D9-FF81-41B0-A5EA-117E912B0F37}"/>
              </a:ext>
            </a:extLst>
          </p:cNvPr>
          <p:cNvSpPr/>
          <p:nvPr/>
        </p:nvSpPr>
        <p:spPr>
          <a:xfrm>
            <a:off x="3962400" y="4267200"/>
            <a:ext cx="990600" cy="990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9E000-ADC6-4FB3-9454-954B1F6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21336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Thank you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Terima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kasih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7892" name="Picture 2" descr="E:\Presentasi KOPUS\photo18.jpg">
            <a:extLst>
              <a:ext uri="{FF2B5EF4-FFF2-40B4-BE49-F238E27FC236}">
                <a16:creationId xmlns:a16="http://schemas.microsoft.com/office/drawing/2014/main" id="{E1230D4C-98ED-400C-8C9B-29FB9734C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57200"/>
            <a:ext cx="5791200" cy="2895600"/>
          </a:xfr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89F2FC-FE92-44B5-8D6B-355028634F75}"/>
              </a:ext>
            </a:extLst>
          </p:cNvPr>
          <p:cNvSpPr txBox="1">
            <a:spLocks/>
          </p:cNvSpPr>
          <p:nvPr/>
        </p:nvSpPr>
        <p:spPr bwMode="auto">
          <a:xfrm>
            <a:off x="381000" y="5486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Richanadia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halo.icha@gmail.com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Presentasi KOPUS\Presentation Details\stock-photo-30613960-red-brush-stroke-circle-frame.jpg">
            <a:extLst>
              <a:ext uri="{FF2B5EF4-FFF2-40B4-BE49-F238E27FC236}">
                <a16:creationId xmlns:a16="http://schemas.microsoft.com/office/drawing/2014/main" id="{8B512AF0-BF3D-422A-A629-B1F76A3F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362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E:\Mizan - logo\Logo Mizan.jpg">
            <a:extLst>
              <a:ext uri="{FF2B5EF4-FFF2-40B4-BE49-F238E27FC236}">
                <a16:creationId xmlns:a16="http://schemas.microsoft.com/office/drawing/2014/main" id="{1994B1C3-33C0-4EA8-9619-5F8956615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362200"/>
            <a:ext cx="2895600" cy="2047875"/>
          </a:xfrm>
          <a:noFill/>
        </p:spPr>
      </p:pic>
      <p:pic>
        <p:nvPicPr>
          <p:cNvPr id="5124" name="Picture 2" descr="E:\Presentasi KOPUS\Presentation Details\curved-arrow-300x170.png">
            <a:extLst>
              <a:ext uri="{FF2B5EF4-FFF2-40B4-BE49-F238E27FC236}">
                <a16:creationId xmlns:a16="http://schemas.microsoft.com/office/drawing/2014/main" id="{9EAEAAE3-FA63-4EF0-A184-AF664E3D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11236">
            <a:off x="2722563" y="2352675"/>
            <a:ext cx="9017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CF8283-0CEF-4E07-B78A-3EB2CCE5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2590800"/>
            <a:ext cx="20574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Mizan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Pustaka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DAR!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Bentang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Pustaka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Pelangi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Mizan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Al-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Mizan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Expose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6" name="Picture 2" descr="E:\Presentasi KOPUS\Presentation Details\curved-arrow-300x170.png">
            <a:extLst>
              <a:ext uri="{FF2B5EF4-FFF2-40B4-BE49-F238E27FC236}">
                <a16:creationId xmlns:a16="http://schemas.microsoft.com/office/drawing/2014/main" id="{78F56B52-929E-44E9-814D-2AF86AC6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5552" flipV="1">
            <a:off x="5337175" y="1878013"/>
            <a:ext cx="10604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9AB8E9C-3671-402F-9EB9-1682FC4D49FB}"/>
              </a:ext>
            </a:extLst>
          </p:cNvPr>
          <p:cNvSpPr txBox="1">
            <a:spLocks/>
          </p:cNvSpPr>
          <p:nvPr/>
        </p:nvSpPr>
        <p:spPr bwMode="auto">
          <a:xfrm>
            <a:off x="6781800" y="15240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Publisher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639D3B-3C23-49D9-A27C-473E3FC0BC03}"/>
              </a:ext>
            </a:extLst>
          </p:cNvPr>
          <p:cNvSpPr txBox="1">
            <a:spLocks/>
          </p:cNvSpPr>
          <p:nvPr/>
        </p:nvSpPr>
        <p:spPr bwMode="auto">
          <a:xfrm>
            <a:off x="228600" y="29718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Printing House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Mizan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Grafika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Sarana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129" name="Picture 2" descr="E:\Presentasi KOPUS\Presentation Details\curved-arrow-300x170.png">
            <a:extLst>
              <a:ext uri="{FF2B5EF4-FFF2-40B4-BE49-F238E27FC236}">
                <a16:creationId xmlns:a16="http://schemas.microsoft.com/office/drawing/2014/main" id="{75960AC7-489D-47B0-9DB6-539CDE59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4657">
            <a:off x="3821907" y="1621631"/>
            <a:ext cx="9017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92A0B9C-792A-43FE-9A64-6FAE122E6129}"/>
              </a:ext>
            </a:extLst>
          </p:cNvPr>
          <p:cNvSpPr txBox="1">
            <a:spLocks/>
          </p:cNvSpPr>
          <p:nvPr/>
        </p:nvSpPr>
        <p:spPr bwMode="auto">
          <a:xfrm>
            <a:off x="914400" y="5334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Distributor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Mizan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Media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Utama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 (conventional)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Mandira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Dian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Semesta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(direct selling)</a:t>
            </a:r>
          </a:p>
        </p:txBody>
      </p:sp>
      <p:pic>
        <p:nvPicPr>
          <p:cNvPr id="5131" name="Picture 2" descr="E:\Presentasi KOPUS\Presentation Details\curved-arrow-300x170.png">
            <a:extLst>
              <a:ext uri="{FF2B5EF4-FFF2-40B4-BE49-F238E27FC236}">
                <a16:creationId xmlns:a16="http://schemas.microsoft.com/office/drawing/2014/main" id="{275299C0-016D-46EA-94A1-02404C51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03950">
            <a:off x="3232150" y="3759200"/>
            <a:ext cx="9032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E9FEBD7-1425-456D-B5F3-955641C7055F}"/>
              </a:ext>
            </a:extLst>
          </p:cNvPr>
          <p:cNvSpPr txBox="1">
            <a:spLocks/>
          </p:cNvSpPr>
          <p:nvPr/>
        </p:nvSpPr>
        <p:spPr bwMode="auto">
          <a:xfrm>
            <a:off x="1600200" y="48006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Production House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Mizan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Productions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1A27E4-F673-42DA-88D3-BB049540B52C}"/>
              </a:ext>
            </a:extLst>
          </p:cNvPr>
          <p:cNvSpPr txBox="1">
            <a:spLocks/>
          </p:cNvSpPr>
          <p:nvPr/>
        </p:nvSpPr>
        <p:spPr bwMode="auto">
          <a:xfrm>
            <a:off x="4953000" y="50292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Digital Application Publisher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Mizan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Applications Publisher</a:t>
            </a:r>
          </a:p>
        </p:txBody>
      </p:sp>
      <p:pic>
        <p:nvPicPr>
          <p:cNvPr id="5134" name="Picture 2" descr="E:\Presentasi KOPUS\Presentation Details\curved-arrow-300x170.png">
            <a:extLst>
              <a:ext uri="{FF2B5EF4-FFF2-40B4-BE49-F238E27FC236}">
                <a16:creationId xmlns:a16="http://schemas.microsoft.com/office/drawing/2014/main" id="{E2A5B3E0-1B98-4DD5-B1FE-6F1F49EC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1021">
            <a:off x="5337176" y="4046537"/>
            <a:ext cx="9017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CBAB431-C5B2-43D5-8461-084B134B3E8C}"/>
              </a:ext>
            </a:extLst>
          </p:cNvPr>
          <p:cNvSpPr txBox="1">
            <a:spLocks/>
          </p:cNvSpPr>
          <p:nvPr/>
        </p:nvSpPr>
        <p:spPr bwMode="auto">
          <a:xfrm>
            <a:off x="6781800" y="38862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Noura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 Books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AFC2D69-A437-423E-8B10-227EF92F90D9}"/>
              </a:ext>
            </a:extLst>
          </p:cNvPr>
          <p:cNvSpPr/>
          <p:nvPr/>
        </p:nvSpPr>
        <p:spPr>
          <a:xfrm>
            <a:off x="381000" y="3048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2CA3E-148B-40DD-96FA-EEB7FDA5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Publishing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46ABD-81DA-44CD-BC7D-5042F59C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Fiction (Classics, YA, Middle Grade)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Nonfiction (Traveling, Parenting, Memoir, Creative Thinking, Self-help, Leadership, Business and Management)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Children’s Book (picture book series, educational book)</a:t>
            </a:r>
          </a:p>
          <a:p>
            <a:pPr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Religion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Novels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Self-help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Memoirs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Reference </a:t>
            </a:r>
          </a:p>
          <a:p>
            <a:pPr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4" name="Picture 2" descr="E:\Logo Noura Books\Logo Noura Anyar\Logo.png">
            <a:extLst>
              <a:ext uri="{FF2B5EF4-FFF2-40B4-BE49-F238E27FC236}">
                <a16:creationId xmlns:a16="http://schemas.microsoft.com/office/drawing/2014/main" id="{FABB3B01-1295-43F7-84C8-3C336C90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1000"/>
          </a:blip>
          <a:srcRect/>
          <a:stretch>
            <a:fillRect/>
          </a:stretch>
        </p:blipFill>
        <p:spPr bwMode="auto">
          <a:xfrm>
            <a:off x="3962400" y="5486400"/>
            <a:ext cx="5181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52AA2B33-CD1E-49E3-92C9-A042EA4B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A87758-6E57-4A54-9DE3-B6BEDDB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19400"/>
            <a:ext cx="6553200" cy="167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Our </a:t>
            </a:r>
            <a:b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</a:b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Best Selling Books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87395C-C73B-4BBA-ACEE-0047F85B74DF}"/>
              </a:ext>
            </a:extLst>
          </p:cNvPr>
          <p:cNvSpPr/>
          <p:nvPr/>
        </p:nvSpPr>
        <p:spPr>
          <a:xfrm>
            <a:off x="6096000" y="762000"/>
            <a:ext cx="762000" cy="7620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C3C131-D724-4208-A6AF-AED60ED4BECA}"/>
              </a:ext>
            </a:extLst>
          </p:cNvPr>
          <p:cNvSpPr/>
          <p:nvPr/>
        </p:nvSpPr>
        <p:spPr>
          <a:xfrm>
            <a:off x="7543800" y="685800"/>
            <a:ext cx="2057400" cy="1981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8FDA1E-4DDE-4339-93A0-D979DCE82A02}"/>
              </a:ext>
            </a:extLst>
          </p:cNvPr>
          <p:cNvSpPr/>
          <p:nvPr/>
        </p:nvSpPr>
        <p:spPr>
          <a:xfrm>
            <a:off x="-762000" y="3657600"/>
            <a:ext cx="4038600" cy="3657600"/>
          </a:xfrm>
          <a:prstGeom prst="ellipse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E:\Presentasi KOPUS\Presentation Details\150911_195731_dahlan2.jpg">
            <a:extLst>
              <a:ext uri="{FF2B5EF4-FFF2-40B4-BE49-F238E27FC236}">
                <a16:creationId xmlns:a16="http://schemas.microsoft.com/office/drawing/2014/main" id="{D51E49D5-B041-4E65-B063-D73A13F3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943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DDFAC09-6651-49AB-825B-1348F9B15A3E}"/>
              </a:ext>
            </a:extLst>
          </p:cNvPr>
          <p:cNvSpPr/>
          <p:nvPr/>
        </p:nvSpPr>
        <p:spPr>
          <a:xfrm>
            <a:off x="457200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6" name="Picture 4" descr="E:\Presentasi KOPUS\sepatudahlan.jpg">
            <a:extLst>
              <a:ext uri="{FF2B5EF4-FFF2-40B4-BE49-F238E27FC236}">
                <a16:creationId xmlns:a16="http://schemas.microsoft.com/office/drawing/2014/main" id="{CD7D2769-1F4E-4E4A-8AB4-B2D6FCADA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05000"/>
            <a:ext cx="2006600" cy="3022600"/>
          </a:xfrm>
          <a:noFill/>
        </p:spPr>
      </p:pic>
      <p:pic>
        <p:nvPicPr>
          <p:cNvPr id="8197" name="Picture 5" descr="E:\Presentasi KOPUS\surat-dahlan.jpg">
            <a:extLst>
              <a:ext uri="{FF2B5EF4-FFF2-40B4-BE49-F238E27FC236}">
                <a16:creationId xmlns:a16="http://schemas.microsoft.com/office/drawing/2014/main" id="{096E2C4F-7804-47DB-9F52-30277787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19732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E:\Presentasi KOPUS\10346464_976794869015230_414234039524817583_n.jpg">
            <a:extLst>
              <a:ext uri="{FF2B5EF4-FFF2-40B4-BE49-F238E27FC236}">
                <a16:creationId xmlns:a16="http://schemas.microsoft.com/office/drawing/2014/main" id="{84F4DFA8-0A70-4D18-A347-649BA7F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19335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9AE3AE-D3A3-447A-A8B8-86A7D4BC4898}"/>
              </a:ext>
            </a:extLst>
          </p:cNvPr>
          <p:cNvSpPr txBox="1">
            <a:spLocks/>
          </p:cNvSpPr>
          <p:nvPr/>
        </p:nvSpPr>
        <p:spPr bwMode="auto">
          <a:xfrm>
            <a:off x="533400" y="304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  <a:ea typeface="+mj-ea"/>
                <a:cs typeface="+mj-cs"/>
              </a:rPr>
              <a:t>Local Fiction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AAF628-4573-4DB7-99C4-18AF9A83F361}"/>
              </a:ext>
            </a:extLst>
          </p:cNvPr>
          <p:cNvSpPr txBox="1">
            <a:spLocks/>
          </p:cNvSpPr>
          <p:nvPr/>
        </p:nvSpPr>
        <p:spPr bwMode="auto">
          <a:xfrm>
            <a:off x="1371600" y="55626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Based on the true story of Indonesia ex-Minister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for State Owned Enterprises.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D70B4-F77A-4CC6-AEE9-6B566EF6ADA3}"/>
              </a:ext>
            </a:extLst>
          </p:cNvPr>
          <p:cNvSpPr txBox="1">
            <a:spLocks/>
          </p:cNvSpPr>
          <p:nvPr/>
        </p:nvSpPr>
        <p:spPr bwMode="auto">
          <a:xfrm>
            <a:off x="1143000" y="48768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 err="1">
                <a:latin typeface="+mn-lt"/>
                <a:ea typeface="+mj-ea"/>
                <a:cs typeface="+mj-cs"/>
              </a:rPr>
              <a:t>Dahlan’s</a:t>
            </a:r>
            <a:r>
              <a:rPr lang="en-US" sz="2000" dirty="0">
                <a:latin typeface="+mn-lt"/>
                <a:ea typeface="+mj-ea"/>
                <a:cs typeface="+mj-cs"/>
              </a:rPr>
              <a:t> Shoes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B4E009-505F-4BB5-BC4D-CA2B145FD6B6}"/>
              </a:ext>
            </a:extLst>
          </p:cNvPr>
          <p:cNvSpPr txBox="1">
            <a:spLocks/>
          </p:cNvSpPr>
          <p:nvPr/>
        </p:nvSpPr>
        <p:spPr bwMode="auto">
          <a:xfrm>
            <a:off x="3733800" y="45720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 err="1">
                <a:latin typeface="+mn-lt"/>
                <a:ea typeface="+mj-ea"/>
                <a:cs typeface="+mj-cs"/>
              </a:rPr>
              <a:t>Dahlan’s</a:t>
            </a:r>
            <a:r>
              <a:rPr lang="en-US" sz="2000" dirty="0">
                <a:latin typeface="+mn-lt"/>
                <a:ea typeface="+mj-ea"/>
                <a:cs typeface="+mj-cs"/>
              </a:rPr>
              <a:t> Letter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EA076-CAD0-4876-B67E-E50696752B2D}"/>
              </a:ext>
            </a:extLst>
          </p:cNvPr>
          <p:cNvSpPr txBox="1">
            <a:spLocks/>
          </p:cNvSpPr>
          <p:nvPr/>
        </p:nvSpPr>
        <p:spPr bwMode="auto">
          <a:xfrm>
            <a:off x="6248400" y="3886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 err="1">
                <a:latin typeface="+mn-lt"/>
                <a:ea typeface="+mj-ea"/>
                <a:cs typeface="+mj-cs"/>
              </a:rPr>
              <a:t>Dahlan’s</a:t>
            </a:r>
            <a:r>
              <a:rPr lang="en-US" sz="2000" dirty="0">
                <a:latin typeface="+mn-lt"/>
                <a:ea typeface="+mj-ea"/>
                <a:cs typeface="+mj-cs"/>
              </a:rPr>
              <a:t> Smile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9CD0801-53E6-49D1-9B87-1694C67DDE04}"/>
              </a:ext>
            </a:extLst>
          </p:cNvPr>
          <p:cNvSpPr/>
          <p:nvPr/>
        </p:nvSpPr>
        <p:spPr>
          <a:xfrm>
            <a:off x="457200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59DB4-F094-43DC-82EB-B1AA77B1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Indonesian Literary Masterpiece</a:t>
            </a:r>
          </a:p>
        </p:txBody>
      </p:sp>
      <p:pic>
        <p:nvPicPr>
          <p:cNvPr id="9220" name="Picture 2" descr="E:\Presentasi KOPUS\Presentation Details\Buku Noura\orang bloomington.jpg">
            <a:extLst>
              <a:ext uri="{FF2B5EF4-FFF2-40B4-BE49-F238E27FC236}">
                <a16:creationId xmlns:a16="http://schemas.microsoft.com/office/drawing/2014/main" id="{163C2B03-95CF-423E-9A92-2E9CC3784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05000"/>
            <a:ext cx="2133600" cy="3260725"/>
          </a:xfrm>
          <a:noFill/>
        </p:spPr>
      </p:pic>
      <p:pic>
        <p:nvPicPr>
          <p:cNvPr id="9221" name="Picture 3" descr="E:\Presentasi KOPUS\Presentation Details\Buku Noura\dilarang mencintai bunga.jpg">
            <a:extLst>
              <a:ext uri="{FF2B5EF4-FFF2-40B4-BE49-F238E27FC236}">
                <a16:creationId xmlns:a16="http://schemas.microsoft.com/office/drawing/2014/main" id="{7B7384D9-3CAC-4920-BB8B-4775C168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093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E:\Presentasi KOPUS\Presentation Details\Buku Noura\dunia sukab.jpg">
            <a:extLst>
              <a:ext uri="{FF2B5EF4-FFF2-40B4-BE49-F238E27FC236}">
                <a16:creationId xmlns:a16="http://schemas.microsoft.com/office/drawing/2014/main" id="{826EA48D-8998-4873-B38D-C2FD0893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0574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A76A8B-915C-47BE-B096-97BAE9DA9521}"/>
              </a:ext>
            </a:extLst>
          </p:cNvPr>
          <p:cNvSpPr txBox="1">
            <a:spLocks/>
          </p:cNvSpPr>
          <p:nvPr/>
        </p:nvSpPr>
        <p:spPr bwMode="auto">
          <a:xfrm>
            <a:off x="838200" y="53340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The Bloomington People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741F5B-709A-4BA1-9FBD-90637E7ACAEE}"/>
              </a:ext>
            </a:extLst>
          </p:cNvPr>
          <p:cNvSpPr txBox="1">
            <a:spLocks/>
          </p:cNvSpPr>
          <p:nvPr/>
        </p:nvSpPr>
        <p:spPr bwMode="auto">
          <a:xfrm>
            <a:off x="3429000" y="5486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The Forbidden Love of Flower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815D48-A380-4BDD-A72D-99FFF1683638}"/>
              </a:ext>
            </a:extLst>
          </p:cNvPr>
          <p:cNvSpPr txBox="1">
            <a:spLocks/>
          </p:cNvSpPr>
          <p:nvPr/>
        </p:nvSpPr>
        <p:spPr bwMode="auto">
          <a:xfrm>
            <a:off x="6019800" y="49530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 err="1">
                <a:latin typeface="+mn-lt"/>
                <a:ea typeface="+mj-ea"/>
                <a:cs typeface="+mj-cs"/>
              </a:rPr>
              <a:t>Sukab</a:t>
            </a:r>
            <a:r>
              <a:rPr lang="en-US" sz="2000" dirty="0">
                <a:latin typeface="+mn-lt"/>
                <a:ea typeface="+mj-ea"/>
                <a:cs typeface="+mj-cs"/>
              </a:rPr>
              <a:t>’s World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887EE54-B7C5-408A-8B13-04DE183FBCC1}"/>
              </a:ext>
            </a:extLst>
          </p:cNvPr>
          <p:cNvSpPr/>
          <p:nvPr/>
        </p:nvSpPr>
        <p:spPr>
          <a:xfrm>
            <a:off x="457200" y="3810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F8044-6F1F-4A00-941A-7545E067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44196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</a:rPr>
              <a:t>Translated Fiction</a:t>
            </a:r>
          </a:p>
        </p:txBody>
      </p:sp>
      <p:pic>
        <p:nvPicPr>
          <p:cNvPr id="10244" name="Picture 2" descr="E:\Presentasi KOPUS\Presentation Details\Buku Noura\the girl on the train.jpg">
            <a:extLst>
              <a:ext uri="{FF2B5EF4-FFF2-40B4-BE49-F238E27FC236}">
                <a16:creationId xmlns:a16="http://schemas.microsoft.com/office/drawing/2014/main" id="{4253CCF9-6333-4DFE-B620-01E79594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022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E:\Presentasi KOPUS\Presentation Details\percy jackson 1 lightning thief (movie tie in).jpg">
            <a:extLst>
              <a:ext uri="{FF2B5EF4-FFF2-40B4-BE49-F238E27FC236}">
                <a16:creationId xmlns:a16="http://schemas.microsoft.com/office/drawing/2014/main" id="{46A2A3FB-6945-46B8-AF86-18EF158861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1281113" cy="1935163"/>
          </a:xfrm>
          <a:noFill/>
        </p:spPr>
      </p:pic>
      <p:pic>
        <p:nvPicPr>
          <p:cNvPr id="10246" name="Picture 4" descr="E:\Presentasi KOPUS\Presentation Details\percy jackson 2 sea of monster (movie tie in).jpg">
            <a:extLst>
              <a:ext uri="{FF2B5EF4-FFF2-40B4-BE49-F238E27FC236}">
                <a16:creationId xmlns:a16="http://schemas.microsoft.com/office/drawing/2014/main" id="{6BEDEAE0-9AFC-41FC-9E88-BEB69565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12954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E:\Presentasi KOPUS\Presentation Details\percy jackson 3 titans curse (baru).jpg">
            <a:extLst>
              <a:ext uri="{FF2B5EF4-FFF2-40B4-BE49-F238E27FC236}">
                <a16:creationId xmlns:a16="http://schemas.microsoft.com/office/drawing/2014/main" id="{F33E8414-33A6-42A4-91E5-E4F993CB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3795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E:\Presentasi KOPUS\Presentation Details\percy jackson 4 the battle of the labyrinth (baru).jpg">
            <a:extLst>
              <a:ext uri="{FF2B5EF4-FFF2-40B4-BE49-F238E27FC236}">
                <a16:creationId xmlns:a16="http://schemas.microsoft.com/office/drawing/2014/main" id="{CABFF8BF-76E0-427B-9FFF-667065EE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3922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 descr="E:\Presentasi KOPUS\Presentation Details\percy jackson 5 the last olympian (baru).jpg">
            <a:extLst>
              <a:ext uri="{FF2B5EF4-FFF2-40B4-BE49-F238E27FC236}">
                <a16:creationId xmlns:a16="http://schemas.microsoft.com/office/drawing/2014/main" id="{5A971305-74B1-4014-BD4F-D6F007D0B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1428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82BD19-2A45-4D32-A8C9-C7831FC537B9}"/>
              </a:ext>
            </a:extLst>
          </p:cNvPr>
          <p:cNvSpPr txBox="1">
            <a:spLocks/>
          </p:cNvSpPr>
          <p:nvPr/>
        </p:nvSpPr>
        <p:spPr bwMode="auto">
          <a:xfrm>
            <a:off x="5867400" y="5105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Will be a movie by this year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693</Words>
  <Application>Microsoft Office PowerPoint</Application>
  <PresentationFormat>화면 슬라이드 쇼(4:3)</PresentationFormat>
  <Paragraphs>157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Arial</vt:lpstr>
      <vt:lpstr>Calibri</vt:lpstr>
      <vt:lpstr>MS Mincho</vt:lpstr>
      <vt:lpstr>Britannic Bold</vt:lpstr>
      <vt:lpstr>Berlin Sans FB Demi</vt:lpstr>
      <vt:lpstr>Office Theme</vt:lpstr>
      <vt:lpstr>Hello!</vt:lpstr>
      <vt:lpstr>PowerPoint 프레젠테이션</vt:lpstr>
      <vt:lpstr>PowerPoint 프레젠테이션</vt:lpstr>
      <vt:lpstr>Mizan Pustaka DAR!  Bentang Pustaka Pelangi Mizan Al-Mizan Expose  </vt:lpstr>
      <vt:lpstr>Publishing Division</vt:lpstr>
      <vt:lpstr>Our  Best Selling Books</vt:lpstr>
      <vt:lpstr>PowerPoint 프레젠테이션</vt:lpstr>
      <vt:lpstr>Indonesian Literary Masterpiece</vt:lpstr>
      <vt:lpstr>Translated Fiction</vt:lpstr>
      <vt:lpstr>Parenting Series </vt:lpstr>
      <vt:lpstr> Leadership Series</vt:lpstr>
      <vt:lpstr>Creative Thinking </vt:lpstr>
      <vt:lpstr>Self Improvement</vt:lpstr>
      <vt:lpstr>Children’s Health Series</vt:lpstr>
      <vt:lpstr>Children’s Self-help Series</vt:lpstr>
      <vt:lpstr>A Cart of Stories Series</vt:lpstr>
      <vt:lpstr>Value Series</vt:lpstr>
      <vt:lpstr>Children’s Educational Book </vt:lpstr>
      <vt:lpstr>Religion &amp; Spiritual </vt:lpstr>
      <vt:lpstr>New Trends in  Nonfiction </vt:lpstr>
      <vt:lpstr> National Bestselling  Nonfiction </vt:lpstr>
      <vt:lpstr>Self Improvement</vt:lpstr>
      <vt:lpstr>PowerPoint 프레젠테이션</vt:lpstr>
      <vt:lpstr>Creative Thinking</vt:lpstr>
      <vt:lpstr>PowerPoint 프레젠테이션</vt:lpstr>
      <vt:lpstr>Traveling </vt:lpstr>
      <vt:lpstr>Quotes Book </vt:lpstr>
      <vt:lpstr>PowerPoint 프레젠테이션</vt:lpstr>
      <vt:lpstr>PowerPoint 프레젠테이션</vt:lpstr>
      <vt:lpstr>Graphic Diary</vt:lpstr>
      <vt:lpstr>PowerPoint 프레젠테이션</vt:lpstr>
      <vt:lpstr>Popular Psychology </vt:lpstr>
      <vt:lpstr>Movie tie-in</vt:lpstr>
      <vt:lpstr>What’s trending?</vt:lpstr>
      <vt:lpstr>Themes </vt:lpstr>
      <vt:lpstr>Thank you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Icha</dc:creator>
  <cp:lastModifiedBy>kim su cheun</cp:lastModifiedBy>
  <cp:revision>345</cp:revision>
  <dcterms:created xsi:type="dcterms:W3CDTF">2016-08-16T03:31:23Z</dcterms:created>
  <dcterms:modified xsi:type="dcterms:W3CDTF">2020-10-28T00:14:35Z</dcterms:modified>
</cp:coreProperties>
</file>