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66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62" r:id="rId9"/>
    <p:sldId id="267" r:id="rId10"/>
    <p:sldId id="266" r:id="rId11"/>
    <p:sldId id="269" r:id="rId12"/>
    <p:sldId id="268" r:id="rId13"/>
    <p:sldId id="270" r:id="rId14"/>
    <p:sldId id="265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5" r:id="rId36"/>
    <p:sldId id="296" r:id="rId37"/>
    <p:sldId id="297" r:id="rId38"/>
    <p:sldId id="298" r:id="rId39"/>
    <p:sldId id="292" r:id="rId40"/>
    <p:sldId id="293" r:id="rId41"/>
    <p:sldId id="274" r:id="rId42"/>
    <p:sldId id="294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9502D-83E1-204F-88C4-902317013351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3E28D-E8FE-BD47-BC6B-FEB366D9A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341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7112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64827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33337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157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E28D-E8FE-BD47-BC6B-FEB366D9A2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123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989E0-8997-490B-9CDE-17F3887484D4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DCA6-FEC0-4076-96F3-24F89EFCC1CE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B5CD-18EA-4E37-82E0-0A5D45F3ED59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F7442-302D-4DEE-90C7-9537657E9C17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1DB-0CD5-4A96-BD42-B814080C7DD8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4A57-CE08-4E44-A3B0-A858C503A6E9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2ED0-542F-41C9-86EF-F4D189C83679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7A5CB-333A-44FB-ABAA-919744D46876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35F-E4E5-4FA7-9DC7-D208A7B97D2F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B147-4091-4B99-9E7C-689B02649ED5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7B2B-CB3C-46C9-A643-D7F66ED1EB0A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B7540B-E241-489B-A452-6A43EEAE3231}" type="datetime1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83EDA15-A604-A64A-B12B-2AAA8DA25D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0628" y="1322370"/>
            <a:ext cx="5463368" cy="5463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2298548"/>
          </a:xfrm>
        </p:spPr>
        <p:txBody>
          <a:bodyPr anchor="t"/>
          <a:lstStyle/>
          <a:p>
            <a:r>
              <a:rPr lang="en-US" sz="6000" b="1" cap="none" dirty="0" smtClean="0">
                <a:latin typeface="Calibri"/>
                <a:cs typeface="Calibri"/>
              </a:rPr>
              <a:t>Publishing in the</a:t>
            </a:r>
            <a:br>
              <a:rPr lang="en-US" sz="6000" b="1" cap="none" dirty="0" smtClean="0">
                <a:latin typeface="Calibri"/>
                <a:cs typeface="Calibri"/>
              </a:rPr>
            </a:br>
            <a:r>
              <a:rPr lang="en-US" sz="6000" b="1" cap="none" dirty="0" smtClean="0">
                <a:latin typeface="Calibri"/>
                <a:cs typeface="Calibri"/>
              </a:rPr>
              <a:t>Philippines</a:t>
            </a:r>
            <a:endParaRPr lang="en-US" sz="60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2527148"/>
            <a:ext cx="8197441" cy="4056532"/>
          </a:xfrm>
        </p:spPr>
        <p:txBody>
          <a:bodyPr>
            <a:normAutofit fontScale="92500" lnSpcReduction="10000"/>
          </a:bodyPr>
          <a:lstStyle/>
          <a:p>
            <a:r>
              <a:rPr lang="en-US" sz="4300" cap="none" spc="0" dirty="0" smtClean="0">
                <a:solidFill>
                  <a:srgbClr val="FF0000"/>
                </a:solidFill>
                <a:latin typeface="Calibri"/>
                <a:cs typeface="Calibri"/>
              </a:rPr>
              <a:t>Nonfiction </a:t>
            </a:r>
          </a:p>
          <a:p>
            <a:r>
              <a:rPr lang="en-US" sz="4300" cap="none" spc="0" dirty="0" smtClean="0">
                <a:solidFill>
                  <a:srgbClr val="FF0000"/>
                </a:solidFill>
                <a:latin typeface="Calibri"/>
                <a:cs typeface="Calibri"/>
              </a:rPr>
              <a:t>trend </a:t>
            </a:r>
            <a:r>
              <a:rPr lang="en-US" sz="4300" cap="none" spc="0" dirty="0" smtClean="0">
                <a:solidFill>
                  <a:srgbClr val="FF0000"/>
                </a:solidFill>
                <a:latin typeface="Calibri"/>
                <a:cs typeface="Calibri"/>
              </a:rPr>
              <a:t>publishing</a:t>
            </a:r>
          </a:p>
          <a:p>
            <a:endParaRPr lang="en-US" sz="4000" cap="none" spc="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4000" cap="none" spc="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i="1" cap="none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Presentation by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cap="none" spc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Annaleah</a:t>
            </a:r>
            <a:r>
              <a:rPr lang="en-US" sz="1500" cap="none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500" cap="none" spc="0" dirty="0">
                <a:solidFill>
                  <a:schemeClr val="tx1"/>
                </a:solidFill>
                <a:latin typeface="Calibri" panose="020F0502020204030204" pitchFamily="34" charset="0"/>
              </a:rPr>
              <a:t>(Ani) V. </a:t>
            </a:r>
            <a:r>
              <a:rPr lang="en-US" sz="1500" cap="none" spc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Habúlan</a:t>
            </a:r>
            <a:endParaRPr lang="en-US" sz="1500" cap="none" spc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cap="none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Anvil </a:t>
            </a:r>
            <a:r>
              <a:rPr lang="en-US" sz="1500" cap="none" spc="0" dirty="0">
                <a:solidFill>
                  <a:schemeClr val="tx1"/>
                </a:solidFill>
                <a:latin typeface="Calibri" panose="020F0502020204030204" pitchFamily="34" charset="0"/>
              </a:rPr>
              <a:t>Publishing </a:t>
            </a:r>
            <a:r>
              <a:rPr lang="en-US" sz="1500" cap="none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cap="none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Philippines</a:t>
            </a:r>
            <a:endParaRPr lang="en-US" sz="1500" cap="none" spc="0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i="1" cap="none" spc="0" dirty="0" smtClean="0">
                <a:solidFill>
                  <a:schemeClr val="tx1"/>
                </a:solidFill>
                <a:latin typeface="Calibri"/>
                <a:cs typeface="Calibri"/>
              </a:rPr>
              <a:t>2016</a:t>
            </a:r>
            <a:endParaRPr lang="en-US" sz="1500" i="1" cap="none" spc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20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Popular Literature (</a:t>
            </a:r>
            <a:r>
              <a:rPr lang="en-US" sz="4800" b="1" cap="none" dirty="0" err="1" smtClean="0">
                <a:latin typeface="Calibri"/>
                <a:cs typeface="Calibri"/>
              </a:rPr>
              <a:t>PopLit</a:t>
            </a:r>
            <a:r>
              <a:rPr lang="en-US" sz="4800" b="1" cap="none" dirty="0" smtClean="0">
                <a:latin typeface="Calibri"/>
                <a:cs typeface="Calibri"/>
              </a:rPr>
              <a:t>): Romance—the game-changer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2469987"/>
            <a:ext cx="8197441" cy="3893713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Changing preferences; focus on non-English books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Popular literature in Tagalog and 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Taglish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Valentine Romances</a:t>
            </a: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Precious Pages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36068">
            <a:off x="5155165" y="4076282"/>
            <a:ext cx="2833288" cy="24595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47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</a:t>
            </a:r>
            <a:r>
              <a:rPr lang="en-US" sz="2800" b="1" cap="none" dirty="0" err="1" smtClean="0">
                <a:latin typeface="Calibri"/>
                <a:cs typeface="Calibri"/>
              </a:rPr>
              <a:t>PopLit</a:t>
            </a:r>
            <a:r>
              <a:rPr lang="en-US" sz="2800" b="1" cap="none" dirty="0" smtClean="0">
                <a:latin typeface="Calibri"/>
                <a:cs typeface="Calibri"/>
              </a:rPr>
              <a:t>: Romance—the game-changer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precious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92" t="7305" r="3590" b="5883"/>
          <a:stretch/>
        </p:blipFill>
        <p:spPr>
          <a:xfrm>
            <a:off x="209739" y="1319465"/>
            <a:ext cx="2205018" cy="3294282"/>
          </a:xfrm>
          <a:prstGeom prst="rect">
            <a:avLst/>
          </a:prstGeom>
        </p:spPr>
      </p:pic>
      <p:pic>
        <p:nvPicPr>
          <p:cNvPr id="5" name="Picture 4" descr="precious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0" t="9684" r="16610" b="13697"/>
          <a:stretch/>
        </p:blipFill>
        <p:spPr>
          <a:xfrm>
            <a:off x="2061041" y="2638703"/>
            <a:ext cx="2170062" cy="3594633"/>
          </a:xfrm>
          <a:prstGeom prst="rect">
            <a:avLst/>
          </a:prstGeom>
        </p:spPr>
      </p:pic>
      <p:pic>
        <p:nvPicPr>
          <p:cNvPr id="6" name="Picture 5" descr="precious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4" t="4756" r="12433" b="7207"/>
          <a:stretch/>
        </p:blipFill>
        <p:spPr>
          <a:xfrm>
            <a:off x="6135437" y="1068429"/>
            <a:ext cx="2613920" cy="4386501"/>
          </a:xfrm>
          <a:prstGeom prst="rect">
            <a:avLst/>
          </a:prstGeom>
        </p:spPr>
      </p:pic>
      <p:pic>
        <p:nvPicPr>
          <p:cNvPr id="7" name="Picture 6" descr="precious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00" t="6746" r="12187" b="7207"/>
          <a:stretch/>
        </p:blipFill>
        <p:spPr>
          <a:xfrm>
            <a:off x="4058968" y="1319465"/>
            <a:ext cx="2192990" cy="359424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87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err="1" smtClean="0">
                <a:latin typeface="Calibri"/>
                <a:cs typeface="Calibri"/>
              </a:rPr>
              <a:t>PopLit</a:t>
            </a:r>
            <a:r>
              <a:rPr lang="en-US" sz="4800" b="1" cap="none" dirty="0" smtClean="0">
                <a:latin typeface="Calibri"/>
                <a:cs typeface="Calibri"/>
              </a:rPr>
              <a:t>: The Confessional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Bob 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Ong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 (from “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Bobong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Pinoy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” or “Dumb Filipino”)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Famous for writing in informal, conversational Filipino (street language) to humorously—but still with self-reflection—share his ordinary, everyday life as a Filipino. The way he writes replicates Filipino culture and ways without being overly didactic.</a:t>
            </a:r>
          </a:p>
          <a:p>
            <a:endParaRPr lang="en-US" sz="22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2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6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</a:t>
            </a:r>
            <a:r>
              <a:rPr lang="en-US" sz="2800" b="1" cap="none" dirty="0" err="1" smtClean="0">
                <a:latin typeface="Calibri"/>
                <a:cs typeface="Calibri"/>
              </a:rPr>
              <a:t>PopLit</a:t>
            </a:r>
            <a:r>
              <a:rPr lang="en-US" sz="2800" b="1" cap="none" dirty="0" smtClean="0">
                <a:latin typeface="Calibri"/>
                <a:cs typeface="Calibri"/>
              </a:rPr>
              <a:t>: The Confessional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Personal revelation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Humor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Self-reflection, thus,</a:t>
            </a:r>
            <a:r>
              <a:rPr lang="en-US" sz="2800" cap="none" spc="0" dirty="0">
                <a:ln w="50800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life-coaching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Reflection of nation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The language of the masses (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Taglish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, gay lingo, Internet jargon)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42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rang-Kayo-Pero-Hind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9713" y="366911"/>
            <a:ext cx="3143188" cy="5081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>
                <a:latin typeface="Calibri"/>
                <a:cs typeface="Calibri"/>
              </a:rPr>
              <a:t>&gt; </a:t>
            </a:r>
            <a:r>
              <a:rPr lang="en-US" sz="2800" b="1" cap="none" dirty="0" err="1">
                <a:latin typeface="Calibri"/>
                <a:cs typeface="Calibri"/>
              </a:rPr>
              <a:t>PopLit</a:t>
            </a:r>
            <a:r>
              <a:rPr lang="en-US" sz="2800" b="1" cap="none" dirty="0">
                <a:latin typeface="Calibri"/>
                <a:cs typeface="Calibri"/>
              </a:rPr>
              <a:t>: The Confessional</a:t>
            </a:r>
          </a:p>
        </p:txBody>
      </p:sp>
      <p:pic>
        <p:nvPicPr>
          <p:cNvPr id="4" name="Picture 3" descr="bak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810" y="1477398"/>
            <a:ext cx="2933700" cy="3810000"/>
          </a:xfrm>
          <a:prstGeom prst="rect">
            <a:avLst/>
          </a:prstGeom>
        </p:spPr>
      </p:pic>
      <p:pic>
        <p:nvPicPr>
          <p:cNvPr id="5" name="Picture 4" descr="lahat tay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4554" y="2469987"/>
            <a:ext cx="2915088" cy="40070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22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err="1">
                <a:latin typeface="Calibri"/>
                <a:cs typeface="Calibri"/>
              </a:rPr>
              <a:t>PopLit</a:t>
            </a:r>
            <a:r>
              <a:rPr lang="en-US" sz="4800" b="1" cap="none" dirty="0">
                <a:latin typeface="Calibri"/>
                <a:cs typeface="Calibri"/>
              </a:rPr>
              <a:t>: </a:t>
            </a:r>
            <a:r>
              <a:rPr lang="en-US" sz="4800" b="1" cap="none" dirty="0" smtClean="0">
                <a:latin typeface="Calibri"/>
                <a:cs typeface="Calibri"/>
              </a:rPr>
              <a:t>Celebrity editions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Photo books (fashion, travel, food)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Cookbooks (recipes, diets, entertaining)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Baby/Family books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Hobby books (art, crafts, gardening)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Advice books (beauty, home styling, relationships, health, finances)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Scrap books/ magazine 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7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635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</a:t>
            </a:r>
            <a:r>
              <a:rPr lang="en-US" sz="2800" b="1" cap="none" dirty="0" err="1" smtClean="0">
                <a:latin typeface="Calibri"/>
                <a:cs typeface="Calibri"/>
              </a:rPr>
              <a:t>PopLit</a:t>
            </a:r>
            <a:r>
              <a:rPr lang="en-US" sz="2800" b="1" cap="none" dirty="0">
                <a:latin typeface="Calibri"/>
                <a:cs typeface="Calibri"/>
              </a:rPr>
              <a:t>: </a:t>
            </a:r>
            <a:r>
              <a:rPr lang="en-US" sz="2800" b="1" cap="none" dirty="0" smtClean="0">
                <a:latin typeface="Calibri"/>
                <a:cs typeface="Calibri"/>
              </a:rPr>
              <a:t>Celebrity editions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6" name="Picture 5" descr="judyannkitc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3396">
            <a:off x="5254237" y="1446309"/>
            <a:ext cx="3401108" cy="4417393"/>
          </a:xfrm>
          <a:prstGeom prst="rect">
            <a:avLst/>
          </a:prstGeom>
        </p:spPr>
      </p:pic>
      <p:pic>
        <p:nvPicPr>
          <p:cNvPr id="7" name="Picture 6" descr="sisik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8430">
            <a:off x="2589921" y="3855782"/>
            <a:ext cx="2683340" cy="2720653"/>
          </a:xfrm>
          <a:prstGeom prst="rect">
            <a:avLst/>
          </a:prstGeom>
        </p:spPr>
      </p:pic>
      <p:pic>
        <p:nvPicPr>
          <p:cNvPr id="5" name="Picture 4" descr="besti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8" t="3333" r="13704" b="1805"/>
          <a:stretch/>
        </p:blipFill>
        <p:spPr>
          <a:xfrm>
            <a:off x="2652427" y="898801"/>
            <a:ext cx="2313635" cy="290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earal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86649">
            <a:off x="319174" y="2332183"/>
            <a:ext cx="2217899" cy="33400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688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</a:t>
            </a:r>
            <a:r>
              <a:rPr lang="en-US" sz="2800" b="1" cap="none" dirty="0" err="1" smtClean="0">
                <a:latin typeface="Calibri"/>
                <a:cs typeface="Calibri"/>
              </a:rPr>
              <a:t>PopLit</a:t>
            </a:r>
            <a:r>
              <a:rPr lang="en-US" sz="2800" b="1" cap="none" dirty="0">
                <a:latin typeface="Calibri"/>
                <a:cs typeface="Calibri"/>
              </a:rPr>
              <a:t>: </a:t>
            </a:r>
            <a:r>
              <a:rPr lang="en-US" sz="2800" b="1" cap="none" dirty="0" smtClean="0">
                <a:latin typeface="Calibri"/>
                <a:cs typeface="Calibri"/>
              </a:rPr>
              <a:t>Celebrity editions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223" y="4346302"/>
            <a:ext cx="51089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“They should be chopped into a thousand pieces and fed to the sharks in Manila Bay. But it is problematic whether the sharks will eat them, out of a sense of professional courtesy!”</a:t>
            </a:r>
          </a:p>
          <a:p>
            <a:endParaRPr lang="en-US" sz="2000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-Miriam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Defensor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Santiago,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n corrupt politicians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tupidisfo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495" y="1481166"/>
            <a:ext cx="3387853" cy="2539277"/>
          </a:xfrm>
          <a:prstGeom prst="rect">
            <a:avLst/>
          </a:prstGeom>
        </p:spPr>
      </p:pic>
      <p:pic>
        <p:nvPicPr>
          <p:cNvPr id="7" name="Picture 6" descr="stupid-is-forevermore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9114">
            <a:off x="6286880" y="3558580"/>
            <a:ext cx="2142324" cy="2959085"/>
          </a:xfrm>
          <a:prstGeom prst="rect">
            <a:avLst/>
          </a:prstGeom>
        </p:spPr>
      </p:pic>
      <p:pic>
        <p:nvPicPr>
          <p:cNvPr id="8" name="Picture 7" descr="stupid-is-fore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59543">
            <a:off x="5023753" y="488748"/>
            <a:ext cx="2588739" cy="36226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640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Mainstream: Religious, inspirational titles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2546252"/>
            <a:ext cx="8197441" cy="3817448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Philippine population: 100M </a:t>
            </a:r>
            <a:r>
              <a:rPr lang="en-US" sz="14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(2015 data). </a:t>
            </a: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Eighty-three percent (83%) is Roman Catholic.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661" y="3637013"/>
            <a:ext cx="2464484" cy="28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13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Religious, inspirational titles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6" name="Picture 5" descr="mercycompa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8016" y="2431830"/>
            <a:ext cx="2706624" cy="4114800"/>
          </a:xfrm>
          <a:prstGeom prst="rect">
            <a:avLst/>
          </a:prstGeom>
        </p:spPr>
      </p:pic>
      <p:pic>
        <p:nvPicPr>
          <p:cNvPr id="7" name="Picture 6" descr="mamamary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8672">
            <a:off x="521075" y="1033908"/>
            <a:ext cx="2656316" cy="4079666"/>
          </a:xfrm>
          <a:prstGeom prst="rect">
            <a:avLst/>
          </a:prstGeom>
        </p:spPr>
      </p:pic>
      <p:pic>
        <p:nvPicPr>
          <p:cNvPr id="8" name="Picture 7" descr="the-lighter-side-of-sain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7231">
            <a:off x="4053097" y="967659"/>
            <a:ext cx="2142301" cy="3500971"/>
          </a:xfrm>
          <a:prstGeom prst="rect">
            <a:avLst/>
          </a:prstGeom>
        </p:spPr>
      </p:pic>
      <p:pic>
        <p:nvPicPr>
          <p:cNvPr id="5" name="Picture 4" descr="bibl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3877" y="3444400"/>
            <a:ext cx="2029496" cy="3102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814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1986: A Turning Point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Before 1986, the publishing industry was under an “umbrella of fear.” Writers were afraid to write the truth: “If you couldn’t write the truth, what need was there to write?”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Coffee-table books (government patronage; status symbols)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Textbooks (conservative captive market; publishers were cautious)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693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Mainstream: Food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659989"/>
            <a:ext cx="8197441" cy="4703712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Cookbooks (cooking and baking)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Food culture and ways (regional cooking, history)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Food photography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Agricultural journalism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391" y="4182072"/>
            <a:ext cx="4271249" cy="23645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69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Food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kulinarya2-2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58" y="1977199"/>
            <a:ext cx="2682204" cy="3659082"/>
          </a:xfrm>
          <a:prstGeom prst="rect">
            <a:avLst/>
          </a:prstGeom>
        </p:spPr>
      </p:pic>
      <p:pic>
        <p:nvPicPr>
          <p:cNvPr id="6" name="Picture 5" descr="panader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4069" y="803140"/>
            <a:ext cx="2298227" cy="2300798"/>
          </a:xfrm>
          <a:prstGeom prst="rect">
            <a:avLst/>
          </a:prstGeom>
        </p:spPr>
      </p:pic>
      <p:pic>
        <p:nvPicPr>
          <p:cNvPr id="7" name="Picture 6" descr="savorwor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0" t="3333" r="6224" b="3504"/>
          <a:stretch/>
        </p:blipFill>
        <p:spPr>
          <a:xfrm>
            <a:off x="6039601" y="780610"/>
            <a:ext cx="1488580" cy="2325410"/>
          </a:xfrm>
          <a:prstGeom prst="rect">
            <a:avLst/>
          </a:prstGeom>
        </p:spPr>
      </p:pic>
      <p:pic>
        <p:nvPicPr>
          <p:cNvPr id="8" name="Picture 7" descr="countryco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4069" y="3191102"/>
            <a:ext cx="2298227" cy="3497741"/>
          </a:xfrm>
          <a:prstGeom prst="rect">
            <a:avLst/>
          </a:prstGeom>
        </p:spPr>
      </p:pic>
      <p:pic>
        <p:nvPicPr>
          <p:cNvPr id="3" name="Picture 2" descr="The-Gulle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861" y="3249357"/>
            <a:ext cx="2128732" cy="319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455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Mainstream: History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“We have lost our appreciation of ‘useless information.’” –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Ambeth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Ocampo</a:t>
            </a:r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Stories of our past not recorded in textbooks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Trivia and anecdotes gathered from actual archives and artifacts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436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rw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974" y="1028700"/>
            <a:ext cx="3297039" cy="4936138"/>
          </a:xfrm>
          <a:prstGeom prst="rect">
            <a:avLst/>
          </a:prstGeom>
        </p:spPr>
      </p:pic>
      <p:pic>
        <p:nvPicPr>
          <p:cNvPr id="6" name="Picture 5" descr="LB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647" y="1028700"/>
            <a:ext cx="1495553" cy="2179234"/>
          </a:xfrm>
          <a:prstGeom prst="rect">
            <a:avLst/>
          </a:prstGeom>
        </p:spPr>
      </p:pic>
      <p:pic>
        <p:nvPicPr>
          <p:cNvPr id="7" name="Picture 6" descr="LB1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2"/>
          <a:stretch/>
        </p:blipFill>
        <p:spPr>
          <a:xfrm>
            <a:off x="457200" y="3459975"/>
            <a:ext cx="1674616" cy="2360181"/>
          </a:xfrm>
          <a:prstGeom prst="rect">
            <a:avLst/>
          </a:prstGeom>
        </p:spPr>
      </p:pic>
      <p:pic>
        <p:nvPicPr>
          <p:cNvPr id="8" name="Picture 7" descr="LB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5361" y="496273"/>
            <a:ext cx="1945904" cy="2835460"/>
          </a:xfrm>
          <a:prstGeom prst="rect">
            <a:avLst/>
          </a:prstGeom>
        </p:spPr>
      </p:pic>
      <p:pic>
        <p:nvPicPr>
          <p:cNvPr id="9" name="Picture 8" descr="LB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067" y="3580999"/>
            <a:ext cx="1760023" cy="24954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91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392703"/>
            <a:ext cx="8197441" cy="4970998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 sudden interest by the current generation; a chance for re-examination by older generations 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Martial law under the Marcos administration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Edsa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 Revolution/People Power</a:t>
            </a: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2909" y="3551629"/>
            <a:ext cx="5978902" cy="331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86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eds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5156" y="3848215"/>
            <a:ext cx="2192025" cy="2837573"/>
          </a:xfrm>
          <a:prstGeom prst="rect">
            <a:avLst/>
          </a:prstGeom>
        </p:spPr>
      </p:pic>
      <p:pic>
        <p:nvPicPr>
          <p:cNvPr id="6" name="Picture 5" descr="marcosM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75" y="2496885"/>
            <a:ext cx="3019453" cy="3487468"/>
          </a:xfrm>
          <a:prstGeom prst="rect">
            <a:avLst/>
          </a:prstGeom>
        </p:spPr>
      </p:pic>
      <p:pic>
        <p:nvPicPr>
          <p:cNvPr id="7" name="Picture 6" descr="mond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94"/>
          <a:stretch/>
        </p:blipFill>
        <p:spPr>
          <a:xfrm>
            <a:off x="3439112" y="1137500"/>
            <a:ext cx="1738514" cy="2718769"/>
          </a:xfrm>
          <a:prstGeom prst="rect">
            <a:avLst/>
          </a:prstGeom>
        </p:spPr>
      </p:pic>
      <p:pic>
        <p:nvPicPr>
          <p:cNvPr id="8" name="Picture 7" descr="remembereds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894" y="358326"/>
            <a:ext cx="2216964" cy="33860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60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History into films </a:t>
            </a: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into books</a:t>
            </a: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9" t="2466" r="3329" b="4288"/>
          <a:stretch/>
        </p:blipFill>
        <p:spPr>
          <a:xfrm>
            <a:off x="4332849" y="1338398"/>
            <a:ext cx="3650563" cy="50253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827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bonifaci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5" r="14338"/>
          <a:stretch/>
        </p:blipFill>
        <p:spPr>
          <a:xfrm>
            <a:off x="1328341" y="2537419"/>
            <a:ext cx="2516857" cy="3692769"/>
          </a:xfrm>
          <a:prstGeom prst="rect">
            <a:avLst/>
          </a:prstGeom>
        </p:spPr>
      </p:pic>
      <p:pic>
        <p:nvPicPr>
          <p:cNvPr id="6" name="Picture 5" descr="heneralu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580" y="897117"/>
            <a:ext cx="3886944" cy="53330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42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Mainstream: History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May mas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malaki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tayong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kalaban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sa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mga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Amerikano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ang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ating</a:t>
            </a:r>
            <a:r>
              <a:rPr lang="en-US" sz="2400" i="1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 smtClean="0">
                <a:solidFill>
                  <a:srgbClr val="FF0000"/>
                </a:solidFill>
                <a:latin typeface="Calibri"/>
                <a:cs typeface="Calibri"/>
              </a:rPr>
              <a:t>sarili</a:t>
            </a:r>
            <a:r>
              <a:rPr lang="en-US" sz="2400" cap="none" dirty="0" smtClean="0">
                <a:solidFill>
                  <a:srgbClr val="FF0000"/>
                </a:solidFill>
                <a:latin typeface="Calibri"/>
                <a:cs typeface="Calibri"/>
              </a:rPr>
              <a:t>.” </a:t>
            </a:r>
            <a:r>
              <a:rPr lang="en-US" sz="2400" cap="non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(We have a bigger enemy than the Americans—ourselves.)</a:t>
            </a:r>
          </a:p>
          <a:p>
            <a:endParaRPr lang="en-US" sz="2400" cap="none" dirty="0" smtClean="0">
              <a:latin typeface="Calibri"/>
              <a:cs typeface="Calibri"/>
            </a:endParaRPr>
          </a:p>
          <a:p>
            <a:r>
              <a:rPr lang="en-US" sz="2400" cap="none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cap="none" dirty="0"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Ang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taong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 may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damdamin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 ay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hindi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alipin</a:t>
            </a:r>
            <a:r>
              <a:rPr lang="en-US" sz="2400" cap="none" dirty="0">
                <a:solidFill>
                  <a:srgbClr val="FF0000"/>
                </a:solidFill>
                <a:latin typeface="Calibri"/>
                <a:cs typeface="Calibri"/>
              </a:rPr>
              <a:t>.” </a:t>
            </a:r>
            <a:r>
              <a:rPr lang="en-US" sz="2400" cap="none" dirty="0" smtClean="0">
                <a:solidFill>
                  <a:srgbClr val="7F7F7F"/>
                </a:solidFill>
                <a:latin typeface="Calibri"/>
                <a:cs typeface="Calibri"/>
              </a:rPr>
              <a:t>(</a:t>
            </a:r>
            <a:r>
              <a:rPr lang="en-US" sz="2400" cap="none" dirty="0">
                <a:solidFill>
                  <a:srgbClr val="7F7F7F"/>
                </a:solidFill>
                <a:latin typeface="Calibri"/>
                <a:cs typeface="Calibri"/>
              </a:rPr>
              <a:t>A human being who has feelings is not a slave.)</a:t>
            </a:r>
          </a:p>
          <a:p>
            <a:endParaRPr lang="en-US" sz="2400" cap="none" dirty="0" smtClean="0">
              <a:latin typeface="Calibri"/>
              <a:cs typeface="Calibri"/>
            </a:endParaRPr>
          </a:p>
          <a:p>
            <a:r>
              <a:rPr lang="en-US" sz="2400" cap="none" dirty="0" smtClean="0"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Bayan o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sarili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pumili</a:t>
            </a:r>
            <a:r>
              <a:rPr lang="en-US" sz="2400" i="1" cap="none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i="1" cap="none" dirty="0" err="1">
                <a:solidFill>
                  <a:srgbClr val="FF0000"/>
                </a:solidFill>
                <a:latin typeface="Calibri"/>
                <a:cs typeface="Calibri"/>
              </a:rPr>
              <a:t>ka</a:t>
            </a:r>
            <a:r>
              <a:rPr lang="en-US" sz="2400" cap="none" dirty="0">
                <a:solidFill>
                  <a:srgbClr val="FF0000"/>
                </a:solidFill>
                <a:latin typeface="Calibri"/>
                <a:cs typeface="Calibri"/>
              </a:rPr>
              <a:t>!” </a:t>
            </a:r>
            <a:r>
              <a:rPr lang="en-US" sz="2400" cap="none" dirty="0" smtClean="0">
                <a:solidFill>
                  <a:srgbClr val="7F7F7F"/>
                </a:solidFill>
                <a:latin typeface="Calibri"/>
                <a:cs typeface="Calibri"/>
              </a:rPr>
              <a:t>(</a:t>
            </a:r>
            <a:r>
              <a:rPr lang="en-US" sz="2400" cap="none" dirty="0">
                <a:solidFill>
                  <a:srgbClr val="7F7F7F"/>
                </a:solidFill>
                <a:latin typeface="Calibri"/>
                <a:cs typeface="Calibri"/>
              </a:rPr>
              <a:t>Nation or self, you choose!)</a:t>
            </a: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185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2"/>
          <a:stretch/>
        </p:blipFill>
        <p:spPr>
          <a:xfrm>
            <a:off x="2940147" y="3973250"/>
            <a:ext cx="5552049" cy="239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Emerging: Health and wellness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Healthy diets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Daily fitness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Natural lifestyle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Inner wellness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37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517759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1986: A Turning Point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322363"/>
            <a:ext cx="8197441" cy="5041338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Underground publishing</a:t>
            </a: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Photocopying machine: the first desktop system (excerpts of articles on the local political and economic situation from foreign publications)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6911" y="3308725"/>
            <a:ext cx="2593712" cy="31678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724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Emerging: Health and wellness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4" name="Picture 3" descr="theaterwell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6511">
            <a:off x="600746" y="1690622"/>
            <a:ext cx="2014562" cy="3144453"/>
          </a:xfrm>
          <a:prstGeom prst="rect">
            <a:avLst/>
          </a:prstGeom>
        </p:spPr>
      </p:pic>
      <p:pic>
        <p:nvPicPr>
          <p:cNvPr id="5" name="Picture 4" descr="cocofac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6468" y="1130135"/>
            <a:ext cx="3291400" cy="4796041"/>
          </a:xfrm>
          <a:prstGeom prst="rect">
            <a:avLst/>
          </a:prstGeom>
        </p:spPr>
      </p:pic>
      <p:pic>
        <p:nvPicPr>
          <p:cNvPr id="6" name="Picture 5" descr="super-mind-super-bod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2058">
            <a:off x="6142978" y="3075832"/>
            <a:ext cx="2366640" cy="34093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34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Emerging: Parenting, family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Pregnancy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Motherhood/Fatherhood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Family</a:t>
            </a:r>
          </a:p>
          <a:p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240" y="3669525"/>
            <a:ext cx="3438326" cy="31997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24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Emerging: Parenting, family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projectm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8" t="4586" r="7895" b="14207"/>
          <a:stretch/>
        </p:blipFill>
        <p:spPr>
          <a:xfrm>
            <a:off x="4717501" y="1285594"/>
            <a:ext cx="3415678" cy="437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rowing-Up-Wired-OBC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429" y="1285594"/>
            <a:ext cx="3461699" cy="51040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679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Emerging: LGBTQ+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The Philippines is still conservative when it comes to LGBTQ+ issues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Emerging, small movements to educate the public about this sector in society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Where are the readers?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43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Emerging: LGBTQ+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brightcathg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4" t="2096" r="16081"/>
          <a:stretch/>
        </p:blipFill>
        <p:spPr>
          <a:xfrm rot="251704">
            <a:off x="372868" y="2786092"/>
            <a:ext cx="2621727" cy="380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adladb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81233">
            <a:off x="5936502" y="419433"/>
            <a:ext cx="2600509" cy="3782166"/>
          </a:xfrm>
          <a:prstGeom prst="rect">
            <a:avLst/>
          </a:prstGeom>
        </p:spPr>
      </p:pic>
      <p:pic>
        <p:nvPicPr>
          <p:cNvPr id="7" name="Picture 6" descr="transgen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851" y="1138335"/>
            <a:ext cx="3282109" cy="46135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086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0466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Emerging: Self-help, lifestyle books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809" y="1949064"/>
            <a:ext cx="6928339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Finance and personal-wealth management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Home management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Lifestyle (home/office design, hobbies, mid-career/after-career passions)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Travel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91" b="11046"/>
          <a:stretch/>
        </p:blipFill>
        <p:spPr>
          <a:xfrm>
            <a:off x="3840480" y="4343695"/>
            <a:ext cx="4290646" cy="25213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19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lunggaymon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034" y="885717"/>
            <a:ext cx="2866420" cy="4277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Emerging: Self-help, lifestyle books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4" name="Picture 3" descr="businesscapit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48602">
            <a:off x="6246011" y="275004"/>
            <a:ext cx="2185766" cy="3531358"/>
          </a:xfrm>
          <a:prstGeom prst="rect">
            <a:avLst/>
          </a:prstGeom>
        </p:spPr>
      </p:pic>
      <p:pic>
        <p:nvPicPr>
          <p:cNvPr id="6" name="Picture 5" descr="connectfligh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722">
            <a:off x="4730707" y="3097924"/>
            <a:ext cx="2364464" cy="3439221"/>
          </a:xfrm>
          <a:prstGeom prst="rect">
            <a:avLst/>
          </a:prstGeom>
        </p:spPr>
      </p:pic>
      <p:pic>
        <p:nvPicPr>
          <p:cNvPr id="7" name="Picture 6" descr="handlet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5224">
            <a:off x="480858" y="3980766"/>
            <a:ext cx="2361484" cy="25397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06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Emerging: Nonfiction for Children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Early learning (alphabet books, counting books, visual dictionaries)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Older children (books on general information and daily-life applications)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90" b="16629"/>
          <a:stretch/>
        </p:blipFill>
        <p:spPr>
          <a:xfrm>
            <a:off x="1342056" y="4995959"/>
            <a:ext cx="6286910" cy="15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16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Emerging: Nonfiction for Children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59220">
            <a:off x="2381944" y="1049624"/>
            <a:ext cx="3868401" cy="4989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31" r="14231"/>
          <a:stretch/>
        </p:blipFill>
        <p:spPr>
          <a:xfrm rot="21355454">
            <a:off x="451640" y="2378792"/>
            <a:ext cx="2365067" cy="3306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4" t="1135" r="15154" b="1481"/>
          <a:stretch/>
        </p:blipFill>
        <p:spPr>
          <a:xfrm>
            <a:off x="5980177" y="2795372"/>
            <a:ext cx="2700997" cy="377424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466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Trending: Short text, less costly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Short text = small books = savings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From a corpus work to several small editions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10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517759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1986: A Turning Point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01029"/>
            <a:ext cx="8197441" cy="4662672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EDSA Revolution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Press freedom gave birth to a slew of newspapers and books. 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 repressed culture led to a renaissance in Philippine publishing.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The public was hungry for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903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Trending: Short text, less costly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5" name="Picture 4" descr="1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47" y="1698052"/>
            <a:ext cx="2816534" cy="4104093"/>
          </a:xfrm>
          <a:prstGeom prst="rect">
            <a:avLst/>
          </a:prstGeom>
        </p:spPr>
      </p:pic>
      <p:pic>
        <p:nvPicPr>
          <p:cNvPr id="6" name="Picture 5" descr="1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601" y="1698052"/>
            <a:ext cx="2816534" cy="4104093"/>
          </a:xfrm>
          <a:prstGeom prst="rect">
            <a:avLst/>
          </a:prstGeom>
        </p:spPr>
      </p:pic>
      <p:pic>
        <p:nvPicPr>
          <p:cNvPr id="7" name="Picture 6" descr="1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657" y="1698052"/>
            <a:ext cx="1390025" cy="2025465"/>
          </a:xfrm>
          <a:prstGeom prst="rect">
            <a:avLst/>
          </a:prstGeom>
        </p:spPr>
      </p:pic>
      <p:pic>
        <p:nvPicPr>
          <p:cNvPr id="8" name="Picture 7" descr="101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657" y="3723517"/>
            <a:ext cx="1390025" cy="20254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159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Trending: Quirky titles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Wordplay is the name of the (marketing) game. 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Idiomatic expressions, sayings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“</a:t>
            </a:r>
            <a:r>
              <a:rPr lang="en-US" sz="2800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Hugot</a:t>
            </a: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” 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Quotable quotes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Gay lingo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73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esmyyay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1068">
            <a:off x="5461755" y="372413"/>
            <a:ext cx="2726324" cy="4373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Trending: Quirky titles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6" name="Picture 5" descr="bakithindi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8313" y="978675"/>
            <a:ext cx="3028809" cy="4267000"/>
          </a:xfrm>
          <a:prstGeom prst="rect">
            <a:avLst/>
          </a:prstGeom>
        </p:spPr>
      </p:pic>
      <p:pic>
        <p:nvPicPr>
          <p:cNvPr id="8" name="Picture 7" descr="butiparo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6923">
            <a:off x="360223" y="2434711"/>
            <a:ext cx="2405192" cy="3856975"/>
          </a:xfrm>
          <a:prstGeom prst="rect">
            <a:avLst/>
          </a:prstGeom>
        </p:spPr>
      </p:pic>
      <p:pic>
        <p:nvPicPr>
          <p:cNvPr id="5" name="Picture 4" descr="anakpatola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5" r="16086"/>
          <a:stretch/>
        </p:blipFill>
        <p:spPr>
          <a:xfrm rot="21397176">
            <a:off x="6740939" y="4007040"/>
            <a:ext cx="1835394" cy="27102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04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A short, hopeful conclusion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1227751"/>
            <a:ext cx="4466491" cy="5299657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Still, a lot of possibilities in other nonfiction categories and markets for commercial publishing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Sciences (natural, social)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Sports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Politics and Economics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Senior-citizen market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ASEAN and global markets</a:t>
            </a:r>
          </a:p>
          <a:p>
            <a:pPr marL="457200" indent="-457200">
              <a:buFont typeface="Arial"/>
              <a:buChar char="•"/>
            </a:pPr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9" t="1378" r="16801" b="22278"/>
          <a:stretch/>
        </p:blipFill>
        <p:spPr>
          <a:xfrm>
            <a:off x="4997040" y="2863947"/>
            <a:ext cx="3657600" cy="25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39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1930" r="2890" b="8149"/>
          <a:stretch/>
        </p:blipFill>
        <p:spPr>
          <a:xfrm>
            <a:off x="2694867" y="323559"/>
            <a:ext cx="3770141" cy="4149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935" y="5192150"/>
            <a:ext cx="8245474" cy="1083211"/>
          </a:xfrm>
        </p:spPr>
        <p:txBody>
          <a:bodyPr>
            <a:normAutofit/>
          </a:bodyPr>
          <a:lstStyle/>
          <a:p>
            <a:pPr algn="ctr"/>
            <a:r>
              <a:rPr lang="en-US" sz="4400" i="1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Maraming</a:t>
            </a:r>
            <a:r>
              <a:rPr lang="en-US" sz="4400" i="1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4400" i="1" cap="none" spc="0" dirty="0" err="1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salamat</a:t>
            </a:r>
            <a:r>
              <a:rPr lang="en-US" sz="4400" i="1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376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517759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1986: A Turning Point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4" name="Picture 3" descr="untold st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480" y="1302633"/>
            <a:ext cx="2527028" cy="3369370"/>
          </a:xfrm>
          <a:prstGeom prst="rect">
            <a:avLst/>
          </a:prstGeom>
        </p:spPr>
      </p:pic>
      <p:pic>
        <p:nvPicPr>
          <p:cNvPr id="5" name="Picture 4" descr="conjug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5153" y="2260931"/>
            <a:ext cx="2422126" cy="3832479"/>
          </a:xfrm>
          <a:prstGeom prst="rect">
            <a:avLst/>
          </a:prstGeom>
        </p:spPr>
      </p:pic>
      <p:pic>
        <p:nvPicPr>
          <p:cNvPr id="6" name="Picture 5" descr="waltz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9990" y="934333"/>
            <a:ext cx="2914650" cy="45291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870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More English?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977199"/>
            <a:ext cx="8197441" cy="4386501"/>
          </a:xfrm>
        </p:spPr>
        <p:txBody>
          <a:bodyPr>
            <a:normAutofit/>
          </a:bodyPr>
          <a:lstStyle/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English-language books still dominate the Philippine commercial market.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The language of the educated class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The language of the consumer</a:t>
            </a:r>
          </a:p>
          <a:p>
            <a:pPr marL="457200" indent="-457200">
              <a:buFont typeface="Arial"/>
              <a:buChar char="•"/>
            </a:pPr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Publishers looking at the global market</a:t>
            </a:r>
            <a:endParaRPr lang="en-US" sz="28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62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More English?</a:t>
            </a:r>
            <a:endParaRPr lang="en-US" sz="2800" b="1" cap="none" dirty="0">
              <a:latin typeface="Calibri"/>
              <a:cs typeface="Calibri"/>
            </a:endParaRPr>
          </a:p>
        </p:txBody>
      </p:sp>
      <p:pic>
        <p:nvPicPr>
          <p:cNvPr id="7" name="Picture 6" descr="makamis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5" t="1137" r="4217" b="6972"/>
          <a:stretch/>
        </p:blipFill>
        <p:spPr>
          <a:xfrm>
            <a:off x="5033477" y="374684"/>
            <a:ext cx="2419793" cy="3475648"/>
          </a:xfrm>
          <a:prstGeom prst="rect">
            <a:avLst/>
          </a:prstGeom>
        </p:spPr>
      </p:pic>
      <p:pic>
        <p:nvPicPr>
          <p:cNvPr id="8" name="Picture 7" descr="l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2503" y="3615732"/>
            <a:ext cx="2082845" cy="3041427"/>
          </a:xfrm>
          <a:prstGeom prst="rect">
            <a:avLst/>
          </a:prstGeom>
        </p:spPr>
      </p:pic>
      <p:pic>
        <p:nvPicPr>
          <p:cNvPr id="10" name="Picture 9" descr="knowingwritin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32" t="2763" r="20191" b="5386"/>
          <a:stretch/>
        </p:blipFill>
        <p:spPr>
          <a:xfrm>
            <a:off x="2482519" y="830376"/>
            <a:ext cx="2413858" cy="3565893"/>
          </a:xfrm>
          <a:prstGeom prst="rect">
            <a:avLst/>
          </a:prstGeom>
        </p:spPr>
      </p:pic>
      <p:pic>
        <p:nvPicPr>
          <p:cNvPr id="6" name="Picture 5" descr="gayda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4" r="18203"/>
          <a:stretch/>
        </p:blipFill>
        <p:spPr>
          <a:xfrm rot="253429">
            <a:off x="4359207" y="3545671"/>
            <a:ext cx="1878876" cy="2904744"/>
          </a:xfrm>
          <a:prstGeom prst="rect">
            <a:avLst/>
          </a:prstGeom>
        </p:spPr>
      </p:pic>
      <p:pic>
        <p:nvPicPr>
          <p:cNvPr id="5" name="Picture 4" descr="twisted 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1786">
            <a:off x="455600" y="2654549"/>
            <a:ext cx="2308395" cy="35242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37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4800" b="1" cap="none" dirty="0" smtClean="0">
                <a:latin typeface="Calibri"/>
                <a:cs typeface="Calibri"/>
              </a:rPr>
              <a:t>Filipino, Philippine English, </a:t>
            </a:r>
            <a:r>
              <a:rPr lang="en-US" sz="4800" b="1" cap="none" dirty="0" err="1" smtClean="0">
                <a:latin typeface="Calibri"/>
                <a:cs typeface="Calibri"/>
              </a:rPr>
              <a:t>Taglish</a:t>
            </a:r>
            <a:endParaRPr lang="en-US" sz="4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829188"/>
            <a:ext cx="8479976" cy="4788513"/>
          </a:xfrm>
        </p:spPr>
        <p:txBody>
          <a:bodyPr>
            <a:normAutofit fontScale="70000" lnSpcReduction="20000"/>
          </a:bodyPr>
          <a:lstStyle/>
          <a:p>
            <a:endParaRPr lang="en-US" sz="36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36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Department of Education</a:t>
            </a:r>
            <a:endParaRPr lang="en-US" sz="36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Classroom instruction on basic education to be conducted in major Philippine languages:</a:t>
            </a:r>
          </a:p>
          <a:p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Tagalog		Hiligaynon	</a:t>
            </a:r>
          </a:p>
          <a:p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Kapampangan</a:t>
            </a:r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Waray</a:t>
            </a:r>
            <a:endParaRPr lang="en-US" sz="2800" cap="none" spc="0" dirty="0" smtClean="0">
              <a:ln w="50800"/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Pangasinense</a:t>
            </a:r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Tausug</a:t>
            </a:r>
            <a:endParaRPr lang="en-US" sz="2800" cap="none" spc="0" dirty="0" smtClean="0">
              <a:ln w="50800"/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Iloko</a:t>
            </a:r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Maguindanaoan</a:t>
            </a:r>
            <a:endParaRPr lang="en-US" sz="2800" cap="none" spc="0" dirty="0" smtClean="0">
              <a:ln w="50800"/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Bikol</a:t>
            </a:r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Maranao</a:t>
            </a:r>
            <a:endParaRPr lang="en-US" sz="2800" cap="none" spc="0" dirty="0" smtClean="0">
              <a:ln w="50800"/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sz="2800" cap="none" spc="0" dirty="0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		Cebuano	</a:t>
            </a:r>
            <a:r>
              <a:rPr lang="en-US" sz="2800" cap="none" spc="0" dirty="0" err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Chabacano</a:t>
            </a:r>
            <a:endParaRPr lang="en-US" sz="2800" cap="none" spc="0" dirty="0" smtClean="0">
              <a:ln w="50800"/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 </a:t>
            </a:r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518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8197440" cy="1748598"/>
          </a:xfrm>
        </p:spPr>
        <p:txBody>
          <a:bodyPr anchor="t"/>
          <a:lstStyle/>
          <a:p>
            <a:r>
              <a:rPr lang="en-US" sz="2800" b="1" cap="none" dirty="0" smtClean="0">
                <a:latin typeface="Calibri"/>
                <a:cs typeface="Calibri"/>
              </a:rPr>
              <a:t>&gt; Filipino, Philippine English, </a:t>
            </a:r>
            <a:r>
              <a:rPr lang="en-US" sz="2800" b="1" cap="none" dirty="0" err="1" smtClean="0">
                <a:latin typeface="Calibri"/>
                <a:cs typeface="Calibri"/>
              </a:rPr>
              <a:t>Taglish</a:t>
            </a:r>
            <a:endParaRPr lang="en-US" sz="2800" b="1" cap="none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829188"/>
            <a:ext cx="8479976" cy="4788513"/>
          </a:xfrm>
        </p:spPr>
        <p:txBody>
          <a:bodyPr>
            <a:normAutofit/>
          </a:bodyPr>
          <a:lstStyle/>
          <a:p>
            <a:r>
              <a:rPr lang="en-US" sz="3200" cap="none" spc="0" dirty="0" smtClean="0">
                <a:ln w="50800"/>
                <a:solidFill>
                  <a:srgbClr val="FF0000"/>
                </a:solidFill>
                <a:latin typeface="Calibri"/>
                <a:cs typeface="Calibri"/>
              </a:rPr>
              <a:t>Average commercial/trade-book print runs by traditional Philippine book publishers:</a:t>
            </a:r>
            <a:endParaRPr lang="en-US" sz="3200" cap="none" spc="0" dirty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36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en-US" sz="3600" cap="none" spc="0" dirty="0" smtClean="0">
                <a:ln w="50800"/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500 copies to 3,000 copies</a:t>
            </a:r>
          </a:p>
          <a:p>
            <a:r>
              <a:rPr lang="en-US" sz="2800" dirty="0">
                <a:latin typeface="Calibri"/>
                <a:cs typeface="Calibri"/>
              </a:rPr>
              <a:t> </a:t>
            </a:r>
            <a:endParaRPr lang="en-US" sz="2800" cap="none" spc="0" dirty="0" smtClean="0">
              <a:ln w="50800"/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480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915</TotalTime>
  <Words>991</Words>
  <Application>Microsoft Office PowerPoint</Application>
  <PresentationFormat>화면 슬라이드 쇼(4:3)</PresentationFormat>
  <Paragraphs>246</Paragraphs>
  <Slides>44</Slides>
  <Notes>44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5" baseType="lpstr">
      <vt:lpstr>Essential</vt:lpstr>
      <vt:lpstr>Publishing in the Philippines</vt:lpstr>
      <vt:lpstr>1986: A Turning Point</vt:lpstr>
      <vt:lpstr>&gt; 1986: A Turning Point</vt:lpstr>
      <vt:lpstr>&gt; 1986: A Turning Point</vt:lpstr>
      <vt:lpstr>&gt; 1986: A Turning Point</vt:lpstr>
      <vt:lpstr>More English?</vt:lpstr>
      <vt:lpstr>&gt; More English?</vt:lpstr>
      <vt:lpstr>Filipino, Philippine English, Taglish</vt:lpstr>
      <vt:lpstr>&gt; Filipino, Philippine English, Taglish</vt:lpstr>
      <vt:lpstr>Popular Literature (PopLit): Romance—the game-changer</vt:lpstr>
      <vt:lpstr>&gt; PopLit: Romance—the game-changer</vt:lpstr>
      <vt:lpstr>PopLit: The Confessional</vt:lpstr>
      <vt:lpstr>&gt; PopLit: The Confessional</vt:lpstr>
      <vt:lpstr>&gt; PopLit: The Confessional</vt:lpstr>
      <vt:lpstr>PopLit: Celebrity editions</vt:lpstr>
      <vt:lpstr>&gt; PopLit: Celebrity editions</vt:lpstr>
      <vt:lpstr>&gt; PopLit: Celebrity editions</vt:lpstr>
      <vt:lpstr>Mainstream: Religious, inspirational titles</vt:lpstr>
      <vt:lpstr>&gt; Mainstream: Religious, inspirational titles</vt:lpstr>
      <vt:lpstr>Mainstream: Food</vt:lpstr>
      <vt:lpstr>&gt; Mainstream: Food</vt:lpstr>
      <vt:lpstr>Mainstream: History</vt:lpstr>
      <vt:lpstr>&gt; Mainstream: History</vt:lpstr>
      <vt:lpstr>&gt; Mainstream: History</vt:lpstr>
      <vt:lpstr>&gt; Mainstream: History</vt:lpstr>
      <vt:lpstr>&gt; Mainstream: History</vt:lpstr>
      <vt:lpstr>&gt; Mainstream: History</vt:lpstr>
      <vt:lpstr>&gt; Mainstream: History</vt:lpstr>
      <vt:lpstr>Emerging: Health and wellness</vt:lpstr>
      <vt:lpstr>&gt; Emerging: Health and wellness</vt:lpstr>
      <vt:lpstr>Emerging: Parenting, family</vt:lpstr>
      <vt:lpstr>&gt; Emerging: Parenting, family</vt:lpstr>
      <vt:lpstr>Emerging: LGBTQ+</vt:lpstr>
      <vt:lpstr>&gt; Emerging: LGBTQ+</vt:lpstr>
      <vt:lpstr>Emerging: Self-help, lifestyle books</vt:lpstr>
      <vt:lpstr>&gt; Emerging: Self-help, lifestyle books</vt:lpstr>
      <vt:lpstr>Emerging: Nonfiction for Children</vt:lpstr>
      <vt:lpstr>&gt; Emerging: Nonfiction for Children</vt:lpstr>
      <vt:lpstr>Trending: Short text, less costly</vt:lpstr>
      <vt:lpstr>&gt; Trending: Short text, less costly</vt:lpstr>
      <vt:lpstr>Trending: Quirky titles</vt:lpstr>
      <vt:lpstr>&gt; Trending: Quirky titles</vt:lpstr>
      <vt:lpstr>A short, hopeful conclusion</vt:lpstr>
      <vt:lpstr>슬라이드 44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Publishing in the Philippines</dc:title>
  <dc:creator>Ani Habulan</dc:creator>
  <cp:lastModifiedBy>우리집</cp:lastModifiedBy>
  <cp:revision>145</cp:revision>
  <dcterms:created xsi:type="dcterms:W3CDTF">2016-08-20T09:59:21Z</dcterms:created>
  <dcterms:modified xsi:type="dcterms:W3CDTF">2016-10-19T08:27:04Z</dcterms:modified>
</cp:coreProperties>
</file>