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9" r:id="rId2"/>
  </p:sldMasterIdLst>
  <p:notesMasterIdLst>
    <p:notesMasterId r:id="rId32"/>
  </p:notesMasterIdLst>
  <p:sldIdLst>
    <p:sldId id="287" r:id="rId3"/>
    <p:sldId id="275" r:id="rId4"/>
    <p:sldId id="286" r:id="rId5"/>
    <p:sldId id="345" r:id="rId6"/>
    <p:sldId id="325" r:id="rId7"/>
    <p:sldId id="326" r:id="rId8"/>
    <p:sldId id="328" r:id="rId9"/>
    <p:sldId id="327" r:id="rId10"/>
    <p:sldId id="344" r:id="rId11"/>
    <p:sldId id="324" r:id="rId12"/>
    <p:sldId id="280" r:id="rId13"/>
    <p:sldId id="330" r:id="rId14"/>
    <p:sldId id="329" r:id="rId15"/>
    <p:sldId id="350" r:id="rId16"/>
    <p:sldId id="331" r:id="rId17"/>
    <p:sldId id="335" r:id="rId18"/>
    <p:sldId id="339" r:id="rId19"/>
    <p:sldId id="347" r:id="rId20"/>
    <p:sldId id="336" r:id="rId21"/>
    <p:sldId id="332" r:id="rId22"/>
    <p:sldId id="349" r:id="rId23"/>
    <p:sldId id="351" r:id="rId24"/>
    <p:sldId id="341" r:id="rId25"/>
    <p:sldId id="348" r:id="rId26"/>
    <p:sldId id="346" r:id="rId27"/>
    <p:sldId id="334" r:id="rId28"/>
    <p:sldId id="342" r:id="rId29"/>
    <p:sldId id="337" r:id="rId30"/>
    <p:sldId id="343" r:id="rId3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eu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C2E24"/>
    <a:srgbClr val="FFFFCC"/>
    <a:srgbClr val="09B709"/>
    <a:srgbClr val="99FF33"/>
    <a:srgbClr val="996633"/>
    <a:srgbClr val="E36BE3"/>
    <a:srgbClr val="8D3380"/>
    <a:srgbClr val="F1F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268" autoAdjust="0"/>
  </p:normalViewPr>
  <p:slideViewPr>
    <p:cSldViewPr>
      <p:cViewPr varScale="1">
        <p:scale>
          <a:sx n="57" d="100"/>
          <a:sy n="57" d="100"/>
        </p:scale>
        <p:origin x="9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F8700-D64C-43D5-86F2-6851570266B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3C06644-552F-46C6-893C-D713FBB39A51}">
      <dgm:prSet phldrT="[Text]"/>
      <dgm:spPr/>
      <dgm:t>
        <a:bodyPr/>
        <a:lstStyle/>
        <a:p>
          <a:r>
            <a:rPr lang="en-US" dirty="0" err="1" smtClean="0"/>
            <a:t>Proteur</a:t>
          </a:r>
          <a:endParaRPr lang="en-US" dirty="0"/>
        </a:p>
      </dgm:t>
    </dgm:pt>
    <dgm:pt modelId="{3C25A68D-41F8-4920-A9D2-C6AB792E7120}" type="parTrans" cxnId="{CB02EED6-59F6-4036-A41A-EEA358738A6C}">
      <dgm:prSet/>
      <dgm:spPr/>
      <dgm:t>
        <a:bodyPr/>
        <a:lstStyle/>
        <a:p>
          <a:endParaRPr lang="en-US"/>
        </a:p>
      </dgm:t>
    </dgm:pt>
    <dgm:pt modelId="{DBD61964-5FAE-41A8-AFF7-0AFCDDB40A25}" type="sibTrans" cxnId="{CB02EED6-59F6-4036-A41A-EEA358738A6C}">
      <dgm:prSet/>
      <dgm:spPr/>
      <dgm:t>
        <a:bodyPr/>
        <a:lstStyle/>
        <a:p>
          <a:endParaRPr lang="en-US"/>
        </a:p>
      </dgm:t>
    </dgm:pt>
    <dgm:pt modelId="{E3B0A44C-1D1B-485E-97CC-C99D2229D5D7}">
      <dgm:prSet phldrT="[Text]"/>
      <dgm:spPr/>
      <dgm:t>
        <a:bodyPr/>
        <a:lstStyle/>
        <a:p>
          <a:r>
            <a:rPr lang="en-US" dirty="0" smtClean="0"/>
            <a:t>Writer,</a:t>
          </a:r>
          <a:br>
            <a:rPr lang="en-US" dirty="0" smtClean="0"/>
          </a:br>
          <a:r>
            <a:rPr lang="en-US" dirty="0" smtClean="0"/>
            <a:t>Artist</a:t>
          </a:r>
          <a:endParaRPr lang="en-US" dirty="0"/>
        </a:p>
      </dgm:t>
    </dgm:pt>
    <dgm:pt modelId="{D5C46B12-CA15-45A6-B7CD-FFF57A395A5A}" type="parTrans" cxnId="{BC06CD40-C237-4010-9696-C19F44DDF4E1}">
      <dgm:prSet/>
      <dgm:spPr/>
      <dgm:t>
        <a:bodyPr/>
        <a:lstStyle/>
        <a:p>
          <a:endParaRPr lang="en-US"/>
        </a:p>
      </dgm:t>
    </dgm:pt>
    <dgm:pt modelId="{8286373A-6FB4-481D-85F2-CCCCE2AEB2BE}" type="sibTrans" cxnId="{BC06CD40-C237-4010-9696-C19F44DDF4E1}">
      <dgm:prSet/>
      <dgm:spPr/>
      <dgm:t>
        <a:bodyPr/>
        <a:lstStyle/>
        <a:p>
          <a:endParaRPr lang="en-US"/>
        </a:p>
      </dgm:t>
    </dgm:pt>
    <dgm:pt modelId="{E5F4727F-A716-4163-939C-A8B4DD206D37}">
      <dgm:prSet phldrT="[Text]"/>
      <dgm:spPr/>
      <dgm:t>
        <a:bodyPr/>
        <a:lstStyle/>
        <a:p>
          <a:r>
            <a:rPr lang="en-US" dirty="0" smtClean="0"/>
            <a:t>Celebrity</a:t>
          </a:r>
          <a:endParaRPr lang="en-US" dirty="0"/>
        </a:p>
      </dgm:t>
    </dgm:pt>
    <dgm:pt modelId="{2BF95453-51BB-4824-A009-C5EBA27AA03B}" type="parTrans" cxnId="{3D6EA7E5-83AA-4402-95BB-BABD8034A8E7}">
      <dgm:prSet/>
      <dgm:spPr/>
      <dgm:t>
        <a:bodyPr/>
        <a:lstStyle/>
        <a:p>
          <a:endParaRPr lang="en-US"/>
        </a:p>
      </dgm:t>
    </dgm:pt>
    <dgm:pt modelId="{74C7829A-7DE8-4D29-96DF-D52B18EF080E}" type="sibTrans" cxnId="{3D6EA7E5-83AA-4402-95BB-BABD8034A8E7}">
      <dgm:prSet/>
      <dgm:spPr/>
      <dgm:t>
        <a:bodyPr/>
        <a:lstStyle/>
        <a:p>
          <a:endParaRPr lang="en-US"/>
        </a:p>
      </dgm:t>
    </dgm:pt>
    <dgm:pt modelId="{1573E08E-4E52-4759-9398-6174D9CE9A1C}">
      <dgm:prSet phldrT="[Text]"/>
      <dgm:spPr/>
      <dgm:t>
        <a:bodyPr/>
        <a:lstStyle/>
        <a:p>
          <a:r>
            <a:rPr lang="en-US" dirty="0" smtClean="0"/>
            <a:t>PR team</a:t>
          </a:r>
          <a:endParaRPr lang="en-US" dirty="0"/>
        </a:p>
      </dgm:t>
    </dgm:pt>
    <dgm:pt modelId="{D0A98A13-153A-46AF-B568-7A835174E620}" type="parTrans" cxnId="{52729384-3A2B-409B-BE99-B62DC7E4C38B}">
      <dgm:prSet/>
      <dgm:spPr/>
      <dgm:t>
        <a:bodyPr/>
        <a:lstStyle/>
        <a:p>
          <a:endParaRPr lang="en-US"/>
        </a:p>
      </dgm:t>
    </dgm:pt>
    <dgm:pt modelId="{86F7CDAE-6BA2-4DE3-8393-8E4BB972AA9E}" type="sibTrans" cxnId="{52729384-3A2B-409B-BE99-B62DC7E4C38B}">
      <dgm:prSet/>
      <dgm:spPr/>
      <dgm:t>
        <a:bodyPr/>
        <a:lstStyle/>
        <a:p>
          <a:endParaRPr lang="en-US"/>
        </a:p>
      </dgm:t>
    </dgm:pt>
    <dgm:pt modelId="{601B70AF-5AF3-4DD2-8E82-C2FABADF778C}">
      <dgm:prSet phldrT="[Text]"/>
      <dgm:spPr/>
      <dgm:t>
        <a:bodyPr/>
        <a:lstStyle/>
        <a:p>
          <a:r>
            <a:rPr lang="en-US" dirty="0" smtClean="0"/>
            <a:t>Casual blogger</a:t>
          </a:r>
          <a:endParaRPr lang="en-US" dirty="0"/>
        </a:p>
      </dgm:t>
    </dgm:pt>
    <dgm:pt modelId="{95022C3C-7D39-4C98-A0AF-5DCBE9B149D4}" type="parTrans" cxnId="{64879321-DDD5-4AF2-8657-E81223BEE6F4}">
      <dgm:prSet/>
      <dgm:spPr/>
      <dgm:t>
        <a:bodyPr/>
        <a:lstStyle/>
        <a:p>
          <a:endParaRPr lang="en-US"/>
        </a:p>
      </dgm:t>
    </dgm:pt>
    <dgm:pt modelId="{C6E7D7E9-CC2E-4207-9870-F8A2C8CDF4D3}" type="sibTrans" cxnId="{64879321-DDD5-4AF2-8657-E81223BEE6F4}">
      <dgm:prSet/>
      <dgm:spPr/>
      <dgm:t>
        <a:bodyPr/>
        <a:lstStyle/>
        <a:p>
          <a:endParaRPr lang="en-US"/>
        </a:p>
      </dgm:t>
    </dgm:pt>
    <dgm:pt modelId="{5242840E-C0DD-4825-AD50-7E22902478E6}" type="pres">
      <dgm:prSet presAssocID="{725F8700-D64C-43D5-86F2-6851570266B3}" presName="Name0" presStyleCnt="0">
        <dgm:presLayoutVars>
          <dgm:chMax val="1"/>
          <dgm:dir/>
          <dgm:animLvl val="ctr"/>
          <dgm:resizeHandles val="exact"/>
        </dgm:presLayoutVars>
      </dgm:prSet>
      <dgm:spPr/>
      <dgm:t>
        <a:bodyPr/>
        <a:lstStyle/>
        <a:p>
          <a:endParaRPr lang="en-US"/>
        </a:p>
      </dgm:t>
    </dgm:pt>
    <dgm:pt modelId="{CB9F368D-37EC-406E-9242-44088F32A676}" type="pres">
      <dgm:prSet presAssocID="{83C06644-552F-46C6-893C-D713FBB39A51}" presName="centerShape" presStyleLbl="node0" presStyleIdx="0" presStyleCnt="1"/>
      <dgm:spPr/>
      <dgm:t>
        <a:bodyPr/>
        <a:lstStyle/>
        <a:p>
          <a:endParaRPr lang="en-US"/>
        </a:p>
      </dgm:t>
    </dgm:pt>
    <dgm:pt modelId="{48A74CA1-FF1C-4781-AF8F-0FCF7B2B9A6A}" type="pres">
      <dgm:prSet presAssocID="{E3B0A44C-1D1B-485E-97CC-C99D2229D5D7}" presName="node" presStyleLbl="node1" presStyleIdx="0" presStyleCnt="4" custScaleX="121956" custScaleY="114136" custRadScaleRad="93419">
        <dgm:presLayoutVars>
          <dgm:bulletEnabled val="1"/>
        </dgm:presLayoutVars>
      </dgm:prSet>
      <dgm:spPr/>
      <dgm:t>
        <a:bodyPr/>
        <a:lstStyle/>
        <a:p>
          <a:endParaRPr lang="en-US"/>
        </a:p>
      </dgm:t>
    </dgm:pt>
    <dgm:pt modelId="{5CF5981D-C19D-49EF-96EA-28498DAE30D8}" type="pres">
      <dgm:prSet presAssocID="{E3B0A44C-1D1B-485E-97CC-C99D2229D5D7}" presName="dummy" presStyleCnt="0"/>
      <dgm:spPr/>
    </dgm:pt>
    <dgm:pt modelId="{68A792F9-7271-4A60-A9F6-43CDC15A8AB8}" type="pres">
      <dgm:prSet presAssocID="{8286373A-6FB4-481D-85F2-CCCCE2AEB2BE}" presName="sibTrans" presStyleLbl="sibTrans2D1" presStyleIdx="0" presStyleCnt="4"/>
      <dgm:spPr/>
      <dgm:t>
        <a:bodyPr/>
        <a:lstStyle/>
        <a:p>
          <a:endParaRPr lang="en-US"/>
        </a:p>
      </dgm:t>
    </dgm:pt>
    <dgm:pt modelId="{A42D2F92-7FBE-4E96-8718-C9F8D7410EF1}" type="pres">
      <dgm:prSet presAssocID="{E5F4727F-A716-4163-939C-A8B4DD206D37}" presName="node" presStyleLbl="node1" presStyleIdx="1" presStyleCnt="4" custScaleX="116819" custScaleY="117468">
        <dgm:presLayoutVars>
          <dgm:bulletEnabled val="1"/>
        </dgm:presLayoutVars>
      </dgm:prSet>
      <dgm:spPr/>
      <dgm:t>
        <a:bodyPr/>
        <a:lstStyle/>
        <a:p>
          <a:endParaRPr lang="en-US"/>
        </a:p>
      </dgm:t>
    </dgm:pt>
    <dgm:pt modelId="{0DFFF97B-CFC7-4D8D-BF5F-33E957E3F83A}" type="pres">
      <dgm:prSet presAssocID="{E5F4727F-A716-4163-939C-A8B4DD206D37}" presName="dummy" presStyleCnt="0"/>
      <dgm:spPr/>
    </dgm:pt>
    <dgm:pt modelId="{D94E33DE-F73F-48A7-8289-04C4134FD41B}" type="pres">
      <dgm:prSet presAssocID="{74C7829A-7DE8-4D29-96DF-D52B18EF080E}" presName="sibTrans" presStyleLbl="sibTrans2D1" presStyleIdx="1" presStyleCnt="4"/>
      <dgm:spPr/>
      <dgm:t>
        <a:bodyPr/>
        <a:lstStyle/>
        <a:p>
          <a:endParaRPr lang="en-US"/>
        </a:p>
      </dgm:t>
    </dgm:pt>
    <dgm:pt modelId="{01F512D8-F7F1-4512-9C65-DBF0BF89CA7C}" type="pres">
      <dgm:prSet presAssocID="{1573E08E-4E52-4759-9398-6174D9CE9A1C}" presName="node" presStyleLbl="node1" presStyleIdx="2" presStyleCnt="4" custScaleX="123194" custScaleY="125924" custRadScaleRad="95652">
        <dgm:presLayoutVars>
          <dgm:bulletEnabled val="1"/>
        </dgm:presLayoutVars>
      </dgm:prSet>
      <dgm:spPr/>
      <dgm:t>
        <a:bodyPr/>
        <a:lstStyle/>
        <a:p>
          <a:endParaRPr lang="en-US"/>
        </a:p>
      </dgm:t>
    </dgm:pt>
    <dgm:pt modelId="{51A0D176-C116-4AFA-AD14-252A62F1ECC5}" type="pres">
      <dgm:prSet presAssocID="{1573E08E-4E52-4759-9398-6174D9CE9A1C}" presName="dummy" presStyleCnt="0"/>
      <dgm:spPr/>
    </dgm:pt>
    <dgm:pt modelId="{B8B1302A-3F62-40C2-88F9-C0DF871C3D31}" type="pres">
      <dgm:prSet presAssocID="{86F7CDAE-6BA2-4DE3-8393-8E4BB972AA9E}" presName="sibTrans" presStyleLbl="sibTrans2D1" presStyleIdx="2" presStyleCnt="4"/>
      <dgm:spPr/>
      <dgm:t>
        <a:bodyPr/>
        <a:lstStyle/>
        <a:p>
          <a:endParaRPr lang="en-US"/>
        </a:p>
      </dgm:t>
    </dgm:pt>
    <dgm:pt modelId="{B54FD98A-F7E4-4B5D-8392-44533E70B4BD}" type="pres">
      <dgm:prSet presAssocID="{601B70AF-5AF3-4DD2-8E82-C2FABADF778C}" presName="node" presStyleLbl="node1" presStyleIdx="3" presStyleCnt="4" custScaleX="136010" custScaleY="127683">
        <dgm:presLayoutVars>
          <dgm:bulletEnabled val="1"/>
        </dgm:presLayoutVars>
      </dgm:prSet>
      <dgm:spPr/>
      <dgm:t>
        <a:bodyPr/>
        <a:lstStyle/>
        <a:p>
          <a:endParaRPr lang="en-US"/>
        </a:p>
      </dgm:t>
    </dgm:pt>
    <dgm:pt modelId="{7559F9D4-0A2F-4CA1-9E3A-57B2C24D2A04}" type="pres">
      <dgm:prSet presAssocID="{601B70AF-5AF3-4DD2-8E82-C2FABADF778C}" presName="dummy" presStyleCnt="0"/>
      <dgm:spPr/>
    </dgm:pt>
    <dgm:pt modelId="{43F9D5DB-0983-4A36-8639-B8328B334C3E}" type="pres">
      <dgm:prSet presAssocID="{C6E7D7E9-CC2E-4207-9870-F8A2C8CDF4D3}" presName="sibTrans" presStyleLbl="sibTrans2D1" presStyleIdx="3" presStyleCnt="4"/>
      <dgm:spPr/>
      <dgm:t>
        <a:bodyPr/>
        <a:lstStyle/>
        <a:p>
          <a:endParaRPr lang="en-US"/>
        </a:p>
      </dgm:t>
    </dgm:pt>
  </dgm:ptLst>
  <dgm:cxnLst>
    <dgm:cxn modelId="{5EDF167B-D62C-4343-81C3-7E4738BE37CB}" type="presOf" srcId="{601B70AF-5AF3-4DD2-8E82-C2FABADF778C}" destId="{B54FD98A-F7E4-4B5D-8392-44533E70B4BD}" srcOrd="0" destOrd="0" presId="urn:microsoft.com/office/officeart/2005/8/layout/radial6"/>
    <dgm:cxn modelId="{60121AC2-E146-44DC-B671-6025DA2792A8}" type="presOf" srcId="{8286373A-6FB4-481D-85F2-CCCCE2AEB2BE}" destId="{68A792F9-7271-4A60-A9F6-43CDC15A8AB8}" srcOrd="0" destOrd="0" presId="urn:microsoft.com/office/officeart/2005/8/layout/radial6"/>
    <dgm:cxn modelId="{CB02EED6-59F6-4036-A41A-EEA358738A6C}" srcId="{725F8700-D64C-43D5-86F2-6851570266B3}" destId="{83C06644-552F-46C6-893C-D713FBB39A51}" srcOrd="0" destOrd="0" parTransId="{3C25A68D-41F8-4920-A9D2-C6AB792E7120}" sibTransId="{DBD61964-5FAE-41A8-AFF7-0AFCDDB40A25}"/>
    <dgm:cxn modelId="{C4E437DE-1477-4642-8983-5D6976EDDD4A}" type="presOf" srcId="{1573E08E-4E52-4759-9398-6174D9CE9A1C}" destId="{01F512D8-F7F1-4512-9C65-DBF0BF89CA7C}" srcOrd="0" destOrd="0" presId="urn:microsoft.com/office/officeart/2005/8/layout/radial6"/>
    <dgm:cxn modelId="{86A61F8F-2B9F-49DB-897F-2E29D089190A}" type="presOf" srcId="{74C7829A-7DE8-4D29-96DF-D52B18EF080E}" destId="{D94E33DE-F73F-48A7-8289-04C4134FD41B}" srcOrd="0" destOrd="0" presId="urn:microsoft.com/office/officeart/2005/8/layout/radial6"/>
    <dgm:cxn modelId="{E7E6D323-C28F-406E-923C-5C7725F588EF}" type="presOf" srcId="{86F7CDAE-6BA2-4DE3-8393-8E4BB972AA9E}" destId="{B8B1302A-3F62-40C2-88F9-C0DF871C3D31}" srcOrd="0" destOrd="0" presId="urn:microsoft.com/office/officeart/2005/8/layout/radial6"/>
    <dgm:cxn modelId="{428A5DB4-6F0D-4830-9DF8-FB3935D4CE1A}" type="presOf" srcId="{83C06644-552F-46C6-893C-D713FBB39A51}" destId="{CB9F368D-37EC-406E-9242-44088F32A676}" srcOrd="0" destOrd="0" presId="urn:microsoft.com/office/officeart/2005/8/layout/radial6"/>
    <dgm:cxn modelId="{3D6EA7E5-83AA-4402-95BB-BABD8034A8E7}" srcId="{83C06644-552F-46C6-893C-D713FBB39A51}" destId="{E5F4727F-A716-4163-939C-A8B4DD206D37}" srcOrd="1" destOrd="0" parTransId="{2BF95453-51BB-4824-A009-C5EBA27AA03B}" sibTransId="{74C7829A-7DE8-4D29-96DF-D52B18EF080E}"/>
    <dgm:cxn modelId="{BCBC4D44-BAF2-4292-B764-5F4F870D4FAA}" type="presOf" srcId="{725F8700-D64C-43D5-86F2-6851570266B3}" destId="{5242840E-C0DD-4825-AD50-7E22902478E6}" srcOrd="0" destOrd="0" presId="urn:microsoft.com/office/officeart/2005/8/layout/radial6"/>
    <dgm:cxn modelId="{BC06CD40-C237-4010-9696-C19F44DDF4E1}" srcId="{83C06644-552F-46C6-893C-D713FBB39A51}" destId="{E3B0A44C-1D1B-485E-97CC-C99D2229D5D7}" srcOrd="0" destOrd="0" parTransId="{D5C46B12-CA15-45A6-B7CD-FFF57A395A5A}" sibTransId="{8286373A-6FB4-481D-85F2-CCCCE2AEB2BE}"/>
    <dgm:cxn modelId="{52729384-3A2B-409B-BE99-B62DC7E4C38B}" srcId="{83C06644-552F-46C6-893C-D713FBB39A51}" destId="{1573E08E-4E52-4759-9398-6174D9CE9A1C}" srcOrd="2" destOrd="0" parTransId="{D0A98A13-153A-46AF-B568-7A835174E620}" sibTransId="{86F7CDAE-6BA2-4DE3-8393-8E4BB972AA9E}"/>
    <dgm:cxn modelId="{097AB76F-5A9A-47B2-B2C9-5A0B59AA2669}" type="presOf" srcId="{E5F4727F-A716-4163-939C-A8B4DD206D37}" destId="{A42D2F92-7FBE-4E96-8718-C9F8D7410EF1}" srcOrd="0" destOrd="0" presId="urn:microsoft.com/office/officeart/2005/8/layout/radial6"/>
    <dgm:cxn modelId="{64879321-DDD5-4AF2-8657-E81223BEE6F4}" srcId="{83C06644-552F-46C6-893C-D713FBB39A51}" destId="{601B70AF-5AF3-4DD2-8E82-C2FABADF778C}" srcOrd="3" destOrd="0" parTransId="{95022C3C-7D39-4C98-A0AF-5DCBE9B149D4}" sibTransId="{C6E7D7E9-CC2E-4207-9870-F8A2C8CDF4D3}"/>
    <dgm:cxn modelId="{A4624FAB-130D-41A6-B003-19761D795FDF}" type="presOf" srcId="{E3B0A44C-1D1B-485E-97CC-C99D2229D5D7}" destId="{48A74CA1-FF1C-4781-AF8F-0FCF7B2B9A6A}" srcOrd="0" destOrd="0" presId="urn:microsoft.com/office/officeart/2005/8/layout/radial6"/>
    <dgm:cxn modelId="{0A2B0833-B759-4F8B-ABD6-CFEABDA8C6ED}" type="presOf" srcId="{C6E7D7E9-CC2E-4207-9870-F8A2C8CDF4D3}" destId="{43F9D5DB-0983-4A36-8639-B8328B334C3E}" srcOrd="0" destOrd="0" presId="urn:microsoft.com/office/officeart/2005/8/layout/radial6"/>
    <dgm:cxn modelId="{AF341004-9219-4D47-B410-1B6468DA15B8}" type="presParOf" srcId="{5242840E-C0DD-4825-AD50-7E22902478E6}" destId="{CB9F368D-37EC-406E-9242-44088F32A676}" srcOrd="0" destOrd="0" presId="urn:microsoft.com/office/officeart/2005/8/layout/radial6"/>
    <dgm:cxn modelId="{7BF575C4-F9FC-47F7-82BD-771B7D19338F}" type="presParOf" srcId="{5242840E-C0DD-4825-AD50-7E22902478E6}" destId="{48A74CA1-FF1C-4781-AF8F-0FCF7B2B9A6A}" srcOrd="1" destOrd="0" presId="urn:microsoft.com/office/officeart/2005/8/layout/radial6"/>
    <dgm:cxn modelId="{7AB6ABF1-0047-4B65-B0C5-7AD1C100CDC2}" type="presParOf" srcId="{5242840E-C0DD-4825-AD50-7E22902478E6}" destId="{5CF5981D-C19D-49EF-96EA-28498DAE30D8}" srcOrd="2" destOrd="0" presId="urn:microsoft.com/office/officeart/2005/8/layout/radial6"/>
    <dgm:cxn modelId="{B47BEAE1-9BAB-466D-86C9-FCA0098F4D33}" type="presParOf" srcId="{5242840E-C0DD-4825-AD50-7E22902478E6}" destId="{68A792F9-7271-4A60-A9F6-43CDC15A8AB8}" srcOrd="3" destOrd="0" presId="urn:microsoft.com/office/officeart/2005/8/layout/radial6"/>
    <dgm:cxn modelId="{6AB09772-62F1-4A1B-A35C-DE9C97557BF5}" type="presParOf" srcId="{5242840E-C0DD-4825-AD50-7E22902478E6}" destId="{A42D2F92-7FBE-4E96-8718-C9F8D7410EF1}" srcOrd="4" destOrd="0" presId="urn:microsoft.com/office/officeart/2005/8/layout/radial6"/>
    <dgm:cxn modelId="{86B866CB-52D0-43C7-A871-C77B44F5A35C}" type="presParOf" srcId="{5242840E-C0DD-4825-AD50-7E22902478E6}" destId="{0DFFF97B-CFC7-4D8D-BF5F-33E957E3F83A}" srcOrd="5" destOrd="0" presId="urn:microsoft.com/office/officeart/2005/8/layout/radial6"/>
    <dgm:cxn modelId="{86E7F8C5-2E4C-48FA-ADD2-9A85AB0B8332}" type="presParOf" srcId="{5242840E-C0DD-4825-AD50-7E22902478E6}" destId="{D94E33DE-F73F-48A7-8289-04C4134FD41B}" srcOrd="6" destOrd="0" presId="urn:microsoft.com/office/officeart/2005/8/layout/radial6"/>
    <dgm:cxn modelId="{DC94C6EA-C562-4EB7-92DE-A8D28C44B850}" type="presParOf" srcId="{5242840E-C0DD-4825-AD50-7E22902478E6}" destId="{01F512D8-F7F1-4512-9C65-DBF0BF89CA7C}" srcOrd="7" destOrd="0" presId="urn:microsoft.com/office/officeart/2005/8/layout/radial6"/>
    <dgm:cxn modelId="{0BC21BA4-EE66-4A2A-8E92-7C71625DBBFA}" type="presParOf" srcId="{5242840E-C0DD-4825-AD50-7E22902478E6}" destId="{51A0D176-C116-4AFA-AD14-252A62F1ECC5}" srcOrd="8" destOrd="0" presId="urn:microsoft.com/office/officeart/2005/8/layout/radial6"/>
    <dgm:cxn modelId="{C403CE4B-2B5A-4247-94B1-72420C4DDB16}" type="presParOf" srcId="{5242840E-C0DD-4825-AD50-7E22902478E6}" destId="{B8B1302A-3F62-40C2-88F9-C0DF871C3D31}" srcOrd="9" destOrd="0" presId="urn:microsoft.com/office/officeart/2005/8/layout/radial6"/>
    <dgm:cxn modelId="{C0649625-2A93-4447-9692-520C7CB18004}" type="presParOf" srcId="{5242840E-C0DD-4825-AD50-7E22902478E6}" destId="{B54FD98A-F7E4-4B5D-8392-44533E70B4BD}" srcOrd="10" destOrd="0" presId="urn:microsoft.com/office/officeart/2005/8/layout/radial6"/>
    <dgm:cxn modelId="{2E98E810-D65E-475D-97BB-1B4D58E03FA9}" type="presParOf" srcId="{5242840E-C0DD-4825-AD50-7E22902478E6}" destId="{7559F9D4-0A2F-4CA1-9E3A-57B2C24D2A04}" srcOrd="11" destOrd="0" presId="urn:microsoft.com/office/officeart/2005/8/layout/radial6"/>
    <dgm:cxn modelId="{1556AE97-D3CA-4B78-8DA9-3C25C69492A8}" type="presParOf" srcId="{5242840E-C0DD-4825-AD50-7E22902478E6}" destId="{43F9D5DB-0983-4A36-8639-B8328B334C3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9D5DB-0983-4A36-8639-B8328B334C3E}">
      <dsp:nvSpPr>
        <dsp:cNvPr id="0" name=""/>
        <dsp:cNvSpPr/>
      </dsp:nvSpPr>
      <dsp:spPr>
        <a:xfrm>
          <a:off x="2404642" y="577763"/>
          <a:ext cx="3352199" cy="3352199"/>
        </a:xfrm>
        <a:prstGeom prst="blockArc">
          <a:avLst>
            <a:gd name="adj1" fmla="val 11026394"/>
            <a:gd name="adj2" fmla="val 16207452"/>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1302A-3F62-40C2-88F9-C0DF871C3D31}">
      <dsp:nvSpPr>
        <dsp:cNvPr id="0" name=""/>
        <dsp:cNvSpPr/>
      </dsp:nvSpPr>
      <dsp:spPr>
        <a:xfrm>
          <a:off x="2406643" y="398838"/>
          <a:ext cx="3352199" cy="3352199"/>
        </a:xfrm>
        <a:prstGeom prst="blockArc">
          <a:avLst>
            <a:gd name="adj1" fmla="val 5396749"/>
            <a:gd name="adj2" fmla="val 10650481"/>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4E33DE-F73F-48A7-8289-04C4134FD41B}">
      <dsp:nvSpPr>
        <dsp:cNvPr id="0" name=""/>
        <dsp:cNvSpPr/>
      </dsp:nvSpPr>
      <dsp:spPr>
        <a:xfrm>
          <a:off x="2409739" y="398838"/>
          <a:ext cx="3352199" cy="3352199"/>
        </a:xfrm>
        <a:prstGeom prst="blockArc">
          <a:avLst>
            <a:gd name="adj1" fmla="val 149519"/>
            <a:gd name="adj2" fmla="val 5403251"/>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A792F9-7271-4A60-A9F6-43CDC15A8AB8}">
      <dsp:nvSpPr>
        <dsp:cNvPr id="0" name=""/>
        <dsp:cNvSpPr/>
      </dsp:nvSpPr>
      <dsp:spPr>
        <a:xfrm>
          <a:off x="2411740" y="577763"/>
          <a:ext cx="3352199" cy="3352199"/>
        </a:xfrm>
        <a:prstGeom prst="blockArc">
          <a:avLst>
            <a:gd name="adj1" fmla="val 16192548"/>
            <a:gd name="adj2" fmla="val 21373606"/>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9F368D-37EC-406E-9242-44088F32A676}">
      <dsp:nvSpPr>
        <dsp:cNvPr id="0" name=""/>
        <dsp:cNvSpPr/>
      </dsp:nvSpPr>
      <dsp:spPr>
        <a:xfrm>
          <a:off x="3312455" y="1374287"/>
          <a:ext cx="1543671" cy="15436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t>Proteur</a:t>
          </a:r>
          <a:endParaRPr lang="en-US" sz="2600" kern="1200" dirty="0"/>
        </a:p>
      </dsp:txBody>
      <dsp:txXfrm>
        <a:off x="3538520" y="1600352"/>
        <a:ext cx="1091541" cy="1091541"/>
      </dsp:txXfrm>
    </dsp:sp>
    <dsp:sp modelId="{48A74CA1-FF1C-4781-AF8F-0FCF7B2B9A6A}">
      <dsp:nvSpPr>
        <dsp:cNvPr id="0" name=""/>
        <dsp:cNvSpPr/>
      </dsp:nvSpPr>
      <dsp:spPr>
        <a:xfrm>
          <a:off x="3425381" y="8"/>
          <a:ext cx="1317820" cy="12333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Writer,</a:t>
          </a:r>
          <a:br>
            <a:rPr lang="en-US" sz="1800" kern="1200" dirty="0" smtClean="0"/>
          </a:br>
          <a:r>
            <a:rPr lang="en-US" sz="1800" kern="1200" dirty="0" smtClean="0"/>
            <a:t>Artist</a:t>
          </a:r>
          <a:endParaRPr lang="en-US" sz="1800" kern="1200" dirty="0"/>
        </a:p>
      </dsp:txBody>
      <dsp:txXfrm>
        <a:off x="3618371" y="180623"/>
        <a:ext cx="931840" cy="872089"/>
      </dsp:txXfrm>
    </dsp:sp>
    <dsp:sp modelId="{A42D2F92-7FBE-4E96-8718-C9F8D7410EF1}">
      <dsp:nvSpPr>
        <dsp:cNvPr id="0" name=""/>
        <dsp:cNvSpPr/>
      </dsp:nvSpPr>
      <dsp:spPr>
        <a:xfrm>
          <a:off x="5090334" y="1511461"/>
          <a:ext cx="1262311" cy="126932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Celebrity</a:t>
          </a:r>
          <a:endParaRPr lang="en-US" sz="1800" kern="1200" dirty="0"/>
        </a:p>
      </dsp:txBody>
      <dsp:txXfrm>
        <a:off x="5275195" y="1697349"/>
        <a:ext cx="892589" cy="897548"/>
      </dsp:txXfrm>
    </dsp:sp>
    <dsp:sp modelId="{01F512D8-F7F1-4512-9C65-DBF0BF89CA7C}">
      <dsp:nvSpPr>
        <dsp:cNvPr id="0" name=""/>
        <dsp:cNvSpPr/>
      </dsp:nvSpPr>
      <dsp:spPr>
        <a:xfrm>
          <a:off x="3418692" y="3031788"/>
          <a:ext cx="1331197" cy="136069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PR team</a:t>
          </a:r>
          <a:endParaRPr lang="en-US" sz="1800" kern="1200" dirty="0"/>
        </a:p>
      </dsp:txBody>
      <dsp:txXfrm>
        <a:off x="3613641" y="3231057"/>
        <a:ext cx="941299" cy="962159"/>
      </dsp:txXfrm>
    </dsp:sp>
    <dsp:sp modelId="{B54FD98A-F7E4-4B5D-8392-44533E70B4BD}">
      <dsp:nvSpPr>
        <dsp:cNvPr id="0" name=""/>
        <dsp:cNvSpPr/>
      </dsp:nvSpPr>
      <dsp:spPr>
        <a:xfrm>
          <a:off x="1712250" y="1456270"/>
          <a:ext cx="1469683" cy="137970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Casual blogger</a:t>
          </a:r>
          <a:endParaRPr lang="en-US" sz="1800" kern="1200" dirty="0"/>
        </a:p>
      </dsp:txBody>
      <dsp:txXfrm>
        <a:off x="1927480" y="1658323"/>
        <a:ext cx="1039223" cy="97559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‹N°›</a:t>
            </a:fld>
            <a:endParaRPr lang="en-US"/>
          </a:p>
        </p:txBody>
      </p:sp>
    </p:spTree>
    <p:extLst>
      <p:ext uri="{BB962C8B-B14F-4D97-AF65-F5344CB8AC3E}">
        <p14:creationId xmlns:p14="http://schemas.microsoft.com/office/powerpoint/2010/main" val="376944931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383987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261887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in everywhere in the world, especially</a:t>
            </a:r>
            <a:r>
              <a:rPr lang="en-US" baseline="0" dirty="0" smtClean="0"/>
              <a:t> out of the Euro-American sphere, </a:t>
            </a:r>
          </a:p>
          <a:p>
            <a:endParaRPr lang="en-US" baseline="0" dirty="0" smtClean="0"/>
          </a:p>
          <a:p>
            <a:r>
              <a:rPr lang="en-US" baseline="0" dirty="0" smtClean="0"/>
              <a:t>Of course the changes and the newness I’m speaking here has a strong urban bias. Most of them are observable among the young, Internet-browsing, English-spouting groups, while the older groups stay much the same. (But that’s why we are talking about “change” here, isn’t it? To most older people, there is no change; or else there is some change that they’re left outside it, baffled and incomprehensible. Too depressing. Let’s stop this train of thought.)</a:t>
            </a:r>
          </a:p>
          <a:p>
            <a:endParaRPr lang="en-US" baseline="0" dirty="0" smtClean="0"/>
          </a:p>
          <a:p>
            <a:pPr marL="171450" indent="-171450">
              <a:buFontTx/>
              <a:buChar char="-"/>
            </a:pPr>
            <a:r>
              <a:rPr lang="en-US" sz="1200" dirty="0" smtClean="0">
                <a:latin typeface="Cambria" panose="02040503050406030204" pitchFamily="18" charset="0"/>
              </a:rPr>
              <a:t>Easiness of grouping and discussing of similar tastes </a:t>
            </a:r>
            <a:r>
              <a:rPr lang="en-US" sz="1200" dirty="0" smtClean="0">
                <a:latin typeface="Cambria" panose="02040503050406030204" pitchFamily="18" charset="0"/>
                <a:sym typeface="Wingdings" panose="05000000000000000000" pitchFamily="2" charset="2"/>
              </a:rPr>
              <a:t> sense of empowerment of youths and marginal groups</a:t>
            </a:r>
          </a:p>
          <a:p>
            <a:pPr marL="171450" indent="-171450">
              <a:buFontTx/>
              <a:buChar char="-"/>
            </a:pPr>
            <a:endParaRPr lang="en-US" sz="1200" dirty="0" smtClean="0">
              <a:latin typeface="Cambria" panose="02040503050406030204" pitchFamily="18" charset="0"/>
              <a:sym typeface="Wingdings" panose="05000000000000000000" pitchFamily="2" charset="2"/>
            </a:endParaRPr>
          </a:p>
          <a:p>
            <a:pPr marL="171450" indent="-171450">
              <a:buFontTx/>
              <a:buChar char="-"/>
            </a:pPr>
            <a:r>
              <a:rPr lang="en-US" sz="1200" dirty="0" smtClean="0">
                <a:latin typeface="Cambria" panose="02040503050406030204" pitchFamily="18" charset="0"/>
                <a:sym typeface="Wingdings" panose="05000000000000000000" pitchFamily="2" charset="2"/>
              </a:rPr>
              <a:t>The phenomenon</a:t>
            </a:r>
            <a:r>
              <a:rPr lang="en-US" sz="1200" baseline="0" dirty="0" smtClean="0">
                <a:latin typeface="Cambria" panose="02040503050406030204" pitchFamily="18" charset="0"/>
                <a:sym typeface="Wingdings" panose="05000000000000000000" pitchFamily="2" charset="2"/>
              </a:rPr>
              <a:t> of the </a:t>
            </a:r>
            <a:r>
              <a:rPr lang="en-US" sz="1200" baseline="0" dirty="0" err="1" smtClean="0">
                <a:latin typeface="Cambria" panose="02040503050406030204" pitchFamily="18" charset="0"/>
                <a:sym typeface="Wingdings" panose="05000000000000000000" pitchFamily="2" charset="2"/>
              </a:rPr>
              <a:t>procteur</a:t>
            </a:r>
            <a:r>
              <a:rPr lang="en-US" sz="1200" baseline="0" dirty="0" smtClean="0">
                <a:latin typeface="Cambria" panose="02040503050406030204" pitchFamily="18" charset="0"/>
                <a:sym typeface="Wingdings" panose="05000000000000000000" pitchFamily="2" charset="2"/>
              </a:rPr>
              <a:t> is mostly an online phenomenon.</a:t>
            </a:r>
            <a:endParaRPr lang="en-US" sz="1200" dirty="0" smtClean="0">
              <a:latin typeface="Cambria" panose="02040503050406030204" pitchFamily="18" charset="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193264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these are correlational.</a:t>
            </a:r>
            <a:endParaRPr lang="en-US" dirty="0" smtClean="0"/>
          </a:p>
          <a:p>
            <a:r>
              <a:rPr lang="en-US" dirty="0" smtClean="0"/>
              <a:t>Platform:</a:t>
            </a:r>
            <a:r>
              <a:rPr lang="en-US" baseline="0" dirty="0" smtClean="0"/>
              <a:t> people now are much more likely to be reading on their computer or hand-held devices than books</a:t>
            </a:r>
            <a:r>
              <a:rPr lang="en-US" b="1" baseline="0" dirty="0" smtClean="0"/>
              <a:t>, if given the choice</a:t>
            </a:r>
            <a:r>
              <a:rPr lang="en-US" baseline="0" dirty="0" smtClean="0"/>
              <a:t>. </a:t>
            </a:r>
          </a:p>
          <a:p>
            <a:r>
              <a:rPr lang="en-US" baseline="0" dirty="0" smtClean="0"/>
              <a:t>Demographics: young people are reading, buying and discussing books more than ever, spurred on by a connected network of nation- and world-wide peers. They are actively seeking out what’s hot in the world and in the local bookstore, and they are who tell their parents what to read and what to buy.</a:t>
            </a:r>
          </a:p>
          <a:p>
            <a:r>
              <a:rPr lang="en-US" baseline="0" dirty="0" smtClean="0"/>
              <a:t>Expectation: People want to be up-to-date with the world, whatever section of the world they’re attached to: American, French, Chinese, Korean. They want content to be accessible, which means both convenient (one click website, not running to the bookstore) and free. So many young people were raised on online and pirated books, both Vietnamese and foreign-language, that the concept of piracy doesn’t mean anything to them anymore. (I confessed that I was one of them until I entered workforce.) They have power, and they’re used to putting pressure on authors and publishers until they get what they want (and throw great tantrums if not met). </a:t>
            </a:r>
          </a:p>
          <a:p>
            <a:r>
              <a:rPr lang="en-US" baseline="0" dirty="0" smtClean="0"/>
              <a:t>DIY: because of the connectedness and convenience that the internet era brings about, more and more persons have the means to create and broadcast their creation. Just think about the number of heated, insult-filled internet arguments that you’ve had with someone just to find out that they are a 11-y-o boy from a remote district! And because the young is impatient, when they don’t see something they want to be existing, they proceed to make it themselves. I use the word “content creators” to indicate this is a universal phenomenon that permeates all aspects of the reading life. People put their short stories and novel serializations on blogs and forums; people translate whole series of books and collaborate to edit it; people review or trash their books on </a:t>
            </a:r>
            <a:r>
              <a:rPr lang="en-US" baseline="0" dirty="0" err="1" smtClean="0"/>
              <a:t>Goodreads</a:t>
            </a:r>
            <a:r>
              <a:rPr lang="en-US" baseline="0" dirty="0" smtClean="0"/>
              <a:t> and book blogs. At the extreme of it, people are importing small-scale foreign books to sell in Vietnam or opening whole publishers to have the kind of books they want on offer. Nha Nam is also the result of such an endeavor, and many of our editors and translators stem (including me) from similar communal or lone-wolf attempts. We are now still recruiting among media personalities.</a:t>
            </a:r>
          </a:p>
          <a:p>
            <a:r>
              <a:rPr lang="en-US" baseline="0" dirty="0" smtClean="0"/>
              <a:t>Taste: fast, pop and universal. Quotable lines, true-to-type plotlines and characters, a certain form of liberality and rights.</a:t>
            </a:r>
          </a:p>
          <a:p>
            <a:r>
              <a:rPr lang="en-US" baseline="0" dirty="0" smtClean="0"/>
              <a:t>Smart-mouthed, bitchy, “evil”.</a:t>
            </a:r>
          </a:p>
          <a:p>
            <a:endParaRPr lang="en-US"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45771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photo from our “Japanese Literature Week 2014” co-organized with the Japanese Foundation in Vietnam: an exhibition of 42 (?) titles of Japanese authors published so far. We also held a fan-fiction contest which accrued wide response and resulted in a printed book handed out as gift for exhibition.</a:t>
            </a:r>
          </a:p>
          <a:p>
            <a:r>
              <a:rPr lang="en-US" baseline="0" dirty="0" smtClean="0"/>
              <a:t>We’re always seeking such opportunity to cooperate with our international partners and bring out a more immersed experience for readers.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267089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publishers, we have been selling, or providing, books; but modern publishers don’t sell books, but an experience. To readers as well as authors.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145851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It’s pretty limited what we</a:t>
            </a:r>
            <a:r>
              <a:rPr lang="en-US" baseline="0" dirty="0" smtClean="0"/>
              <a:t> are allowed to do or not to do by the law: not legally recognized as publishers, must have approval of a “proper” publisher, no logo on book covers until recently</a:t>
            </a:r>
          </a:p>
          <a:p>
            <a:pPr marL="171450" indent="-171450">
              <a:buFontTx/>
              <a:buChar char="-"/>
            </a:pPr>
            <a:r>
              <a:rPr lang="en-US" baseline="0" dirty="0" smtClean="0"/>
              <a:t>We’re freer to operate, but more disadvantageous as for talents</a:t>
            </a:r>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1875891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structure of books on the market, on</a:t>
            </a:r>
            <a:r>
              <a:rPr lang="en-US" baseline="0" dirty="0" smtClean="0"/>
              <a:t> the portfolio, and on the bookshelf is changing. The Vietnamese perception has also broaden to accommodate many other genres.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239772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118185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most text-based</a:t>
            </a:r>
            <a:r>
              <a:rPr lang="en-US" baseline="0" dirty="0" smtClean="0"/>
              <a:t> books (and even a few illustrated ones) are migrating from paper onto screen, many genre books are heading in the opposite direction: after garnering a lot of attention online (and building a powerful fan base), the authors or fan are seeking to give it a physical appearance. The goal is often less fame or money (though these tend to be best-sellers anyway), but validation and aesthetics.</a:t>
            </a:r>
          </a:p>
          <a:p>
            <a:r>
              <a:rPr lang="en-US" baseline="0" dirty="0" smtClean="0"/>
              <a:t>The result is that cookbooks, comic books, essays of this caliber do not suffer from the fate of their run-of-the-mill cousins, but truly luxury products, acting as gifts and house decorations more than content holders (the content is freely available online anyway).</a:t>
            </a:r>
          </a:p>
          <a:p>
            <a:r>
              <a:rPr lang="en-US" dirty="0" smtClean="0"/>
              <a:t>The</a:t>
            </a:r>
            <a:r>
              <a:rPr lang="en-US" baseline="0" dirty="0" smtClean="0"/>
              <a:t> DIY approach of content creators also is limiting the role of publishers in certain instances.</a:t>
            </a:r>
          </a:p>
          <a:p>
            <a:r>
              <a:rPr lang="en-US" baseline="0" dirty="0" smtClean="0"/>
              <a:t>(Cookbooks then and now)</a:t>
            </a:r>
            <a:endParaRPr lang="en-US" dirty="0" smtClean="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1475683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the </a:t>
            </a:r>
            <a:r>
              <a:rPr lang="en-US" dirty="0" err="1" smtClean="0"/>
              <a:t>proteur</a:t>
            </a:r>
            <a:r>
              <a:rPr lang="en-US" dirty="0" smtClean="0"/>
              <a:t>? (author)</a:t>
            </a:r>
          </a:p>
          <a:p>
            <a:endParaRPr lang="en-US" dirty="0" smtClean="0"/>
          </a:p>
          <a:p>
            <a:r>
              <a:rPr lang="en-US" dirty="0" smtClean="0"/>
              <a:t>The writers</a:t>
            </a:r>
            <a:r>
              <a:rPr lang="en-US" baseline="0" dirty="0" smtClean="0"/>
              <a:t> and artists are mostly familiar with traditional publishing and marketing, or at least, with an aim to attain it. They are either taking a break from it to take matters in their own hands, or they are experimenting new avenues that are not easily made by traditional ways as a side project.</a:t>
            </a:r>
          </a:p>
          <a:p>
            <a:r>
              <a:rPr lang="en-US" baseline="0" dirty="0" smtClean="0"/>
              <a:t>The PR team are smart, organized and conduct their writing/drawing with great understanding of the public. They have a clear plan as to when, how and why they do it, and they are ready to withdraw when the going gets tough, too.</a:t>
            </a:r>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271672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see</a:t>
            </a:r>
            <a:r>
              <a:rPr lang="en-US" baseline="0" dirty="0" smtClean="0"/>
              <a:t> all my biases in the way I read publishing: a focus on translated literature, and somewhat familiarity with the younger or youngish side of readers.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358685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21</a:t>
            </a:fld>
            <a:endParaRPr lang="en-US"/>
          </a:p>
        </p:txBody>
      </p:sp>
    </p:spTree>
    <p:extLst>
      <p:ext uri="{BB962C8B-B14F-4D97-AF65-F5344CB8AC3E}">
        <p14:creationId xmlns:p14="http://schemas.microsoft.com/office/powerpoint/2010/main" val="675417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degree of talent</a:t>
            </a:r>
            <a:r>
              <a:rPr lang="en-US" baseline="0" dirty="0" smtClean="0"/>
              <a:t> is taken for granted)</a:t>
            </a:r>
            <a:endParaRPr lang="en-US" dirty="0" smtClean="0"/>
          </a:p>
          <a:p>
            <a:pPr marL="171450" indent="-171450">
              <a:buFontTx/>
              <a:buChar char="-"/>
            </a:pPr>
            <a:r>
              <a:rPr lang="en-US" dirty="0" smtClean="0"/>
              <a:t>Young,</a:t>
            </a:r>
            <a:r>
              <a:rPr lang="en-US" baseline="0" dirty="0" smtClean="0"/>
              <a:t> hip, modern, cosmopolitan, media-savvy: many talents, no specialization</a:t>
            </a:r>
          </a:p>
          <a:p>
            <a:pPr marL="171450" indent="-171450">
              <a:buFontTx/>
              <a:buChar char="-"/>
            </a:pPr>
            <a:r>
              <a:rPr lang="en-US" baseline="0" dirty="0" smtClean="0"/>
              <a:t>Have a strong, ongoing, interactive relationship with fan (and anti-fan as well): power in number</a:t>
            </a:r>
          </a:p>
          <a:p>
            <a:pPr marL="171450" indent="-171450">
              <a:buFontTx/>
              <a:buChar char="-"/>
            </a:pPr>
            <a:r>
              <a:rPr lang="en-US" baseline="0" dirty="0" smtClean="0"/>
              <a:t>Already courted by many publishers, have their pick</a:t>
            </a:r>
          </a:p>
          <a:p>
            <a:pPr marL="171450" indent="-171450">
              <a:buFontTx/>
              <a:buChar char="-"/>
            </a:pPr>
            <a:r>
              <a:rPr lang="en-US" baseline="0" dirty="0" smtClean="0"/>
              <a:t>Lack of professionalism and/or awareness of ethical standards: inflated egos, ready to quit, noncommittal, failure to fulfill contracts etc.</a:t>
            </a:r>
          </a:p>
          <a:p>
            <a:pPr marL="171450" indent="-171450">
              <a:buFontTx/>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154410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Thanks to the popularity and resourcefulness of creators, many of them only need a publisher to provide legality, printing and distribution. Content is already prepared and money is raised through crowdsourcing. Some of them even take distribution and promotion into their own hand as well.</a:t>
            </a:r>
          </a:p>
          <a:p>
            <a:r>
              <a:rPr lang="en-US" baseline="0" dirty="0" smtClean="0"/>
              <a:t>Nha Nam is one of two publishers with most Facebook likes at the moment.</a:t>
            </a:r>
          </a:p>
        </p:txBody>
      </p:sp>
      <p:sp>
        <p:nvSpPr>
          <p:cNvPr id="4" name="Slide Number Placeholder 3"/>
          <p:cNvSpPr>
            <a:spLocks noGrp="1"/>
          </p:cNvSpPr>
          <p:nvPr>
            <p:ph type="sldNum" sz="quarter" idx="10"/>
          </p:nvPr>
        </p:nvSpPr>
        <p:spPr/>
        <p:txBody>
          <a:bodyPr/>
          <a:lstStyle/>
          <a:p>
            <a:fld id="{A5D78FC6-CE17-4259-A63C-DDFC12E048FC}" type="slidenum">
              <a:rPr lang="en-US" smtClean="0"/>
              <a:pPr/>
              <a:t>23</a:t>
            </a:fld>
            <a:endParaRPr lang="en-US"/>
          </a:p>
        </p:txBody>
      </p:sp>
    </p:spTree>
    <p:extLst>
      <p:ext uri="{BB962C8B-B14F-4D97-AF65-F5344CB8AC3E}">
        <p14:creationId xmlns:p14="http://schemas.microsoft.com/office/powerpoint/2010/main" val="3532099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2767172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 editors must broaden their hunting ground, from literary magazines or circles to “what’s hot at the moment” (because many trends</a:t>
            </a:r>
            <a:r>
              <a:rPr lang="en-US" baseline="0" dirty="0" smtClean="0"/>
              <a:t> are short-lived). They must learn to speak young and ready to change their evaluations, or their concept as for what is a book or what is literature. They must frequent media sites, keeping up with movies and foreign trends. They must be open to new concepts of beauty, morality, different versions of history or what’s good and true from what they have always known. Meanwhile, they still have to do all their old jobs.</a:t>
            </a:r>
          </a:p>
          <a:p>
            <a:r>
              <a:rPr lang="en-US" baseline="0" dirty="0" smtClean="0"/>
              <a:t>They must accommodate different priorities: and this is something I have witnessed first hand since Nha Nam was still a tiny maverick, committed to only bringing what’s best to the market, with an over-worked, underpaid staff of youngsters not knowing anything better. Now Nha Nam is a huge machine with one of the best workers’ policy to support and a big staff to pay, and leaders simply cannot follow only their vision at the expense of our employees.</a:t>
            </a:r>
          </a:p>
          <a:p>
            <a:r>
              <a:rPr lang="en-US" baseline="0" dirty="0" smtClean="0"/>
              <a:t>Now editors are those who sell their services and brand names to authors, not authors who sell manuscripts to publishers any more. So editors’ interpersonal skills must be at a different level than the old autistic stereotypes. In our company, they must also be interacting with fans and readers, checking their suggestions, answering their complains and a myriad of other customer services stuff.</a:t>
            </a:r>
          </a:p>
          <a:p>
            <a:r>
              <a:rPr lang="en-US" baseline="0" dirty="0" smtClean="0"/>
              <a:t>This is especially challenging since, as I’ve mentioned before, unpublished authors nowadays are very different from before. They are often very young, very smart; they already have a large fan base, which is good for promotion, and they probably know more about the content and promotion than general editors. Editors can learn a lot from them. On the other hand, they are often less open to editing suggestions, or if they do, their fans don’t always tolerate it. This is especially problematic with translations since the author is not here to endorse and defend our editorial decisions. And as I’ve said, the new authors don’t really have a grasp on how to work professionally, so problems arise with contract fulfillment, brand management, rights etc. Another usual woe is some hot blogger or celebrity, after signing contract for a number of books, fail to provide the following books on time or at all. That’s when their “amateur” side makes things difficult to us. We don’t really have a framework to refer to and must invent solutions on the fly.</a:t>
            </a:r>
          </a:p>
          <a:p>
            <a:endParaRPr lang="en-US" baseline="0" dirty="0" smtClean="0"/>
          </a:p>
          <a:p>
            <a:endParaRPr lang="en-US" baseline="0" dirty="0" smtClean="0"/>
          </a:p>
          <a:p>
            <a:r>
              <a:rPr lang="en-US" baseline="0" dirty="0" smtClean="0"/>
              <a:t>Marketing ideas: gifts, mini games, </a:t>
            </a:r>
          </a:p>
        </p:txBody>
      </p:sp>
      <p:sp>
        <p:nvSpPr>
          <p:cNvPr id="4" name="Slide Number Placeholder 3"/>
          <p:cNvSpPr>
            <a:spLocks noGrp="1"/>
          </p:cNvSpPr>
          <p:nvPr>
            <p:ph type="sldNum" sz="quarter" idx="10"/>
          </p:nvPr>
        </p:nvSpPr>
        <p:spPr/>
        <p:txBody>
          <a:bodyPr/>
          <a:lstStyle/>
          <a:p>
            <a:fld id="{A5D78FC6-CE17-4259-A63C-DDFC12E048FC}" type="slidenum">
              <a:rPr lang="en-US" smtClean="0"/>
              <a:pPr/>
              <a:t>27</a:t>
            </a:fld>
            <a:endParaRPr lang="en-US"/>
          </a:p>
        </p:txBody>
      </p:sp>
    </p:spTree>
    <p:extLst>
      <p:ext uri="{BB962C8B-B14F-4D97-AF65-F5344CB8AC3E}">
        <p14:creationId xmlns:p14="http://schemas.microsoft.com/office/powerpoint/2010/main" val="4019393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The</a:t>
            </a:r>
            <a:r>
              <a:rPr lang="en-US" baseline="0" dirty="0" smtClean="0"/>
              <a:t> fact is that </a:t>
            </a:r>
            <a:r>
              <a:rPr lang="en-US" baseline="0" dirty="0" err="1" smtClean="0"/>
              <a:t>procteurs</a:t>
            </a:r>
            <a:r>
              <a:rPr lang="en-US" baseline="0" dirty="0" smtClean="0"/>
              <a:t> remain just a small are the equivalent of Korean idols in the realm of books, and they themselves are mostly in it for the quick fun: celebs want a new experience to percentage in the publishing and book life, though maybe the most visible. It’s like the “vocal minority” in most of discourse and (Internet) argument that we’ve heard every day. The figures may be impressive and Tony Morning may sell more than all </a:t>
            </a:r>
            <a:r>
              <a:rPr lang="en-US" baseline="0" dirty="0" err="1" smtClean="0"/>
              <a:t>Modianos</a:t>
            </a:r>
            <a:r>
              <a:rPr lang="en-US" baseline="0" dirty="0" smtClean="0"/>
              <a:t> and Shin Kyung-</a:t>
            </a:r>
            <a:r>
              <a:rPr lang="en-US" baseline="0" dirty="0" err="1" smtClean="0"/>
              <a:t>sooks</a:t>
            </a:r>
            <a:r>
              <a:rPr lang="en-US" baseline="0" dirty="0" smtClean="0"/>
              <a:t> combined, but overall they are just one small part during the ongoing, silent and deep-reaching process of appreciation and creation. Not to say how much of the figure is driven by curiosity and fashion rather than by real admiration and application.</a:t>
            </a:r>
          </a:p>
          <a:p>
            <a:r>
              <a:rPr lang="en-US" dirty="0" smtClean="0"/>
              <a:t>And though </a:t>
            </a:r>
            <a:r>
              <a:rPr lang="en-US" dirty="0" err="1" smtClean="0"/>
              <a:t>procteurism</a:t>
            </a:r>
            <a:r>
              <a:rPr lang="en-US" baseline="0" dirty="0" smtClean="0"/>
              <a:t> is in </a:t>
            </a:r>
            <a:r>
              <a:rPr lang="en-US" baseline="0" dirty="0" err="1" smtClean="0"/>
              <a:t>toto</a:t>
            </a:r>
            <a:r>
              <a:rPr lang="en-US" baseline="0" dirty="0" smtClean="0"/>
              <a:t> an intimidating phenomenon, each of those </a:t>
            </a:r>
            <a:r>
              <a:rPr lang="en-US" baseline="0" dirty="0" err="1" smtClean="0"/>
              <a:t>procteurs</a:t>
            </a:r>
            <a:r>
              <a:rPr lang="en-US" baseline="0" dirty="0" smtClean="0"/>
              <a:t> normally don’t last long. We’ve talked about how the </a:t>
            </a:r>
            <a:r>
              <a:rPr lang="en-US" baseline="0" dirty="0" err="1" smtClean="0"/>
              <a:t>favours</a:t>
            </a:r>
            <a:r>
              <a:rPr lang="en-US" baseline="0" dirty="0" smtClean="0"/>
              <a:t> of the crowd change day to day; the energy and &lt;&gt; of these </a:t>
            </a:r>
            <a:r>
              <a:rPr lang="en-US" baseline="0" dirty="0" err="1" smtClean="0"/>
              <a:t>procteurs</a:t>
            </a:r>
            <a:r>
              <a:rPr lang="en-US" baseline="0" dirty="0" smtClean="0"/>
              <a:t> do the same. They change their humdrum days of fame and fan swooning, the casual blogger finds himself run out of ideas and switch to other enterprises, PR team ends this or that particular project when it’s run its course. A few percentage of them, mostly already committed writers/artists, endure and continue to create, but they inevitably switch to professionalism to help nurture their talent and weather the competition. And it’s in this real competition, by talent and stamina rather than by media fuel and fans’ adoration, that the future is made.</a:t>
            </a:r>
          </a:p>
          <a:p>
            <a:r>
              <a:rPr lang="en-US" baseline="0" dirty="0" smtClean="0"/>
              <a:t>Back to the era of the Internet revolution. The Internet revolution occurs in different paces in different places of the world; it may have died down where it originates and people there have learnt by first hand experience how to take the amateur literary products, or journalism, or disseminated ideas with some hefty amount of salt. Here in Vietnam we have just started to learn that. But gradually the knowledge is being made, that judging by one’s own taste is always better than by the majority consensus (an old and clichéd lesson, but oh! – how often we must learn it all over again). And in the long run, it’s the professional – in this case, established, authoritative publishers with a strong idea of standards – who decides the future.</a:t>
            </a:r>
          </a:p>
          <a:p>
            <a:r>
              <a:rPr lang="en-US" baseline="0" dirty="0" smtClean="0"/>
              <a:t>When I was young in college, I was merely a consumer with some dabbling in creativity, and I thought then that authors are who write the world. After a while working in the publishing industry, I gradually came to knowledge that it is publishers. We may or may not engage in the act of creation itself – though many editors are themselves writers, translators, artists, or critics – but we organize and make, and decide what is given to the world. In the midst of all crashes of values and an attitude of everything-goes(as-long-as-its-profitable), we are the guardians of standards – or if those are too big words, let’s say a filter of worthies. And that’s what editors have been doing and will be doing, while the world changes, amid all its sound and fury. </a:t>
            </a:r>
            <a:endParaRPr lang="en-US" dirty="0" smtClean="0"/>
          </a:p>
          <a:p>
            <a:endParaRPr lang="en-US" dirty="0" smtClean="0"/>
          </a:p>
          <a:p>
            <a:endParaRPr lang="en-US" dirty="0" smtClean="0"/>
          </a:p>
          <a:p>
            <a:endParaRPr lang="en-US" dirty="0" smtClean="0"/>
          </a:p>
          <a:p>
            <a:endParaRPr lang="en-US" dirty="0" smtClean="0"/>
          </a:p>
          <a:p>
            <a:r>
              <a:rPr lang="en-US" dirty="0" smtClean="0"/>
              <a:t>To old-fashioned editors – and I’m feeling more and</a:t>
            </a:r>
            <a:r>
              <a:rPr lang="en-US" baseline="0" dirty="0" smtClean="0"/>
              <a:t> more turning into one – it can be overwhelming living in this fast-paced world of publishing, if you’re used to a leisurely, minutely way of editing and reading. You can feel at times disappointed and disheartened, having to negotiate all the times over what book to offer? What language to use? When to allow and when not to yield? Where do we draw the lines between profit and taste? Those were traditionally questions authors have to face, standing between their creations and the bizarre demands of a greedy editor, but now the editor is facing it as well, standing between their vision when they first start this job, and a market that seemingly doesn’t really know what it wants. </a:t>
            </a:r>
          </a:p>
          <a:p>
            <a:r>
              <a:rPr lang="en-US" baseline="0" dirty="0" smtClean="0"/>
              <a:t>But there’s one thing that haven’t changed since ……</a:t>
            </a:r>
          </a:p>
          <a:p>
            <a:r>
              <a:rPr lang="en-US" baseline="0" dirty="0" smtClean="0"/>
              <a:t>When I was young, and a mere reader only, I thought authors are those who shape this world. When I studies literature at university, I thought it was the critics. But since I started job as an editor, I came to understand that they are the editor. Of course that may go to prove that I have a strong egocentric bias. But one thing that hasn’t changed, that is the role of the editor as guardian of standards; or if the word is a bit worn-out and pretentious, let’s say it’s a filter of values. In a society that’s more and more diversified and &lt;&gt;, how can we embrace multiculturalism and accommodate all differences while maintaining a bottom line of what’s good and what’s true, and what’s “useful”, when the very notion of goodness and truth is under attack from </a:t>
            </a:r>
            <a:r>
              <a:rPr lang="en-US" baseline="0" dirty="0" err="1" smtClean="0"/>
              <a:t>deconstructivist</a:t>
            </a:r>
            <a:r>
              <a:rPr lang="en-US" baseline="0" dirty="0" smtClean="0"/>
              <a:t> analysts? That is the question that all generations of editors must have asked themselves, and it’s this question, not any possible answer for it, that will be our beacon when we proceed amid the jungle of contemporary times.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28</a:t>
            </a:fld>
            <a:endParaRPr lang="en-US"/>
          </a:p>
        </p:txBody>
      </p:sp>
    </p:spTree>
    <p:extLst>
      <p:ext uri="{BB962C8B-B14F-4D97-AF65-F5344CB8AC3E}">
        <p14:creationId xmlns:p14="http://schemas.microsoft.com/office/powerpoint/2010/main" val="2975290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29</a:t>
            </a:fld>
            <a:endParaRPr lang="en-US"/>
          </a:p>
        </p:txBody>
      </p:sp>
    </p:spTree>
    <p:extLst>
      <p:ext uri="{BB962C8B-B14F-4D97-AF65-F5344CB8AC3E}">
        <p14:creationId xmlns:p14="http://schemas.microsoft.com/office/powerpoint/2010/main" val="40555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fish of</a:t>
            </a:r>
            <a:r>
              <a:rPr lang="en-US" baseline="0" dirty="0" smtClean="0"/>
              <a:t> the small pond</a:t>
            </a:r>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118847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Socio-cultural</a:t>
            </a:r>
            <a:r>
              <a:rPr lang="en-US" baseline="0" dirty="0" smtClean="0"/>
              <a:t> books and studies of Vietnamese history: new translations; reprints of important out-of-print books; visual documents; new commissions</a:t>
            </a:r>
            <a:endParaRPr lang="en-US"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16076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Việt</a:t>
            </a:r>
            <a:r>
              <a:rPr lang="en-US" baseline="0" dirty="0" smtClean="0"/>
              <a:t> Nam </a:t>
            </a:r>
            <a:r>
              <a:rPr lang="en-US" baseline="0" dirty="0" err="1" smtClean="0"/>
              <a:t>danh</a:t>
            </a:r>
            <a:r>
              <a:rPr lang="en-US" baseline="0" dirty="0" smtClean="0"/>
              <a:t> </a:t>
            </a:r>
            <a:r>
              <a:rPr lang="en-US" baseline="0" dirty="0" err="1" smtClean="0"/>
              <a:t>tác</a:t>
            </a:r>
            <a:r>
              <a:rPr lang="en-US" baseline="0" dirty="0" smtClean="0"/>
              <a:t> (Vietnam classics): a series in a unified, beautiful format</a:t>
            </a:r>
          </a:p>
          <a:p>
            <a:r>
              <a:rPr lang="en-US" dirty="0" smtClean="0"/>
              <a:t>- Vietnamese-made</a:t>
            </a:r>
            <a:r>
              <a:rPr lang="en-US" baseline="0" dirty="0" smtClean="0"/>
              <a:t> picture books: launching pad for many talents: Thai My Phuong, </a:t>
            </a:r>
            <a:r>
              <a:rPr lang="en-US" baseline="0" dirty="0" err="1" smtClean="0"/>
              <a:t>Thanh</a:t>
            </a:r>
            <a:r>
              <a:rPr lang="en-US" baseline="0" dirty="0" smtClean="0"/>
              <a:t> </a:t>
            </a:r>
            <a:r>
              <a:rPr lang="en-US" baseline="0" dirty="0" err="1" smtClean="0"/>
              <a:t>Phong</a:t>
            </a:r>
            <a:r>
              <a:rPr lang="en-US" baseline="0" dirty="0" smtClean="0"/>
              <a:t>… some of which are now very successful freelancers with contracts from all over Asia. Nha Nam as celebrity-makers, as seen by the next example.</a:t>
            </a:r>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256691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Literary awards: Nobel, Man Booker, Goncourt</a:t>
            </a:r>
          </a:p>
          <a:p>
            <a:pPr marL="171450" indent="-171450">
              <a:buFontTx/>
              <a:buChar char="-"/>
            </a:pPr>
            <a:r>
              <a:rPr lang="en-US" dirty="0" smtClean="0"/>
              <a:t>Best in genre literature: romance with Marc</a:t>
            </a:r>
            <a:r>
              <a:rPr lang="en-US" baseline="0" dirty="0" smtClean="0"/>
              <a:t> </a:t>
            </a:r>
            <a:r>
              <a:rPr lang="en-US" baseline="0" dirty="0" err="1" smtClean="0"/>
              <a:t>Lévy</a:t>
            </a:r>
            <a:r>
              <a:rPr lang="en-US" baseline="0" dirty="0" smtClean="0"/>
              <a:t>, </a:t>
            </a:r>
            <a:r>
              <a:rPr lang="en-US" baseline="0" dirty="0" err="1" smtClean="0"/>
              <a:t>Musso</a:t>
            </a:r>
            <a:r>
              <a:rPr lang="en-US" baseline="0" dirty="0" smtClean="0"/>
              <a:t>, Nicolas Sparks..., thriller/mystery with </a:t>
            </a:r>
            <a:r>
              <a:rPr lang="en-US" baseline="0" dirty="0" err="1" smtClean="0"/>
              <a:t>etc</a:t>
            </a:r>
            <a:r>
              <a:rPr lang="en-US" baseline="0" dirty="0" smtClean="0"/>
              <a:t>, </a:t>
            </a:r>
          </a:p>
          <a:p>
            <a:pPr marL="171450" indent="-171450">
              <a:buFontTx/>
              <a:buChar char="-"/>
            </a:pPr>
            <a:r>
              <a:rPr lang="en-US" baseline="0" dirty="0" smtClean="0"/>
              <a:t>YA and children’s books</a:t>
            </a:r>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312401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following</a:t>
            </a:r>
            <a:r>
              <a:rPr lang="en-US" baseline="0" dirty="0" smtClean="0"/>
              <a:t> a number of other authors. Ichikawa </a:t>
            </a:r>
            <a:r>
              <a:rPr lang="en-US" baseline="0" dirty="0" err="1" smtClean="0"/>
              <a:t>Takuji</a:t>
            </a:r>
            <a:r>
              <a:rPr lang="en-US" baseline="0" dirty="0" smtClean="0"/>
              <a:t> and </a:t>
            </a:r>
            <a:r>
              <a:rPr lang="en-US" baseline="0" dirty="0" err="1" smtClean="0"/>
              <a:t>Yumoto</a:t>
            </a:r>
            <a:r>
              <a:rPr lang="en-US" baseline="0" dirty="0" smtClean="0"/>
              <a:t> Kazumi are especially popular with readers in their youth.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85419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Chinese literature:</a:t>
            </a:r>
            <a:r>
              <a:rPr lang="en-US" baseline="0" dirty="0" smtClean="0"/>
              <a:t> already strong presence in Vietnam and going.</a:t>
            </a:r>
          </a:p>
          <a:p>
            <a:r>
              <a:rPr lang="en-US" baseline="0" dirty="0" smtClean="0"/>
              <a:t>Chinese romances, Japanese and Korean manga/</a:t>
            </a:r>
            <a:r>
              <a:rPr lang="en-US" baseline="0" dirty="0" err="1" smtClean="0"/>
              <a:t>manhwa</a:t>
            </a:r>
            <a:r>
              <a:rPr lang="en-US" baseline="0" dirty="0" smtClean="0"/>
              <a:t> and light-novels are already popular in Vietnam since decades ago.</a:t>
            </a:r>
          </a:p>
          <a:p>
            <a:r>
              <a:rPr lang="en-US" baseline="0" dirty="0" smtClean="0"/>
              <a:t>But we’re proud to bring Japanese and Korean literature into Vietnam and make them not as scattered titles soon falling into oblivion, but a substantial presence and expectation.</a:t>
            </a:r>
          </a:p>
          <a:p>
            <a:r>
              <a:rPr lang="en-US" baseline="0" dirty="0" smtClean="0"/>
              <a:t>Korean literature: the main difficulty is lack of trustable translators and sources of information. Korean publishers and authors have been proving very helpful and Vietnamese readership always show great enthusiasm towards our titles, the main reason arguably being similarities of social and moral conditions between the two nations.</a:t>
            </a:r>
          </a:p>
          <a:p>
            <a:r>
              <a:rPr lang="en-US" dirty="0" smtClean="0"/>
              <a:t>Shin </a:t>
            </a:r>
            <a:r>
              <a:rPr lang="en-US" dirty="0" err="1" smtClean="0"/>
              <a:t>Kyong-sook</a:t>
            </a:r>
            <a:r>
              <a:rPr lang="en-US" dirty="0" smtClean="0"/>
              <a:t>,</a:t>
            </a:r>
            <a:r>
              <a:rPr lang="en-US" baseline="0" dirty="0" smtClean="0"/>
              <a:t> 4 titles</a:t>
            </a:r>
          </a:p>
          <a:p>
            <a:r>
              <a:rPr lang="en-US" baseline="0" dirty="0" smtClean="0"/>
              <a:t>Gong </a:t>
            </a:r>
            <a:r>
              <a:rPr lang="en-US" baseline="0" dirty="0" err="1" smtClean="0"/>
              <a:t>Ji-yong</a:t>
            </a:r>
            <a:r>
              <a:rPr lang="en-US" baseline="0" dirty="0" smtClean="0"/>
              <a:t>, 4 titles</a:t>
            </a:r>
          </a:p>
          <a:p>
            <a:r>
              <a:rPr lang="en-US" baseline="0" dirty="0" smtClean="0"/>
              <a:t>Hwang Sun-mi, 3 titles</a:t>
            </a:r>
          </a:p>
          <a:p>
            <a:endParaRPr lang="en-US" baseline="0" dirty="0" smtClean="0"/>
          </a:p>
          <a:p>
            <a:r>
              <a:rPr lang="en-US" baseline="0" dirty="0" smtClean="0"/>
              <a:t>Three of six titles published with </a:t>
            </a:r>
            <a:r>
              <a:rPr lang="en-US" baseline="0" smtClean="0"/>
              <a:t>the support of LTI</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422632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Extend the scope of</a:t>
            </a:r>
            <a:r>
              <a:rPr lang="en-US" baseline="0" dirty="0" smtClean="0"/>
              <a:t> our Asian collections. Currently we are examining South East Asian literatures with several titles, Indian literature with Salman Rushdie and the likes, as well as Turkish literature beyond </a:t>
            </a:r>
            <a:r>
              <a:rPr lang="en-US" baseline="0" dirty="0" err="1" smtClean="0"/>
              <a:t>Orhan</a:t>
            </a:r>
            <a:r>
              <a:rPr lang="en-US" baseline="0" dirty="0" smtClean="0"/>
              <a:t> </a:t>
            </a:r>
            <a:r>
              <a:rPr lang="en-US" baseline="0" dirty="0" err="1" smtClean="0"/>
              <a:t>Pamuk</a:t>
            </a:r>
            <a:r>
              <a:rPr lang="en-US" baseline="0" dirty="0" smtClean="0"/>
              <a:t>.</a:t>
            </a:r>
          </a:p>
          <a:p>
            <a:pPr marL="171450" indent="-171450">
              <a:buFontTx/>
              <a:buChar char="-"/>
            </a:pPr>
            <a:r>
              <a:rPr lang="en-US" baseline="0" dirty="0" smtClean="0"/>
              <a:t>Working on our Spanish and Portuguese collections, both in Europe and Latin America. Lack of translators – must translate from another language.</a:t>
            </a:r>
          </a:p>
          <a:p>
            <a:pPr marL="171450" indent="-171450">
              <a:buFontTx/>
              <a:buChar char="-"/>
            </a:pPr>
            <a:r>
              <a:rPr lang="en-US" baseline="0" dirty="0" smtClean="0"/>
              <a:t>Structural change in our portfolio and collections, in tune with the times: you will see it better going into the main part of this presentation.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55620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lgn="ctr"/>
            <a:fld id="{743653DA-8BF4-4869-96FE-9BCF43372D46}" type="datetime8">
              <a:rPr lang="en-US" smtClean="0"/>
              <a:pPr algn="ctr"/>
              <a:t>10/6/2015 9:43 PM</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a:endParaRPr lang="en-US" dirty="0">
              <a:solidFill>
                <a:schemeClr val="tx2"/>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mtClean="0"/>
              <a:pPr/>
              <a:t>‹N°›</a:t>
            </a:fld>
            <a:endParaRPr lang="en-US" dirty="0">
              <a:solidFill>
                <a:schemeClr val="tx2"/>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76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10/6/2015 9:43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‹N°›</a:t>
            </a:fld>
            <a:endParaRPr lang="en-US"/>
          </a:p>
        </p:txBody>
      </p:sp>
    </p:spTree>
    <p:extLst>
      <p:ext uri="{BB962C8B-B14F-4D97-AF65-F5344CB8AC3E}">
        <p14:creationId xmlns:p14="http://schemas.microsoft.com/office/powerpoint/2010/main" val="82050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10/6/2015 9:43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‹N°›</a:t>
            </a:fld>
            <a:endParaRPr lang="en-US" dirty="0"/>
          </a:p>
        </p:txBody>
      </p:sp>
    </p:spTree>
    <p:extLst>
      <p:ext uri="{BB962C8B-B14F-4D97-AF65-F5344CB8AC3E}">
        <p14:creationId xmlns:p14="http://schemas.microsoft.com/office/powerpoint/2010/main" val="12196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10/6/2015 9:43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10/6/2015 9:43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93096-5B34-4342-9326-69289CEAE4C2}" type="slidenum">
              <a:rPr lang="en-US" smtClean="0"/>
              <a:pPr/>
              <a:t>‹N°›</a:t>
            </a:fld>
            <a:endParaRPr lang="en-US" dirty="0">
              <a:solidFill>
                <a:srgbClr val="FFFFFF"/>
              </a:solidFill>
            </a:endParaRPr>
          </a:p>
        </p:txBody>
      </p:sp>
    </p:spTree>
    <p:extLst>
      <p:ext uri="{BB962C8B-B14F-4D97-AF65-F5344CB8AC3E}">
        <p14:creationId xmlns:p14="http://schemas.microsoft.com/office/powerpoint/2010/main" val="380319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DED3D3-6235-4F4C-B439-DF277FB555A7}" type="datetime8">
              <a:rPr lang="en-US" smtClean="0"/>
              <a:pPr/>
              <a:t>10/6/2015 9:43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1AD93096-5B34-4342-9326-69289CEAE4C2}" type="slidenum">
              <a:rPr lang="en-US" smtClean="0"/>
              <a:pPr algn="ctr"/>
              <a:t>‹N°›</a:t>
            </a:fld>
            <a:endParaRPr lang="en-US" sz="2400" dirty="0">
              <a:solidFill>
                <a:srgbClr val="FFFFFF"/>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07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F1E3E-4B2F-4895-B65E-28B2E64F39F6}" type="datetime8">
              <a:rPr lang="en-US" smtClean="0"/>
              <a:pPr/>
              <a:t>10/6/2015 9:43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1AD93096-5B34-4342-9326-69289CEAE4C2}" type="slidenum">
              <a:rPr lang="en-US" smtClean="0"/>
              <a:pPr algn="ctr"/>
              <a:t>‹N°›</a:t>
            </a:fld>
            <a:endParaRPr lang="en-US"/>
          </a:p>
        </p:txBody>
      </p:sp>
    </p:spTree>
    <p:extLst>
      <p:ext uri="{BB962C8B-B14F-4D97-AF65-F5344CB8AC3E}">
        <p14:creationId xmlns:p14="http://schemas.microsoft.com/office/powerpoint/2010/main" val="380731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085435-8225-4333-BFFA-0096413F0D76}" type="datetime8">
              <a:rPr lang="en-US" smtClean="0"/>
              <a:pPr/>
              <a:t>10/6/2015 9:43 PM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1AD93096-5B34-4342-9326-69289CEAE4C2}" type="slidenum">
              <a:rPr lang="en-US" smtClean="0"/>
              <a:pPr algn="ctr"/>
              <a:t>‹N°›</a:t>
            </a:fld>
            <a:endParaRPr lang="en-US"/>
          </a:p>
        </p:txBody>
      </p:sp>
    </p:spTree>
    <p:extLst>
      <p:ext uri="{BB962C8B-B14F-4D97-AF65-F5344CB8AC3E}">
        <p14:creationId xmlns:p14="http://schemas.microsoft.com/office/powerpoint/2010/main" val="48369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83C494-2A87-468C-A21B-CB14FB9ABB00}" type="datetime8">
              <a:rPr lang="en-US" smtClean="0"/>
              <a:pPr/>
              <a:t>10/6/2015 9:43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93096-5B34-4342-9326-69289CEAE4C2}" type="slidenum">
              <a:rPr lang="en-US" smtClean="0"/>
              <a:pPr/>
              <a:t>‹N°›</a:t>
            </a:fld>
            <a:endParaRPr lang="en-US" dirty="0">
              <a:solidFill>
                <a:srgbClr val="FFFFFF"/>
              </a:solidFill>
            </a:endParaRPr>
          </a:p>
        </p:txBody>
      </p:sp>
    </p:spTree>
    <p:extLst>
      <p:ext uri="{BB962C8B-B14F-4D97-AF65-F5344CB8AC3E}">
        <p14:creationId xmlns:p14="http://schemas.microsoft.com/office/powerpoint/2010/main" val="783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180FA0-5B31-4864-A2BB-719EA5A679C6}" type="datetime8">
              <a:rPr lang="en-US" smtClean="0"/>
              <a:pPr/>
              <a:t>10/6/2015 9:43 PM</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AD93096-5B34-4342-9326-69289CEAE4C2}" type="slidenum">
              <a:rPr lang="en-US" smtClean="0"/>
              <a:pPr/>
              <a:t>‹N°›</a:t>
            </a:fld>
            <a:endParaRPr lang="en-US" dirty="0">
              <a:solidFill>
                <a:schemeClr val="tx2"/>
              </a:solidFill>
            </a:endParaRPr>
          </a:p>
        </p:txBody>
      </p:sp>
    </p:spTree>
    <p:extLst>
      <p:ext uri="{BB962C8B-B14F-4D97-AF65-F5344CB8AC3E}">
        <p14:creationId xmlns:p14="http://schemas.microsoft.com/office/powerpoint/2010/main" val="106043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D3816DF-213E-421B-92D3-C068DBB023D6}" type="datetime8">
              <a:rPr lang="en-US" smtClean="0">
                <a:solidFill>
                  <a:schemeClr val="tx2"/>
                </a:solidFill>
              </a:rPr>
              <a:pPr/>
              <a:t>10/6/2015 9:43 PM</a:t>
            </a:fld>
            <a:endParaRPr lang="en-US" sz="1400" dirty="0">
              <a:solidFill>
                <a:schemeClr val="tx2"/>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ctr"/>
            <a:fld id="{72AC53DF-4216-466D-99A7-94400E6C2A25}" type="slidenum">
              <a:rPr lang="en-US" sz="1200" smtClean="0">
                <a:solidFill>
                  <a:schemeClr val="tx2"/>
                </a:solidFill>
              </a:rPr>
              <a:pPr algn="ctr"/>
              <a:t>‹N°›</a:t>
            </a:fld>
            <a:endParaRPr lang="en-US" sz="1400" b="1" dirty="0">
              <a:solidFill>
                <a:srgbClr val="FFFFFF"/>
              </a:solidFill>
            </a:endParaRPr>
          </a:p>
        </p:txBody>
      </p:sp>
    </p:spTree>
    <p:extLst>
      <p:ext uri="{BB962C8B-B14F-4D97-AF65-F5344CB8AC3E}">
        <p14:creationId xmlns:p14="http://schemas.microsoft.com/office/powerpoint/2010/main" val="331607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20EC5-AC53-4169-941E-EDF10CD23748}" type="datetime8">
              <a:rPr lang="en-US" smtClean="0"/>
              <a:pPr/>
              <a:t>10/6/2015 9:43 PM</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1AD93096-5B34-4342-9326-69289CEAE4C2}" type="slidenum">
              <a:rPr lang="en-US" smtClean="0"/>
              <a:pPr algn="ctr"/>
              <a:t>‹N°›</a:t>
            </a:fld>
            <a:endParaRPr lang="en-US" sz="2800" dirty="0"/>
          </a:p>
        </p:txBody>
      </p:sp>
    </p:spTree>
    <p:extLst>
      <p:ext uri="{BB962C8B-B14F-4D97-AF65-F5344CB8AC3E}">
        <p14:creationId xmlns:p14="http://schemas.microsoft.com/office/powerpoint/2010/main" val="365555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D3816DF-213E-421B-92D3-C068DBB023D6}" type="datetime8">
              <a:rPr lang="en-US" smtClean="0">
                <a:solidFill>
                  <a:schemeClr val="tx2"/>
                </a:solidFill>
              </a:rPr>
              <a:pPr/>
              <a:t>10/6/2015 9:43 PM</a:t>
            </a:fld>
            <a:endParaRPr lang="en-US" sz="1400" dirty="0">
              <a:solidFill>
                <a:schemeClr val="tx2"/>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lgn="r"/>
            <a:endParaRPr lang="en-US" sz="1400" dirty="0">
              <a:solidFill>
                <a:schemeClr val="tx2"/>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lgn="ctr"/>
            <a:fld id="{72AC53DF-4216-466D-99A7-94400E6C2A25}" type="slidenum">
              <a:rPr lang="en-US" sz="1200" smtClean="0">
                <a:solidFill>
                  <a:schemeClr val="tx2"/>
                </a:solidFill>
              </a:rPr>
              <a:pPr algn="ctr"/>
              <a:t>‹N°›</a:t>
            </a:fld>
            <a:endParaRPr lang="en-US" sz="1400" b="1" dirty="0">
              <a:solidFill>
                <a:srgbClr val="FFFFFF"/>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37794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0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2.png"/><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2960" y="758952"/>
            <a:ext cx="7925504" cy="3566160"/>
          </a:xfrm>
        </p:spPr>
        <p:txBody>
          <a:bodyPr>
            <a:normAutofit/>
          </a:bodyPr>
          <a:lstStyle/>
          <a:p>
            <a:r>
              <a:rPr lang="en-US" sz="6000" dirty="0" smtClean="0">
                <a:latin typeface="KYNA Aria Pro" panose="02000000000000000000" pitchFamily="50" charset="0"/>
              </a:rPr>
              <a:t>The Era of the </a:t>
            </a:r>
            <a:r>
              <a:rPr lang="en-US" sz="6000" dirty="0" err="1" smtClean="0">
                <a:latin typeface="KYNA Aria Pro" panose="02000000000000000000" pitchFamily="50" charset="0"/>
              </a:rPr>
              <a:t>Proteur</a:t>
            </a:r>
            <a:endParaRPr lang="en-US" sz="4800" dirty="0">
              <a:latin typeface="KYNA Aria Pro" panose="02000000000000000000" pitchFamily="50" charset="0"/>
            </a:endParaRPr>
          </a:p>
        </p:txBody>
      </p:sp>
      <p:sp>
        <p:nvSpPr>
          <p:cNvPr id="5" name="Subtitle 4"/>
          <p:cNvSpPr>
            <a:spLocks noGrp="1"/>
          </p:cNvSpPr>
          <p:nvPr>
            <p:ph type="subTitle" idx="1"/>
          </p:nvPr>
        </p:nvSpPr>
        <p:spPr>
          <a:xfrm>
            <a:off x="825038" y="4455621"/>
            <a:ext cx="7923426" cy="701571"/>
          </a:xfrm>
        </p:spPr>
        <p:txBody>
          <a:bodyPr>
            <a:normAutofit lnSpcReduction="10000"/>
          </a:bodyPr>
          <a:lstStyle/>
          <a:p>
            <a:pPr algn="r"/>
            <a:r>
              <a:rPr lang="en-US" dirty="0"/>
              <a:t>Asian Publishers Fellowship Program </a:t>
            </a:r>
            <a:r>
              <a:rPr lang="en-US" dirty="0" smtClean="0"/>
              <a:t>in Seoul 7 </a:t>
            </a:r>
            <a:r>
              <a:rPr lang="en-US" dirty="0" err="1" smtClean="0"/>
              <a:t>oct</a:t>
            </a:r>
            <a:r>
              <a:rPr lang="en-US" dirty="0" smtClean="0"/>
              <a:t> 2015</a:t>
            </a:r>
            <a:endParaRPr lang="en-US" dirty="0"/>
          </a:p>
        </p:txBody>
      </p:sp>
      <p:sp>
        <p:nvSpPr>
          <p:cNvPr id="2" name="TextBox 1"/>
          <p:cNvSpPr txBox="1"/>
          <p:nvPr/>
        </p:nvSpPr>
        <p:spPr>
          <a:xfrm>
            <a:off x="822960" y="5157192"/>
            <a:ext cx="7133416" cy="1200329"/>
          </a:xfrm>
          <a:prstGeom prst="rect">
            <a:avLst/>
          </a:prstGeom>
          <a:noFill/>
        </p:spPr>
        <p:txBody>
          <a:bodyPr wrap="square" rtlCol="0">
            <a:spAutoFit/>
          </a:bodyPr>
          <a:lstStyle/>
          <a:p>
            <a:r>
              <a:rPr lang="en-US" sz="2400" dirty="0" smtClean="0">
                <a:latin typeface="Cambria" panose="02040503050406030204" pitchFamily="18" charset="0"/>
              </a:rPr>
              <a:t>Tạ Hương Nhi</a:t>
            </a:r>
          </a:p>
          <a:p>
            <a:r>
              <a:rPr lang="en-US" sz="2400" dirty="0" err="1" smtClean="0">
                <a:latin typeface="Cambria" panose="02040503050406030204" pitchFamily="18" charset="0"/>
              </a:rPr>
              <a:t>Nhã</a:t>
            </a:r>
            <a:r>
              <a:rPr lang="en-US" sz="2400" dirty="0" smtClean="0">
                <a:latin typeface="Cambria" panose="02040503050406030204" pitchFamily="18" charset="0"/>
              </a:rPr>
              <a:t> Nam Publishing and Communications, Vietnam</a:t>
            </a:r>
            <a:br>
              <a:rPr lang="en-US" sz="2400" dirty="0" smtClean="0">
                <a:latin typeface="Cambria" panose="02040503050406030204" pitchFamily="18" charset="0"/>
              </a:rPr>
            </a:br>
            <a:r>
              <a:rPr lang="en-US" sz="2400" dirty="0" smtClean="0">
                <a:latin typeface="Cambria" panose="02040503050406030204" pitchFamily="18" charset="0"/>
              </a:rPr>
              <a:t>Last updated 1-Oct-2015</a:t>
            </a:r>
            <a:endParaRPr lang="en-US" sz="2400" dirty="0">
              <a:latin typeface="Cambria" panose="02040503050406030204" pitchFamily="18" charset="0"/>
            </a:endParaRPr>
          </a:p>
        </p:txBody>
      </p:sp>
    </p:spTree>
    <p:extLst>
      <p:ext uri="{BB962C8B-B14F-4D97-AF65-F5344CB8AC3E}">
        <p14:creationId xmlns:p14="http://schemas.microsoft.com/office/powerpoint/2010/main" val="3707144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758952"/>
            <a:ext cx="8321040" cy="3566160"/>
          </a:xfrm>
        </p:spPr>
        <p:txBody>
          <a:bodyPr>
            <a:normAutofit/>
          </a:bodyPr>
          <a:lstStyle/>
          <a:p>
            <a:r>
              <a:rPr lang="en-US" sz="5600" dirty="0" smtClean="0">
                <a:latin typeface="KYNA Aria Pro" panose="02000000000000000000" pitchFamily="50" charset="0"/>
              </a:rPr>
              <a:t>What Era of the </a:t>
            </a:r>
            <a:r>
              <a:rPr lang="en-US" sz="5600" dirty="0" err="1" smtClean="0">
                <a:latin typeface="KYNA Aria Pro" panose="02000000000000000000" pitchFamily="50" charset="0"/>
              </a:rPr>
              <a:t>Proteur</a:t>
            </a:r>
            <a:r>
              <a:rPr lang="en-US" sz="5600" dirty="0" smtClean="0">
                <a:latin typeface="KYNA Aria Pro" panose="02000000000000000000" pitchFamily="50" charset="0"/>
              </a:rPr>
              <a:t>?</a:t>
            </a:r>
            <a:endParaRPr lang="en-US" sz="5600" dirty="0">
              <a:latin typeface="KYNA Aria Pro" panose="02000000000000000000" pitchFamily="50" charset="0"/>
            </a:endParaRPr>
          </a:p>
        </p:txBody>
      </p:sp>
      <p:sp>
        <p:nvSpPr>
          <p:cNvPr id="5" name="Text Placeholder 4"/>
          <p:cNvSpPr>
            <a:spLocks noGrp="1"/>
          </p:cNvSpPr>
          <p:nvPr>
            <p:ph type="body" idx="1"/>
          </p:nvPr>
        </p:nvSpPr>
        <p:spPr>
          <a:xfrm>
            <a:off x="822960" y="4453128"/>
            <a:ext cx="7997512" cy="1143000"/>
          </a:xfrm>
        </p:spPr>
        <p:txBody>
          <a:bodyPr>
            <a:normAutofit/>
          </a:bodyPr>
          <a:lstStyle/>
          <a:p>
            <a:r>
              <a:rPr lang="en-US" sz="3600" cap="none" dirty="0" smtClean="0">
                <a:latin typeface="KYNA Aria Pro" panose="02000000000000000000" pitchFamily="50" charset="0"/>
              </a:rPr>
              <a:t>Where do editors find ourselves?</a:t>
            </a:r>
            <a:endParaRPr lang="en-US" sz="3600" cap="none" dirty="0">
              <a:latin typeface="KYNA Aria Pro" panose="02000000000000000000" pitchFamily="50" charset="0"/>
            </a:endParaRPr>
          </a:p>
        </p:txBody>
      </p:sp>
    </p:spTree>
    <p:extLst>
      <p:ext uri="{BB962C8B-B14F-4D97-AF65-F5344CB8AC3E}">
        <p14:creationId xmlns:p14="http://schemas.microsoft.com/office/powerpoint/2010/main" val="2465896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KYNA Aria Pro" panose="02000000000000000000" pitchFamily="50" charset="0"/>
              </a:rPr>
              <a:t>A </a:t>
            </a:r>
            <a:r>
              <a:rPr lang="en-US" sz="4400" dirty="0" smtClean="0">
                <a:latin typeface="KYNA Aria Pro" panose="02000000000000000000" pitchFamily="50" charset="0"/>
              </a:rPr>
              <a:t>new era</a:t>
            </a:r>
            <a:endParaRPr lang="en-US" sz="4400" dirty="0">
              <a:latin typeface="KYNA Aria Pro" panose="02000000000000000000" pitchFamily="50" charset="0"/>
            </a:endParaRPr>
          </a:p>
        </p:txBody>
      </p:sp>
      <p:sp>
        <p:nvSpPr>
          <p:cNvPr id="3" name="Content Placeholder 2"/>
          <p:cNvSpPr>
            <a:spLocks noGrp="1"/>
          </p:cNvSpPr>
          <p:nvPr>
            <p:ph idx="1"/>
          </p:nvPr>
        </p:nvSpPr>
        <p:spPr>
          <a:xfrm>
            <a:off x="-5869160" y="2708920"/>
            <a:ext cx="7543801" cy="4023360"/>
          </a:xfrm>
        </p:spPr>
        <p:txBody>
          <a:bodyPr>
            <a:noAutofit/>
          </a:bodyPr>
          <a:lstStyle/>
          <a:p>
            <a:r>
              <a:rPr lang="en-US" sz="2400" dirty="0" smtClean="0">
                <a:latin typeface="Cambria" panose="02040503050406030204" pitchFamily="18" charset="0"/>
              </a:rPr>
              <a:t>		</a:t>
            </a:r>
            <a:endParaRPr lang="en-US" sz="2400" dirty="0">
              <a:latin typeface="Cambria" panose="02040503050406030204" pitchFamily="18" charset="0"/>
            </a:endParaRPr>
          </a:p>
        </p:txBody>
      </p:sp>
      <p:sp>
        <p:nvSpPr>
          <p:cNvPr id="4" name="Down Arrow 3"/>
          <p:cNvSpPr/>
          <p:nvPr/>
        </p:nvSpPr>
        <p:spPr>
          <a:xfrm>
            <a:off x="3851920" y="2456892"/>
            <a:ext cx="93610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1326075"/>
              </p:ext>
            </p:extLst>
          </p:nvPr>
        </p:nvGraphicFramePr>
        <p:xfrm>
          <a:off x="854586" y="1916832"/>
          <a:ext cx="7543800" cy="4206240"/>
        </p:xfrm>
        <a:graphic>
          <a:graphicData uri="http://schemas.openxmlformats.org/drawingml/2006/table">
            <a:tbl>
              <a:tblPr firstRow="1" bandRow="1">
                <a:tableStyleId>{2D5ABB26-0587-4C30-8999-92F81FD0307C}</a:tableStyleId>
              </a:tblPr>
              <a:tblGrid>
                <a:gridCol w="2164864"/>
                <a:gridCol w="5378936"/>
              </a:tblGrid>
              <a:tr h="370840">
                <a:tc>
                  <a:txBody>
                    <a:bodyPr/>
                    <a:lstStyle/>
                    <a:p>
                      <a:r>
                        <a:rPr lang="en-US" sz="2400" dirty="0" smtClean="0">
                          <a:solidFill>
                            <a:schemeClr val="tx1">
                              <a:lumMod val="75000"/>
                              <a:lumOff val="25000"/>
                            </a:schemeClr>
                          </a:solidFill>
                          <a:latin typeface="Cambria" panose="02040503050406030204" pitchFamily="18" charset="0"/>
                        </a:rPr>
                        <a:t>WORLD </a:t>
                      </a:r>
                      <a:endParaRPr lang="en-US" sz="2400" dirty="0">
                        <a:solidFill>
                          <a:schemeClr val="tx1">
                            <a:lumMod val="75000"/>
                            <a:lumOff val="25000"/>
                          </a:schemeClr>
                        </a:solidFill>
                        <a:latin typeface="Cambria"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75000"/>
                              <a:lumOff val="25000"/>
                            </a:schemeClr>
                          </a:solidFill>
                          <a:latin typeface="Cambria" panose="02040503050406030204" pitchFamily="18" charset="0"/>
                        </a:rPr>
                        <a:t>Information revolution</a:t>
                      </a:r>
                    </a:p>
                  </a:txBody>
                  <a:tcPr/>
                </a:tc>
              </a:tr>
              <a:tr h="370840">
                <a:tc>
                  <a:txBody>
                    <a:bodyPr/>
                    <a:lstStyle/>
                    <a:p>
                      <a:endParaRPr lang="en-US" sz="2400" dirty="0" smtClean="0">
                        <a:solidFill>
                          <a:schemeClr val="tx1">
                            <a:lumMod val="75000"/>
                            <a:lumOff val="25000"/>
                          </a:schemeClr>
                        </a:solidFill>
                        <a:latin typeface="Cambria" panose="02040503050406030204" pitchFamily="18" charset="0"/>
                      </a:endParaRPr>
                    </a:p>
                    <a:p>
                      <a:endParaRPr lang="en-US" sz="2400" dirty="0" smtClean="0">
                        <a:solidFill>
                          <a:schemeClr val="tx1">
                            <a:lumMod val="75000"/>
                            <a:lumOff val="25000"/>
                          </a:schemeClr>
                        </a:solidFill>
                        <a:latin typeface="Cambria" panose="02040503050406030204" pitchFamily="18" charset="0"/>
                      </a:endParaRPr>
                    </a:p>
                    <a:p>
                      <a:endParaRPr lang="en-US" sz="2400" dirty="0" smtClean="0">
                        <a:solidFill>
                          <a:schemeClr val="tx1">
                            <a:lumMod val="75000"/>
                            <a:lumOff val="25000"/>
                          </a:schemeClr>
                        </a:solidFill>
                        <a:latin typeface="Cambria" panose="02040503050406030204" pitchFamily="18" charset="0"/>
                      </a:endParaRPr>
                    </a:p>
                    <a:p>
                      <a:endParaRPr lang="en-US" sz="2400" dirty="0" smtClean="0">
                        <a:solidFill>
                          <a:schemeClr val="tx1">
                            <a:lumMod val="75000"/>
                            <a:lumOff val="25000"/>
                          </a:schemeClr>
                        </a:solidFill>
                        <a:latin typeface="Cambria" panose="02040503050406030204" pitchFamily="18" charset="0"/>
                      </a:endParaRPr>
                    </a:p>
                    <a:p>
                      <a:endParaRPr lang="en-US" sz="2400" dirty="0" smtClean="0">
                        <a:solidFill>
                          <a:schemeClr val="tx1">
                            <a:lumMod val="75000"/>
                            <a:lumOff val="25000"/>
                          </a:schemeClr>
                        </a:solidFill>
                        <a:latin typeface="Cambria" panose="02040503050406030204" pitchFamily="18" charset="0"/>
                      </a:endParaRPr>
                    </a:p>
                    <a:p>
                      <a:endParaRPr lang="en-US" sz="2400" dirty="0" smtClean="0">
                        <a:solidFill>
                          <a:schemeClr val="tx1">
                            <a:lumMod val="75000"/>
                            <a:lumOff val="25000"/>
                          </a:schemeClr>
                        </a:solidFill>
                        <a:latin typeface="Cambria" panose="02040503050406030204" pitchFamily="18" charset="0"/>
                      </a:endParaRPr>
                    </a:p>
                    <a:p>
                      <a:r>
                        <a:rPr lang="en-US" sz="2400" dirty="0" smtClean="0">
                          <a:solidFill>
                            <a:schemeClr val="tx1">
                              <a:lumMod val="75000"/>
                              <a:lumOff val="25000"/>
                            </a:schemeClr>
                          </a:solidFill>
                          <a:latin typeface="Cambria" panose="02040503050406030204" pitchFamily="18" charset="0"/>
                        </a:rPr>
                        <a:t>VIETNAM</a:t>
                      </a:r>
                      <a:endParaRPr lang="en-US" sz="2400" dirty="0">
                        <a:solidFill>
                          <a:schemeClr val="tx1">
                            <a:lumMod val="75000"/>
                            <a:lumOff val="25000"/>
                          </a:schemeClr>
                        </a:solidFill>
                        <a:latin typeface="Cambria" panose="02040503050406030204" pitchFamily="18" charset="0"/>
                      </a:endParaRPr>
                    </a:p>
                  </a:txBody>
                  <a:tcPr/>
                </a:tc>
                <a:tc>
                  <a:txBody>
                    <a:bodyPr/>
                    <a:lstStyle/>
                    <a:p>
                      <a:endParaRPr lang="en-US" sz="2400" dirty="0" smtClean="0">
                        <a:solidFill>
                          <a:schemeClr val="tx1">
                            <a:lumMod val="75000"/>
                            <a:lumOff val="25000"/>
                          </a:schemeClr>
                        </a:solidFill>
                        <a:latin typeface="Cambria" panose="02040503050406030204" pitchFamily="18" charset="0"/>
                      </a:endParaRPr>
                    </a:p>
                    <a:p>
                      <a:endParaRPr lang="en-US" sz="2400" dirty="0" smtClean="0">
                        <a:solidFill>
                          <a:schemeClr val="tx1">
                            <a:lumMod val="75000"/>
                            <a:lumOff val="25000"/>
                          </a:schemeClr>
                        </a:solidFill>
                        <a:latin typeface="Cambria" panose="02040503050406030204" pitchFamily="18" charset="0"/>
                      </a:endParaRPr>
                    </a:p>
                    <a:p>
                      <a:r>
                        <a:rPr lang="en-US" sz="2400" dirty="0" smtClean="0">
                          <a:solidFill>
                            <a:schemeClr val="tx1">
                              <a:lumMod val="75000"/>
                              <a:lumOff val="25000"/>
                            </a:schemeClr>
                          </a:solidFill>
                          <a:latin typeface="Cambria" panose="02040503050406030204" pitchFamily="18" charset="0"/>
                        </a:rPr>
                        <a:t>Robust</a:t>
                      </a:r>
                      <a:r>
                        <a:rPr lang="en-US" sz="2400" baseline="0" dirty="0" smtClean="0">
                          <a:solidFill>
                            <a:schemeClr val="tx1">
                              <a:lumMod val="75000"/>
                              <a:lumOff val="25000"/>
                            </a:schemeClr>
                          </a:solidFill>
                          <a:latin typeface="Cambria" panose="02040503050406030204" pitchFamily="18" charset="0"/>
                        </a:rPr>
                        <a:t> online “marketplace”:</a:t>
                      </a:r>
                    </a:p>
                    <a:p>
                      <a:pPr marL="342900" indent="-342900">
                        <a:buFontTx/>
                        <a:buChar char="-"/>
                      </a:pPr>
                      <a:r>
                        <a:rPr lang="en-US" sz="2400" baseline="0" dirty="0" smtClean="0">
                          <a:solidFill>
                            <a:schemeClr val="tx1">
                              <a:lumMod val="75000"/>
                              <a:lumOff val="25000"/>
                            </a:schemeClr>
                          </a:solidFill>
                          <a:latin typeface="Cambria" panose="02040503050406030204" pitchFamily="18" charset="0"/>
                        </a:rPr>
                        <a:t>Self-expression</a:t>
                      </a:r>
                    </a:p>
                    <a:p>
                      <a:pPr marL="342900" indent="-342900">
                        <a:buFontTx/>
                        <a:buChar char="-"/>
                      </a:pPr>
                      <a:r>
                        <a:rPr lang="en-US" sz="2400" baseline="0" dirty="0" smtClean="0">
                          <a:solidFill>
                            <a:schemeClr val="tx1">
                              <a:lumMod val="75000"/>
                              <a:lumOff val="25000"/>
                            </a:schemeClr>
                          </a:solidFill>
                          <a:latin typeface="Cambria" panose="02040503050406030204" pitchFamily="18" charset="0"/>
                        </a:rPr>
                        <a:t>Exchange of ideas</a:t>
                      </a:r>
                    </a:p>
                    <a:p>
                      <a:pPr marL="342900" indent="-342900">
                        <a:buFontTx/>
                        <a:buChar char="-"/>
                      </a:pPr>
                      <a:r>
                        <a:rPr lang="en-US" sz="2400" baseline="0" dirty="0" smtClean="0">
                          <a:solidFill>
                            <a:schemeClr val="tx1">
                              <a:lumMod val="75000"/>
                              <a:lumOff val="25000"/>
                            </a:schemeClr>
                          </a:solidFill>
                          <a:latin typeface="Cambria" panose="02040503050406030204" pitchFamily="18" charset="0"/>
                        </a:rPr>
                        <a:t>Exposure to foreign cultures &amp; values (esp. Western)</a:t>
                      </a:r>
                    </a:p>
                    <a:p>
                      <a:pPr marL="342900" indent="-342900">
                        <a:buFontTx/>
                        <a:buChar char="-"/>
                      </a:pPr>
                      <a:r>
                        <a:rPr lang="en-US" sz="2400" baseline="0" dirty="0" smtClean="0">
                          <a:solidFill>
                            <a:schemeClr val="tx1">
                              <a:lumMod val="75000"/>
                              <a:lumOff val="25000"/>
                            </a:schemeClr>
                          </a:solidFill>
                          <a:latin typeface="Cambria" panose="02040503050406030204" pitchFamily="18" charset="0"/>
                        </a:rPr>
                        <a:t>Grouping of like-minded people</a:t>
                      </a:r>
                    </a:p>
                    <a:p>
                      <a:pPr marL="342900" indent="-342900">
                        <a:buFontTx/>
                        <a:buChar char="-"/>
                      </a:pPr>
                      <a:r>
                        <a:rPr lang="en-US" sz="2400" baseline="0" dirty="0" smtClean="0">
                          <a:solidFill>
                            <a:schemeClr val="tx1">
                              <a:lumMod val="75000"/>
                              <a:lumOff val="25000"/>
                            </a:schemeClr>
                          </a:solidFill>
                          <a:latin typeface="Cambria" panose="02040503050406030204" pitchFamily="18" charset="0"/>
                        </a:rPr>
                        <a:t>Sense of empowerment</a:t>
                      </a:r>
                    </a:p>
                    <a:p>
                      <a:pPr marL="342900" indent="-342900">
                        <a:buFontTx/>
                        <a:buChar char="-"/>
                      </a:pPr>
                      <a:r>
                        <a:rPr lang="en-US" sz="2400" baseline="0" dirty="0" smtClean="0">
                          <a:solidFill>
                            <a:schemeClr val="tx1">
                              <a:lumMod val="75000"/>
                              <a:lumOff val="25000"/>
                            </a:schemeClr>
                          </a:solidFill>
                          <a:latin typeface="Cambria" panose="02040503050406030204" pitchFamily="18" charset="0"/>
                        </a:rPr>
                        <a:t>Competition of values</a:t>
                      </a:r>
                    </a:p>
                  </a:txBody>
                  <a:tcPr/>
                </a:tc>
              </a:tr>
            </a:tbl>
          </a:graphicData>
        </a:graphic>
      </p:graphicFrame>
    </p:spTree>
    <p:extLst>
      <p:ext uri="{BB962C8B-B14F-4D97-AF65-F5344CB8AC3E}">
        <p14:creationId xmlns:p14="http://schemas.microsoft.com/office/powerpoint/2010/main" val="2969749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KYNA Aria Pro" panose="02000000000000000000" pitchFamily="50" charset="0"/>
              </a:rPr>
              <a:t>A </a:t>
            </a:r>
            <a:r>
              <a:rPr lang="en-US" sz="4400" dirty="0" smtClean="0">
                <a:latin typeface="KYNA Aria Pro" panose="02000000000000000000" pitchFamily="50" charset="0"/>
              </a:rPr>
              <a:t>new reading </a:t>
            </a:r>
            <a:r>
              <a:rPr lang="en-US" sz="4400" dirty="0">
                <a:latin typeface="KYNA Aria Pro" panose="02000000000000000000" pitchFamily="50" charset="0"/>
              </a:rPr>
              <a:t>scene</a:t>
            </a:r>
          </a:p>
        </p:txBody>
      </p:sp>
      <p:sp>
        <p:nvSpPr>
          <p:cNvPr id="3" name="Content Placeholder 2"/>
          <p:cNvSpPr>
            <a:spLocks noGrp="1"/>
          </p:cNvSpPr>
          <p:nvPr>
            <p:ph idx="1"/>
          </p:nvPr>
        </p:nvSpPr>
        <p:spPr/>
        <p:txBody>
          <a:bodyPr>
            <a:normAutofit/>
          </a:bodyPr>
          <a:lstStyle/>
          <a:p>
            <a:endParaRPr lang="en-US" sz="2400" dirty="0" smtClean="0">
              <a:latin typeface="Cambria" panose="02040503050406030204" pitchFamily="18" charset="0"/>
            </a:endParaRPr>
          </a:p>
          <a:p>
            <a:r>
              <a:rPr lang="en-US" sz="2400" dirty="0" smtClean="0">
                <a:latin typeface="Cambria" panose="02040503050406030204" pitchFamily="18" charset="0"/>
              </a:rPr>
              <a:t>- Platform: digital</a:t>
            </a:r>
          </a:p>
          <a:p>
            <a:r>
              <a:rPr lang="en-US" sz="2400" dirty="0" smtClean="0">
                <a:latin typeface="Cambria" panose="02040503050406030204" pitchFamily="18" charset="0"/>
              </a:rPr>
              <a:t>- Demographics: young, urban, well-connected</a:t>
            </a:r>
          </a:p>
          <a:p>
            <a:r>
              <a:rPr lang="en-US" sz="2400" dirty="0">
                <a:latin typeface="Cambria" panose="02040503050406030204" pitchFamily="18" charset="0"/>
              </a:rPr>
              <a:t>- Taste &amp; style: fast, pop, universal – “</a:t>
            </a:r>
            <a:r>
              <a:rPr lang="en-US" sz="2400" dirty="0" err="1">
                <a:latin typeface="Cambria" panose="02040503050406030204" pitchFamily="18" charset="0"/>
              </a:rPr>
              <a:t>quotability</a:t>
            </a:r>
            <a:r>
              <a:rPr lang="en-US" sz="2400" dirty="0">
                <a:latin typeface="Cambria" panose="02040503050406030204" pitchFamily="18" charset="0"/>
              </a:rPr>
              <a:t>”</a:t>
            </a:r>
          </a:p>
          <a:p>
            <a:r>
              <a:rPr lang="en-US" sz="2400" dirty="0" smtClean="0">
                <a:latin typeface="Cambria" panose="02040503050406030204" pitchFamily="18" charset="0"/>
              </a:rPr>
              <a:t>- Expectations: trendy, accessible, tailor-made – expected to be pleased</a:t>
            </a:r>
            <a:endParaRPr lang="en-US" sz="2400" dirty="0">
              <a:latin typeface="Cambria" panose="02040503050406030204" pitchFamily="18" charset="0"/>
            </a:endParaRPr>
          </a:p>
          <a:p>
            <a:r>
              <a:rPr lang="en-US" sz="2400" dirty="0" smtClean="0">
                <a:latin typeface="Cambria" panose="02040503050406030204" pitchFamily="18" charset="0"/>
              </a:rPr>
              <a:t>- DIY approach: </a:t>
            </a:r>
            <a:r>
              <a:rPr lang="en-US" sz="2400" b="1" dirty="0" smtClean="0">
                <a:latin typeface="Cambria" panose="02040503050406030204" pitchFamily="18" charset="0"/>
              </a:rPr>
              <a:t>blurred lines between content creators and consumers</a:t>
            </a:r>
          </a:p>
        </p:txBody>
      </p:sp>
    </p:spTree>
    <p:extLst>
      <p:ext uri="{BB962C8B-B14F-4D97-AF65-F5344CB8AC3E}">
        <p14:creationId xmlns:p14="http://schemas.microsoft.com/office/powerpoint/2010/main" val="2272582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1248" y="4648074"/>
            <a:ext cx="7585234" cy="822960"/>
          </a:xfrm>
        </p:spPr>
        <p:txBody>
          <a:bodyPr/>
          <a:lstStyle/>
          <a:p>
            <a:r>
              <a:rPr lang="en-US" dirty="0" smtClean="0">
                <a:latin typeface="Cambria" panose="02040503050406030204" pitchFamily="18" charset="0"/>
              </a:rPr>
              <a:t>Japanese Literature Week</a:t>
            </a:r>
            <a:endParaRPr lang="en-US" dirty="0">
              <a:latin typeface="Cambria" panose="02040503050406030204" pitchFamily="18" charset="0"/>
            </a:endParaRP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14167" b="14167"/>
          <a:stretch>
            <a:fillRect/>
          </a:stretch>
        </p:blipFill>
        <p:spPr/>
      </p:pic>
      <p:sp>
        <p:nvSpPr>
          <p:cNvPr id="5" name="Text Placeholder 4"/>
          <p:cNvSpPr>
            <a:spLocks noGrp="1"/>
          </p:cNvSpPr>
          <p:nvPr>
            <p:ph type="body" sz="half" idx="2"/>
          </p:nvPr>
        </p:nvSpPr>
        <p:spPr>
          <a:xfrm>
            <a:off x="836962" y="5526153"/>
            <a:ext cx="7589520" cy="594360"/>
          </a:xfrm>
        </p:spPr>
        <p:txBody>
          <a:bodyPr>
            <a:normAutofit/>
          </a:bodyPr>
          <a:lstStyle/>
          <a:p>
            <a:r>
              <a:rPr lang="en-US" sz="2400" dirty="0" smtClean="0">
                <a:latin typeface="Cambria" panose="02040503050406030204" pitchFamily="18" charset="0"/>
              </a:rPr>
              <a:t>December 2014</a:t>
            </a:r>
            <a:endParaRPr lang="en-US" sz="2400" dirty="0">
              <a:latin typeface="Cambria" panose="020405030504060302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8814" y="3861048"/>
            <a:ext cx="1919848" cy="2870542"/>
          </a:xfrm>
          <a:prstGeom prst="rect">
            <a:avLst/>
          </a:prstGeom>
        </p:spPr>
      </p:pic>
      <p:sp>
        <p:nvSpPr>
          <p:cNvPr id="2" name="TextBox 1"/>
          <p:cNvSpPr txBox="1"/>
          <p:nvPr/>
        </p:nvSpPr>
        <p:spPr>
          <a:xfrm>
            <a:off x="971600" y="6105490"/>
            <a:ext cx="5967214" cy="707886"/>
          </a:xfrm>
          <a:prstGeom prst="rect">
            <a:avLst/>
          </a:prstGeom>
          <a:noFill/>
        </p:spPr>
        <p:txBody>
          <a:bodyPr wrap="square" rtlCol="0">
            <a:spAutoFit/>
          </a:bodyPr>
          <a:lstStyle/>
          <a:p>
            <a:pPr algn="r"/>
            <a:r>
              <a:rPr lang="en-US" sz="2000" dirty="0" smtClean="0">
                <a:solidFill>
                  <a:schemeClr val="bg1"/>
                </a:solidFill>
                <a:latin typeface="Cambria" panose="02040503050406030204" pitchFamily="18" charset="0"/>
              </a:rPr>
              <a:t>“I love Japanese literature” </a:t>
            </a:r>
            <a:br>
              <a:rPr lang="en-US" sz="2000" dirty="0" smtClean="0">
                <a:solidFill>
                  <a:schemeClr val="bg1"/>
                </a:solidFill>
                <a:latin typeface="Cambria" panose="02040503050406030204" pitchFamily="18" charset="0"/>
              </a:rPr>
            </a:br>
            <a:r>
              <a:rPr lang="en-US" sz="2000" dirty="0" smtClean="0">
                <a:solidFill>
                  <a:schemeClr val="bg1"/>
                </a:solidFill>
                <a:latin typeface="Cambria" panose="02040503050406030204" pitchFamily="18" charset="0"/>
              </a:rPr>
              <a:t>Collection of fan-fiction contest winners</a:t>
            </a:r>
            <a:endParaRPr lang="en-US" sz="20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416525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709480" cy="1450757"/>
          </a:xfrm>
        </p:spPr>
        <p:txBody>
          <a:bodyPr>
            <a:normAutofit/>
          </a:bodyPr>
          <a:lstStyle/>
          <a:p>
            <a:r>
              <a:rPr lang="en-US" sz="4000" dirty="0" smtClean="0">
                <a:latin typeface="KYNA Aria Pro" panose="02000000000000000000" pitchFamily="50" charset="0"/>
              </a:rPr>
              <a:t>Not a product, but an experience</a:t>
            </a:r>
            <a:endParaRPr lang="en-US" sz="4000" dirty="0">
              <a:latin typeface="KYNA Aria Pro" panose="02000000000000000000" pitchFamily="50" charset="0"/>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 r="2527" b="2815"/>
          <a:stretch/>
        </p:blipFill>
        <p:spPr>
          <a:xfrm>
            <a:off x="855628" y="4277084"/>
            <a:ext cx="2492236" cy="165618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277084"/>
            <a:ext cx="2484278" cy="165618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628" y="1844824"/>
            <a:ext cx="2517809" cy="167813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1844825"/>
            <a:ext cx="2517810" cy="167813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9369"/>
          <a:stretch/>
        </p:blipFill>
        <p:spPr>
          <a:xfrm>
            <a:off x="6120174" y="1844824"/>
            <a:ext cx="2490139" cy="1678130"/>
          </a:xfrm>
          <a:prstGeom prst="rect">
            <a:avLst/>
          </a:prstGeom>
        </p:spPr>
      </p:pic>
      <p:sp>
        <p:nvSpPr>
          <p:cNvPr id="10" name="TextBox 9"/>
          <p:cNvSpPr txBox="1"/>
          <p:nvPr/>
        </p:nvSpPr>
        <p:spPr>
          <a:xfrm>
            <a:off x="809556" y="3522954"/>
            <a:ext cx="2567612" cy="646331"/>
          </a:xfrm>
          <a:prstGeom prst="rect">
            <a:avLst/>
          </a:prstGeom>
          <a:noFill/>
        </p:spPr>
        <p:txBody>
          <a:bodyPr wrap="square" rtlCol="0">
            <a:spAutoFit/>
          </a:bodyPr>
          <a:lstStyle/>
          <a:p>
            <a:r>
              <a:rPr lang="en-US" dirty="0" smtClean="0">
                <a:latin typeface="Cambria" panose="02040503050406030204" pitchFamily="18" charset="0"/>
              </a:rPr>
              <a:t>Book talk: “</a:t>
            </a:r>
            <a:r>
              <a:rPr lang="en-US" i="1" dirty="0" smtClean="0">
                <a:latin typeface="Cambria" panose="02040503050406030204" pitchFamily="18" charset="0"/>
              </a:rPr>
              <a:t>The Window</a:t>
            </a:r>
            <a:r>
              <a:rPr lang="en-US" dirty="0" smtClean="0">
                <a:latin typeface="Cambria" panose="02040503050406030204" pitchFamily="18" charset="0"/>
              </a:rPr>
              <a:t>: old Hanoi, new vista” </a:t>
            </a:r>
            <a:endParaRPr lang="en-US" dirty="0">
              <a:latin typeface="Cambria" panose="02040503050406030204" pitchFamily="18" charset="0"/>
            </a:endParaRPr>
          </a:p>
        </p:txBody>
      </p:sp>
      <p:sp>
        <p:nvSpPr>
          <p:cNvPr id="11" name="TextBox 10"/>
          <p:cNvSpPr txBox="1"/>
          <p:nvPr/>
        </p:nvSpPr>
        <p:spPr>
          <a:xfrm>
            <a:off x="3464865" y="3522954"/>
            <a:ext cx="2517809" cy="646331"/>
          </a:xfrm>
          <a:prstGeom prst="rect">
            <a:avLst/>
          </a:prstGeom>
          <a:noFill/>
        </p:spPr>
        <p:txBody>
          <a:bodyPr wrap="square" rtlCol="0">
            <a:spAutoFit/>
          </a:bodyPr>
          <a:lstStyle/>
          <a:p>
            <a:r>
              <a:rPr lang="en-US" dirty="0" smtClean="0">
                <a:latin typeface="Cambria" panose="02040503050406030204" pitchFamily="18" charset="0"/>
              </a:rPr>
              <a:t>Book talk: “How has Hanoi changed?”</a:t>
            </a:r>
            <a:endParaRPr lang="en-US" dirty="0">
              <a:latin typeface="Cambria" panose="02040503050406030204" pitchFamily="18" charset="0"/>
            </a:endParaRPr>
          </a:p>
        </p:txBody>
      </p:sp>
      <p:sp>
        <p:nvSpPr>
          <p:cNvPr id="12" name="TextBox 11"/>
          <p:cNvSpPr txBox="1"/>
          <p:nvPr/>
        </p:nvSpPr>
        <p:spPr>
          <a:xfrm>
            <a:off x="6106338" y="3522953"/>
            <a:ext cx="2517809" cy="646331"/>
          </a:xfrm>
          <a:prstGeom prst="rect">
            <a:avLst/>
          </a:prstGeom>
          <a:noFill/>
        </p:spPr>
        <p:txBody>
          <a:bodyPr wrap="square" rtlCol="0">
            <a:spAutoFit/>
          </a:bodyPr>
          <a:lstStyle/>
          <a:p>
            <a:r>
              <a:rPr lang="en-US" dirty="0" smtClean="0">
                <a:latin typeface="Cambria" panose="02040503050406030204" pitchFamily="18" charset="0"/>
              </a:rPr>
              <a:t>Book talk: </a:t>
            </a:r>
            <a:r>
              <a:rPr lang="en-US" i="1" dirty="0" smtClean="0">
                <a:latin typeface="Cambria" panose="02040503050406030204" pitchFamily="18" charset="0"/>
              </a:rPr>
              <a:t>“Lolita</a:t>
            </a:r>
            <a:r>
              <a:rPr lang="en-US" dirty="0" smtClean="0">
                <a:latin typeface="Cambria" panose="02040503050406030204" pitchFamily="18" charset="0"/>
              </a:rPr>
              <a:t>, the untranslatable girl”</a:t>
            </a:r>
            <a:endParaRPr lang="en-US" i="1" dirty="0">
              <a:latin typeface="Cambria" panose="02040503050406030204" pitchFamily="18" charset="0"/>
            </a:endParaRPr>
          </a:p>
        </p:txBody>
      </p:sp>
      <p:sp>
        <p:nvSpPr>
          <p:cNvPr id="13" name="TextBox 12"/>
          <p:cNvSpPr txBox="1"/>
          <p:nvPr/>
        </p:nvSpPr>
        <p:spPr>
          <a:xfrm>
            <a:off x="807696" y="5951021"/>
            <a:ext cx="2517809" cy="369332"/>
          </a:xfrm>
          <a:prstGeom prst="rect">
            <a:avLst/>
          </a:prstGeom>
          <a:noFill/>
        </p:spPr>
        <p:txBody>
          <a:bodyPr wrap="square" rtlCol="0">
            <a:spAutoFit/>
          </a:bodyPr>
          <a:lstStyle/>
          <a:p>
            <a:r>
              <a:rPr lang="en-US" dirty="0" smtClean="0">
                <a:latin typeface="Cambria" panose="02040503050406030204" pitchFamily="18" charset="0"/>
              </a:rPr>
              <a:t>Counting book activity</a:t>
            </a:r>
            <a:endParaRPr lang="en-US" dirty="0">
              <a:latin typeface="Cambria" panose="02040503050406030204" pitchFamily="18" charset="0"/>
            </a:endParaRPr>
          </a:p>
        </p:txBody>
      </p:sp>
      <p:sp>
        <p:nvSpPr>
          <p:cNvPr id="14" name="TextBox 13"/>
          <p:cNvSpPr txBox="1"/>
          <p:nvPr/>
        </p:nvSpPr>
        <p:spPr>
          <a:xfrm>
            <a:off x="3488149" y="5931846"/>
            <a:ext cx="2517809" cy="369332"/>
          </a:xfrm>
          <a:prstGeom prst="rect">
            <a:avLst/>
          </a:prstGeom>
          <a:noFill/>
        </p:spPr>
        <p:txBody>
          <a:bodyPr wrap="square" rtlCol="0">
            <a:spAutoFit/>
          </a:bodyPr>
          <a:lstStyle/>
          <a:p>
            <a:r>
              <a:rPr lang="en-US" dirty="0" err="1" smtClean="0">
                <a:latin typeface="Cambria" panose="02040503050406030204" pitchFamily="18" charset="0"/>
              </a:rPr>
              <a:t>Colouring</a:t>
            </a:r>
            <a:r>
              <a:rPr lang="en-US" dirty="0" smtClean="0">
                <a:latin typeface="Cambria" panose="02040503050406030204" pitchFamily="18" charset="0"/>
              </a:rPr>
              <a:t> contest</a:t>
            </a:r>
            <a:endParaRPr lang="en-US" dirty="0">
              <a:latin typeface="Cambria" panose="02040503050406030204" pitchFamily="18" charset="0"/>
            </a:endParaRPr>
          </a:p>
        </p:txBody>
      </p:sp>
      <p:sp>
        <p:nvSpPr>
          <p:cNvPr id="15" name="TextBox 14"/>
          <p:cNvSpPr txBox="1"/>
          <p:nvPr/>
        </p:nvSpPr>
        <p:spPr>
          <a:xfrm>
            <a:off x="6092504" y="5951021"/>
            <a:ext cx="2727968" cy="369332"/>
          </a:xfrm>
          <a:prstGeom prst="rect">
            <a:avLst/>
          </a:prstGeom>
          <a:noFill/>
        </p:spPr>
        <p:txBody>
          <a:bodyPr wrap="square" rtlCol="0">
            <a:spAutoFit/>
          </a:bodyPr>
          <a:lstStyle/>
          <a:p>
            <a:r>
              <a:rPr lang="en-US" dirty="0" smtClean="0">
                <a:latin typeface="Cambria" panose="02040503050406030204" pitchFamily="18" charset="0"/>
              </a:rPr>
              <a:t>Book and accessory</a:t>
            </a:r>
            <a:endParaRPr lang="en-US" dirty="0">
              <a:latin typeface="Cambria" panose="02040503050406030204" pitchFamily="18" charset="0"/>
            </a:endParaRPr>
          </a:p>
        </p:txBody>
      </p:sp>
      <p:pic>
        <p:nvPicPr>
          <p:cNvPr id="8" name="Image 7"/>
          <p:cNvPicPr>
            <a:picLocks noChangeAspect="1"/>
          </p:cNvPicPr>
          <p:nvPr/>
        </p:nvPicPr>
        <p:blipFill rotWithShape="1">
          <a:blip r:embed="rId8" cstate="print">
            <a:extLst>
              <a:ext uri="{28A0092B-C50C-407E-A947-70E740481C1C}">
                <a14:useLocalDpi xmlns:a14="http://schemas.microsoft.com/office/drawing/2010/main" val="0"/>
              </a:ext>
            </a:extLst>
          </a:blip>
          <a:srcRect t="13898" b="18814"/>
          <a:stretch/>
        </p:blipFill>
        <p:spPr>
          <a:xfrm>
            <a:off x="6121368" y="4277084"/>
            <a:ext cx="2487748" cy="1659021"/>
          </a:xfrm>
          <a:prstGeom prst="rect">
            <a:avLst/>
          </a:prstGeom>
        </p:spPr>
      </p:pic>
    </p:spTree>
    <p:extLst>
      <p:ext uri="{BB962C8B-B14F-4D97-AF65-F5344CB8AC3E}">
        <p14:creationId xmlns:p14="http://schemas.microsoft.com/office/powerpoint/2010/main" val="114380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KYNA Aria Pro" panose="02000000000000000000" pitchFamily="50" charset="0"/>
              </a:rPr>
              <a:t>Who publishes?</a:t>
            </a:r>
            <a:endParaRPr lang="en-US" sz="4400" dirty="0">
              <a:latin typeface="KYNA Aria Pro" panose="02000000000000000000" pitchFamily="50" charset="0"/>
            </a:endParaRPr>
          </a:p>
        </p:txBody>
      </p:sp>
      <p:sp>
        <p:nvSpPr>
          <p:cNvPr id="11" name="Content Placeholder 10"/>
          <p:cNvSpPr>
            <a:spLocks noGrp="1"/>
          </p:cNvSpPr>
          <p:nvPr>
            <p:ph sz="half" idx="1"/>
          </p:nvPr>
        </p:nvSpPr>
        <p:spPr>
          <a:xfrm>
            <a:off x="611560" y="1845735"/>
            <a:ext cx="4176464" cy="4391577"/>
          </a:xfrm>
        </p:spPr>
        <p:txBody>
          <a:bodyPr>
            <a:noAutofit/>
          </a:bodyPr>
          <a:lstStyle/>
          <a:p>
            <a:pPr lvl="0"/>
            <a:r>
              <a:rPr lang="en-US" sz="2400" b="1" dirty="0" smtClean="0">
                <a:latin typeface="Cambria" panose="02040503050406030204" pitchFamily="18" charset="0"/>
              </a:rPr>
              <a:t>63 official “publishers</a:t>
            </a:r>
            <a:r>
              <a:rPr lang="en-US" sz="2400" b="1" dirty="0" smtClean="0">
                <a:latin typeface="Cambria" panose="02040503050406030204" pitchFamily="18" charset="0"/>
              </a:rPr>
              <a:t>”</a:t>
            </a:r>
          </a:p>
          <a:p>
            <a:pPr lvl="0"/>
            <a:r>
              <a:rPr lang="en-US" sz="2400" dirty="0" smtClean="0">
                <a:latin typeface="Cambria" panose="02040503050406030204" pitchFamily="18" charset="0"/>
              </a:rPr>
              <a:t>- Owned by </a:t>
            </a:r>
            <a:r>
              <a:rPr lang="en-US" sz="2400" dirty="0" smtClean="0">
                <a:latin typeface="Cambria" panose="02040503050406030204" pitchFamily="18" charset="0"/>
              </a:rPr>
              <a:t>an official entity</a:t>
            </a:r>
            <a:endParaRPr lang="en-US" sz="2400" dirty="0">
              <a:latin typeface="Cambria" panose="02040503050406030204" pitchFamily="18" charset="0"/>
            </a:endParaRPr>
          </a:p>
          <a:p>
            <a:pPr lvl="0"/>
            <a:r>
              <a:rPr lang="en-US" sz="2400" dirty="0">
                <a:latin typeface="Cambria" panose="02040503050406030204" pitchFamily="18" charset="0"/>
              </a:rPr>
              <a:t>- “to promote the social and political goals of the </a:t>
            </a:r>
            <a:r>
              <a:rPr lang="en-US" sz="2400" dirty="0" smtClean="0">
                <a:latin typeface="Cambria" panose="02040503050406030204" pitchFamily="18" charset="0"/>
              </a:rPr>
              <a:t>org.”</a:t>
            </a:r>
          </a:p>
          <a:p>
            <a:r>
              <a:rPr lang="en-US" sz="2400" dirty="0">
                <a:latin typeface="Cambria" panose="02040503050406030204" pitchFamily="18" charset="0"/>
              </a:rPr>
              <a:t>- Strictly regulated</a:t>
            </a:r>
          </a:p>
          <a:p>
            <a:pPr lvl="0"/>
            <a:r>
              <a:rPr lang="en-US" sz="2400" dirty="0" smtClean="0">
                <a:latin typeface="Cambria" panose="02040503050406030204" pitchFamily="18" charset="0"/>
              </a:rPr>
              <a:t>- </a:t>
            </a:r>
            <a:r>
              <a:rPr lang="en-US" sz="2400" dirty="0">
                <a:latin typeface="Cambria" panose="02040503050406030204" pitchFamily="18" charset="0"/>
              </a:rPr>
              <a:t>Run by bureaucrats with editorial staffs of mostly writers and critics</a:t>
            </a:r>
          </a:p>
          <a:p>
            <a:pPr lvl="0"/>
            <a:r>
              <a:rPr lang="en-US" sz="2400" dirty="0" smtClean="0">
                <a:latin typeface="Cambria" panose="02040503050406030204" pitchFamily="18" charset="0"/>
              </a:rPr>
              <a:t>- </a:t>
            </a:r>
            <a:r>
              <a:rPr lang="en-US" sz="2400" dirty="0" smtClean="0">
                <a:latin typeface="Cambria" panose="02040503050406030204" pitchFamily="18" charset="0"/>
              </a:rPr>
              <a:t>Supported partly by govt.: capital, infrastructure, outlet, training</a:t>
            </a:r>
            <a:endParaRPr lang="en-US" sz="2400" dirty="0" smtClean="0">
              <a:latin typeface="Cambria" panose="02040503050406030204" pitchFamily="18" charset="0"/>
            </a:endParaRPr>
          </a:p>
          <a:p>
            <a:pPr lvl="0"/>
            <a:endParaRPr lang="en-US" sz="2400" dirty="0">
              <a:latin typeface="Cambria" panose="02040503050406030204" pitchFamily="18" charset="0"/>
            </a:endParaRPr>
          </a:p>
          <a:p>
            <a:endParaRPr lang="en-US" sz="2400" dirty="0">
              <a:latin typeface="Cambria" panose="02040503050406030204" pitchFamily="18" charset="0"/>
            </a:endParaRPr>
          </a:p>
        </p:txBody>
      </p:sp>
      <p:sp>
        <p:nvSpPr>
          <p:cNvPr id="12" name="Content Placeholder 11"/>
          <p:cNvSpPr>
            <a:spLocks noGrp="1"/>
          </p:cNvSpPr>
          <p:nvPr>
            <p:ph sz="half" idx="2"/>
          </p:nvPr>
        </p:nvSpPr>
        <p:spPr>
          <a:xfrm>
            <a:off x="4788024" y="1845734"/>
            <a:ext cx="4104456" cy="4535593"/>
          </a:xfrm>
        </p:spPr>
        <p:txBody>
          <a:bodyPr>
            <a:noAutofit/>
          </a:bodyPr>
          <a:lstStyle/>
          <a:p>
            <a:pPr lvl="0"/>
            <a:r>
              <a:rPr lang="en-US" sz="2400" b="1" dirty="0" smtClean="0">
                <a:latin typeface="Cambria" panose="02040503050406030204" pitchFamily="18" charset="0"/>
              </a:rPr>
              <a:t>Still hatching “</a:t>
            </a:r>
            <a:r>
              <a:rPr lang="en-US" sz="2400" b="1" dirty="0">
                <a:latin typeface="Cambria" panose="02040503050406030204" pitchFamily="18" charset="0"/>
              </a:rPr>
              <a:t>b</a:t>
            </a:r>
            <a:r>
              <a:rPr lang="en-US" sz="2400" b="1" dirty="0" smtClean="0">
                <a:latin typeface="Cambria" panose="02040503050406030204" pitchFamily="18" charset="0"/>
              </a:rPr>
              <a:t>ook </a:t>
            </a:r>
            <a:r>
              <a:rPr lang="en-US" sz="2400" b="1" dirty="0" smtClean="0">
                <a:latin typeface="Cambria" panose="02040503050406030204" pitchFamily="18" charset="0"/>
              </a:rPr>
              <a:t>companies”</a:t>
            </a:r>
            <a:endParaRPr lang="en-US" sz="2400" b="1" dirty="0">
              <a:latin typeface="Cambria" panose="02040503050406030204" pitchFamily="18" charset="0"/>
            </a:endParaRPr>
          </a:p>
          <a:p>
            <a:pPr lvl="0"/>
            <a:r>
              <a:rPr lang="en-US" sz="2400" dirty="0">
                <a:latin typeface="Cambria" panose="02040503050406030204" pitchFamily="18" charset="0"/>
              </a:rPr>
              <a:t>- </a:t>
            </a:r>
            <a:r>
              <a:rPr lang="en-US" sz="2400" dirty="0" smtClean="0">
                <a:latin typeface="Cambria" panose="02040503050406030204" pitchFamily="18" charset="0"/>
              </a:rPr>
              <a:t>Privately-owned</a:t>
            </a:r>
            <a:endParaRPr lang="en-US" sz="2400" dirty="0">
              <a:latin typeface="Cambria" panose="02040503050406030204" pitchFamily="18" charset="0"/>
            </a:endParaRPr>
          </a:p>
          <a:p>
            <a:pPr lvl="0"/>
            <a:r>
              <a:rPr lang="en-US" sz="2400" dirty="0" smtClean="0">
                <a:latin typeface="Cambria" panose="02040503050406030204" pitchFamily="18" charset="0"/>
              </a:rPr>
              <a:t>- </a:t>
            </a:r>
            <a:r>
              <a:rPr lang="en-US" sz="2400" dirty="0">
                <a:latin typeface="Cambria" panose="02040503050406030204" pitchFamily="18" charset="0"/>
              </a:rPr>
              <a:t>to fulfill owners’ vision or make a </a:t>
            </a:r>
            <a:r>
              <a:rPr lang="en-US" sz="2400" dirty="0" smtClean="0">
                <a:latin typeface="Cambria" panose="02040503050406030204" pitchFamily="18" charset="0"/>
              </a:rPr>
              <a:t>profit</a:t>
            </a:r>
          </a:p>
          <a:p>
            <a:r>
              <a:rPr lang="en-US" sz="2400" dirty="0">
                <a:latin typeface="Cambria" panose="02040503050406030204" pitchFamily="18" charset="0"/>
              </a:rPr>
              <a:t>- Negotiating regulations</a:t>
            </a:r>
          </a:p>
          <a:p>
            <a:pPr lvl="0"/>
            <a:r>
              <a:rPr lang="en-US" sz="2400" dirty="0" smtClean="0">
                <a:latin typeface="Cambria" panose="02040503050406030204" pitchFamily="18" charset="0"/>
              </a:rPr>
              <a:t>- </a:t>
            </a:r>
            <a:r>
              <a:rPr lang="en-US" sz="2400" dirty="0">
                <a:latin typeface="Cambria" panose="02040503050406030204" pitchFamily="18" charset="0"/>
              </a:rPr>
              <a:t>Run by entrepreneurs with </a:t>
            </a:r>
            <a:r>
              <a:rPr lang="en-US" sz="2400" dirty="0" smtClean="0">
                <a:latin typeface="Cambria" panose="02040503050406030204" pitchFamily="18" charset="0"/>
              </a:rPr>
              <a:t>less experienced but passionate book lovers</a:t>
            </a:r>
            <a:endParaRPr lang="en-US" sz="2400" dirty="0">
              <a:latin typeface="Cambria" panose="02040503050406030204" pitchFamily="18" charset="0"/>
            </a:endParaRPr>
          </a:p>
          <a:p>
            <a:pPr lvl="0"/>
            <a:r>
              <a:rPr lang="en-US" sz="2400" dirty="0" smtClean="0">
                <a:latin typeface="Cambria" panose="02040503050406030204" pitchFamily="18" charset="0"/>
              </a:rPr>
              <a:t>- Entrepreneurial, “</a:t>
            </a:r>
            <a:r>
              <a:rPr lang="en-US" sz="2400" dirty="0" err="1" smtClean="0">
                <a:latin typeface="Cambria" panose="02040503050406030204" pitchFamily="18" charset="0"/>
              </a:rPr>
              <a:t>proteurish</a:t>
            </a:r>
            <a:r>
              <a:rPr lang="en-US" sz="2400" dirty="0" smtClean="0">
                <a:latin typeface="Cambria" panose="02040503050406030204" pitchFamily="18" charset="0"/>
              </a:rPr>
              <a:t>”</a:t>
            </a:r>
            <a:endParaRPr lang="en-US" sz="2400" dirty="0">
              <a:latin typeface="Cambria" panose="02040503050406030204" pitchFamily="18" charset="0"/>
            </a:endParaRPr>
          </a:p>
          <a:p>
            <a:endParaRPr lang="en-US" sz="2400" dirty="0">
              <a:latin typeface="Cambria" panose="02040503050406030204" pitchFamily="18" charset="0"/>
            </a:endParaRPr>
          </a:p>
        </p:txBody>
      </p:sp>
    </p:spTree>
    <p:extLst>
      <p:ext uri="{BB962C8B-B14F-4D97-AF65-F5344CB8AC3E}">
        <p14:creationId xmlns:p14="http://schemas.microsoft.com/office/powerpoint/2010/main" val="110098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dirty="0">
                <a:latin typeface="KYNA Aria Pro" panose="02000000000000000000" pitchFamily="50" charset="0"/>
              </a:rPr>
              <a:t>What is </a:t>
            </a:r>
            <a:r>
              <a:rPr lang="en-US" sz="4400" dirty="0" smtClean="0">
                <a:latin typeface="KYNA Aria Pro" panose="02000000000000000000" pitchFamily="50" charset="0"/>
              </a:rPr>
              <a:t>published?</a:t>
            </a:r>
            <a:endParaRPr lang="en-US" sz="4400" dirty="0">
              <a:latin typeface="KYNA Aria Pro" panose="02000000000000000000" pitchFamily="50" charset="0"/>
            </a:endParaRPr>
          </a:p>
        </p:txBody>
      </p:sp>
      <p:sp>
        <p:nvSpPr>
          <p:cNvPr id="8" name="Content Placeholder 7"/>
          <p:cNvSpPr>
            <a:spLocks noGrp="1"/>
          </p:cNvSpPr>
          <p:nvPr>
            <p:ph sz="half" idx="1"/>
          </p:nvPr>
        </p:nvSpPr>
        <p:spPr>
          <a:xfrm>
            <a:off x="822960" y="1845735"/>
            <a:ext cx="3677032" cy="4463585"/>
          </a:xfrm>
        </p:spPr>
        <p:txBody>
          <a:bodyPr>
            <a:normAutofit/>
          </a:bodyPr>
          <a:lstStyle/>
          <a:p>
            <a:r>
              <a:rPr lang="en-US" sz="2400" dirty="0" smtClean="0">
                <a:latin typeface="Cambria" panose="02040503050406030204" pitchFamily="18" charset="0"/>
              </a:rPr>
              <a:t>- Textbook</a:t>
            </a:r>
          </a:p>
          <a:p>
            <a:r>
              <a:rPr lang="en-US" sz="2400" dirty="0" smtClean="0">
                <a:latin typeface="Cambria" panose="02040503050406030204" pitchFamily="18" charset="0"/>
              </a:rPr>
              <a:t>- “Literature”</a:t>
            </a:r>
          </a:p>
          <a:p>
            <a:endParaRPr lang="en-US" sz="2400" dirty="0">
              <a:latin typeface="Cambria" panose="02040503050406030204" pitchFamily="18" charset="0"/>
            </a:endParaRPr>
          </a:p>
          <a:p>
            <a:endParaRPr lang="en-US" sz="2400" dirty="0" smtClean="0">
              <a:latin typeface="Cambria" panose="02040503050406030204" pitchFamily="18" charset="0"/>
            </a:endParaRPr>
          </a:p>
          <a:p>
            <a:endParaRPr lang="en-US" sz="2400" dirty="0" smtClean="0">
              <a:latin typeface="Cambria" panose="02040503050406030204" pitchFamily="18" charset="0"/>
            </a:endParaRPr>
          </a:p>
          <a:p>
            <a:endParaRPr lang="en-US" sz="2400" dirty="0" smtClean="0">
              <a:latin typeface="Cambria" panose="02040503050406030204" pitchFamily="18" charset="0"/>
            </a:endParaRPr>
          </a:p>
          <a:p>
            <a:r>
              <a:rPr lang="en-US" sz="2400" dirty="0" smtClean="0">
                <a:latin typeface="Cambria" panose="02040503050406030204" pitchFamily="18" charset="0"/>
              </a:rPr>
              <a:t>- Reference books</a:t>
            </a:r>
          </a:p>
        </p:txBody>
      </p:sp>
      <p:sp>
        <p:nvSpPr>
          <p:cNvPr id="9" name="Content Placeholder 8"/>
          <p:cNvSpPr>
            <a:spLocks noGrp="1"/>
          </p:cNvSpPr>
          <p:nvPr>
            <p:ph sz="half" idx="2"/>
          </p:nvPr>
        </p:nvSpPr>
        <p:spPr>
          <a:xfrm>
            <a:off x="4663440" y="1845734"/>
            <a:ext cx="4301048" cy="4463585"/>
          </a:xfrm>
        </p:spPr>
        <p:txBody>
          <a:bodyPr>
            <a:noAutofit/>
          </a:bodyPr>
          <a:lstStyle/>
          <a:p>
            <a:r>
              <a:rPr lang="en-US" sz="2400" dirty="0" smtClean="0">
                <a:latin typeface="Cambria" panose="02040503050406030204" pitchFamily="18" charset="0"/>
              </a:rPr>
              <a:t>- Textbook (foreign languages)</a:t>
            </a:r>
          </a:p>
          <a:p>
            <a:r>
              <a:rPr lang="en-US" sz="2400" dirty="0" smtClean="0">
                <a:latin typeface="Cambria" panose="02040503050406030204" pitchFamily="18" charset="0"/>
              </a:rPr>
              <a:t>- Fiction</a:t>
            </a:r>
            <a:br>
              <a:rPr lang="en-US" sz="2400" dirty="0" smtClean="0">
                <a:latin typeface="Cambria" panose="02040503050406030204" pitchFamily="18" charset="0"/>
              </a:rPr>
            </a:br>
            <a:r>
              <a:rPr lang="en-US" sz="2400" dirty="0" smtClean="0">
                <a:latin typeface="Cambria" panose="02040503050406030204" pitchFamily="18" charset="0"/>
              </a:rPr>
              <a:t>+ essays: best-selling</a:t>
            </a:r>
            <a:br>
              <a:rPr lang="en-US" sz="2400" dirty="0" smtClean="0">
                <a:latin typeface="Cambria" panose="02040503050406030204" pitchFamily="18" charset="0"/>
              </a:rPr>
            </a:br>
            <a:r>
              <a:rPr lang="en-US" sz="2400" dirty="0" smtClean="0">
                <a:latin typeface="Cambria" panose="02040503050406030204" pitchFamily="18" charset="0"/>
              </a:rPr>
              <a:t>+ social sciences and history</a:t>
            </a:r>
            <a:br>
              <a:rPr lang="en-US" sz="2400" dirty="0" smtClean="0">
                <a:latin typeface="Cambria" panose="02040503050406030204" pitchFamily="18" charset="0"/>
              </a:rPr>
            </a:br>
            <a:r>
              <a:rPr lang="en-US" sz="2400" dirty="0" smtClean="0">
                <a:latin typeface="Cambria" panose="02040503050406030204" pitchFamily="18" charset="0"/>
              </a:rPr>
              <a:t>+ genre literature, YA</a:t>
            </a:r>
            <a:br>
              <a:rPr lang="en-US" sz="2400" dirty="0" smtClean="0">
                <a:latin typeface="Cambria" panose="02040503050406030204" pitchFamily="18" charset="0"/>
              </a:rPr>
            </a:br>
            <a:r>
              <a:rPr lang="en-US" sz="2400" dirty="0" smtClean="0">
                <a:latin typeface="Cambria" panose="02040503050406030204" pitchFamily="18" charset="0"/>
              </a:rPr>
              <a:t>+ visual</a:t>
            </a:r>
            <a:br>
              <a:rPr lang="en-US" sz="2400" dirty="0" smtClean="0">
                <a:latin typeface="Cambria" panose="02040503050406030204" pitchFamily="18" charset="0"/>
              </a:rPr>
            </a:br>
            <a:r>
              <a:rPr lang="en-US" sz="2400" dirty="0" smtClean="0">
                <a:latin typeface="Cambria" panose="02040503050406030204" pitchFamily="18" charset="0"/>
              </a:rPr>
              <a:t>+ highbrow literature</a:t>
            </a:r>
            <a:br>
              <a:rPr lang="en-US" sz="2400" dirty="0" smtClean="0">
                <a:latin typeface="Cambria" panose="02040503050406030204" pitchFamily="18" charset="0"/>
              </a:rPr>
            </a:br>
            <a:r>
              <a:rPr lang="en-US" sz="2400" dirty="0" smtClean="0">
                <a:latin typeface="Cambria" panose="02040503050406030204" pitchFamily="18" charset="0"/>
              </a:rPr>
              <a:t>+ niches</a:t>
            </a:r>
          </a:p>
          <a:p>
            <a:r>
              <a:rPr lang="en-US" sz="2400" dirty="0" smtClean="0">
                <a:latin typeface="Cambria" panose="02040503050406030204" pitchFamily="18" charset="0"/>
              </a:rPr>
              <a:t>- Self-help</a:t>
            </a:r>
            <a:r>
              <a:rPr lang="en-US" sz="2400" dirty="0">
                <a:latin typeface="Cambria" panose="02040503050406030204" pitchFamily="18" charset="0"/>
              </a:rPr>
              <a:t/>
            </a:r>
            <a:br>
              <a:rPr lang="en-US" sz="2400" dirty="0">
                <a:latin typeface="Cambria" panose="02040503050406030204" pitchFamily="18" charset="0"/>
              </a:rPr>
            </a:br>
            <a:r>
              <a:rPr lang="en-US" sz="2400" dirty="0" smtClean="0">
                <a:latin typeface="Cambria" panose="02040503050406030204" pitchFamily="18" charset="0"/>
              </a:rPr>
              <a:t>+ Parenting</a:t>
            </a:r>
            <a:br>
              <a:rPr lang="en-US" sz="2400" dirty="0" smtClean="0">
                <a:latin typeface="Cambria" panose="02040503050406030204" pitchFamily="18" charset="0"/>
              </a:rPr>
            </a:br>
            <a:r>
              <a:rPr lang="en-US" sz="2400" dirty="0" smtClean="0">
                <a:latin typeface="Cambria" panose="02040503050406030204" pitchFamily="18" charset="0"/>
              </a:rPr>
              <a:t>+ Cookbook</a:t>
            </a:r>
            <a:br>
              <a:rPr lang="en-US" sz="2400" dirty="0" smtClean="0">
                <a:latin typeface="Cambria" panose="02040503050406030204" pitchFamily="18" charset="0"/>
              </a:rPr>
            </a:br>
            <a:r>
              <a:rPr lang="en-US" sz="2400" dirty="0" smtClean="0">
                <a:latin typeface="Cambria" panose="02040503050406030204" pitchFamily="18" charset="0"/>
              </a:rPr>
              <a:t>+ Body and mind</a:t>
            </a:r>
            <a:br>
              <a:rPr lang="en-US" sz="2400" dirty="0" smtClean="0">
                <a:latin typeface="Cambria" panose="02040503050406030204" pitchFamily="18" charset="0"/>
              </a:rPr>
            </a:br>
            <a:endParaRPr lang="en-US" sz="2400" dirty="0" smtClean="0">
              <a:latin typeface="Cambria" panose="02040503050406030204" pitchFamily="18" charset="0"/>
            </a:endParaRPr>
          </a:p>
        </p:txBody>
      </p:sp>
    </p:spTree>
    <p:extLst>
      <p:ext uri="{BB962C8B-B14F-4D97-AF65-F5344CB8AC3E}">
        <p14:creationId xmlns:p14="http://schemas.microsoft.com/office/powerpoint/2010/main" val="2199142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79389" y="5928672"/>
            <a:ext cx="7585234" cy="452656"/>
          </a:xfrm>
        </p:spPr>
        <p:txBody>
          <a:bodyPr/>
          <a:lstStyle/>
          <a:p>
            <a:r>
              <a:rPr lang="en-US" sz="2400" dirty="0" smtClean="0">
                <a:latin typeface="Cambria" panose="02040503050406030204" pitchFamily="18" charset="0"/>
              </a:rPr>
              <a:t/>
            </a:r>
            <a:br>
              <a:rPr lang="en-US" sz="2400" dirty="0" smtClean="0">
                <a:latin typeface="Cambria" panose="02040503050406030204" pitchFamily="18" charset="0"/>
              </a:rPr>
            </a:br>
            <a:r>
              <a:rPr lang="en-US" sz="2400" dirty="0" smtClean="0">
                <a:latin typeface="Cambria" panose="02040503050406030204" pitchFamily="18" charset="0"/>
              </a:rPr>
              <a:t>15/7/2015: Millie </a:t>
            </a:r>
            <a:r>
              <a:rPr lang="en-US" sz="2400" dirty="0" err="1" smtClean="0">
                <a:latin typeface="Cambria" panose="02040503050406030204" pitchFamily="18" charset="0"/>
              </a:rPr>
              <a:t>Mirotta</a:t>
            </a:r>
            <a:r>
              <a:rPr lang="en-US" sz="2400" dirty="0" smtClean="0">
                <a:latin typeface="Cambria" panose="02040503050406030204" pitchFamily="18" charset="0"/>
              </a:rPr>
              <a:t>, </a:t>
            </a:r>
            <a:r>
              <a:rPr lang="en-US" sz="2400" i="1" dirty="0" smtClean="0">
                <a:latin typeface="Cambria" panose="02040503050406030204" pitchFamily="18" charset="0"/>
              </a:rPr>
              <a:t>Animal Kingdom</a:t>
            </a:r>
            <a:r>
              <a:rPr lang="en-US" sz="2400" dirty="0" smtClean="0">
                <a:latin typeface="Cambria" panose="02040503050406030204" pitchFamily="18" charset="0"/>
              </a:rPr>
              <a:t>, </a:t>
            </a:r>
            <a:r>
              <a:rPr lang="en-US" sz="2400" dirty="0" err="1" smtClean="0">
                <a:latin typeface="Cambria" panose="02040503050406030204" pitchFamily="18" charset="0"/>
              </a:rPr>
              <a:t>Nhã</a:t>
            </a:r>
            <a:r>
              <a:rPr lang="en-US" sz="2400" dirty="0" smtClean="0">
                <a:latin typeface="Cambria" panose="02040503050406030204" pitchFamily="18" charset="0"/>
              </a:rPr>
              <a:t> Nam</a:t>
            </a:r>
            <a:endParaRPr lang="en-US" sz="2400" dirty="0">
              <a:latin typeface="Cambria" panose="02040503050406030204" pitchFamily="18" charset="0"/>
            </a:endParaRPr>
          </a:p>
        </p:txBody>
      </p:sp>
      <p:sp>
        <p:nvSpPr>
          <p:cNvPr id="8" name="Text Placeholder 7"/>
          <p:cNvSpPr>
            <a:spLocks noGrp="1"/>
          </p:cNvSpPr>
          <p:nvPr>
            <p:ph type="body" sz="half" idx="2"/>
          </p:nvPr>
        </p:nvSpPr>
        <p:spPr>
          <a:xfrm>
            <a:off x="779389" y="6477296"/>
            <a:ext cx="7589520" cy="336080"/>
          </a:xfrm>
        </p:spPr>
        <p:txBody>
          <a:bodyPr>
            <a:normAutofit/>
          </a:bodyPr>
          <a:lstStyle/>
          <a:p>
            <a:r>
              <a:rPr lang="sv-SE" sz="2400" spc="-50" dirty="0" smtClean="0">
                <a:latin typeface="Cambria" panose="02040503050406030204" pitchFamily="18" charset="0"/>
                <a:ea typeface="+mj-ea"/>
                <a:cs typeface="+mj-cs"/>
              </a:rPr>
              <a:t>1/10/2015: 38 titles by 6</a:t>
            </a:r>
            <a:r>
              <a:rPr lang="sv-SE" sz="2400" spc="-50" dirty="0" smtClean="0">
                <a:solidFill>
                  <a:srgbClr val="FF0000"/>
                </a:solidFill>
                <a:latin typeface="Cambria" panose="02040503050406030204" pitchFamily="18" charset="0"/>
                <a:ea typeface="+mj-ea"/>
                <a:cs typeface="+mj-cs"/>
              </a:rPr>
              <a:t> </a:t>
            </a:r>
            <a:r>
              <a:rPr lang="sv-SE" sz="2400" spc="-50" dirty="0" smtClean="0">
                <a:latin typeface="Cambria" panose="02040503050406030204" pitchFamily="18" charset="0"/>
                <a:ea typeface="+mj-ea"/>
                <a:cs typeface="+mj-cs"/>
              </a:rPr>
              <a:t>different publishers</a:t>
            </a:r>
            <a:endParaRPr lang="en-US" sz="2400" spc="-50" dirty="0">
              <a:latin typeface="Cambria" panose="02040503050406030204" pitchFamily="18" charset="0"/>
              <a:ea typeface="+mj-ea"/>
              <a:cs typeface="+mj-cs"/>
            </a:endParaRPr>
          </a:p>
        </p:txBody>
      </p:sp>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rcRect t="14167" b="14167"/>
          <a:stretch>
            <a:fillRect/>
          </a:stretch>
        </p:blipFill>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1222" y="4277705"/>
            <a:ext cx="1656184" cy="1675169"/>
          </a:xfrm>
          <a:prstGeom prst="rect">
            <a:avLst/>
          </a:prstGeom>
          <a:ln>
            <a:solidFill>
              <a:schemeClr val="accent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247" y="4258825"/>
            <a:ext cx="1675169" cy="1675169"/>
          </a:xfrm>
          <a:prstGeom prst="rect">
            <a:avLst/>
          </a:prstGeom>
          <a:ln>
            <a:solidFill>
              <a:schemeClr val="accent2"/>
            </a:solid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5374" y="4277705"/>
            <a:ext cx="1730659" cy="167499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2972" y="4243539"/>
            <a:ext cx="1697773" cy="1690455"/>
          </a:xfrm>
          <a:prstGeom prst="rect">
            <a:avLst/>
          </a:prstGeom>
        </p:spPr>
      </p:pic>
    </p:spTree>
    <p:extLst>
      <p:ext uri="{BB962C8B-B14F-4D97-AF65-F5344CB8AC3E}">
        <p14:creationId xmlns:p14="http://schemas.microsoft.com/office/powerpoint/2010/main" val="2736467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32656"/>
            <a:ext cx="3024336" cy="45062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29797"/>
            <a:ext cx="4509120" cy="4509120"/>
          </a:xfrm>
          <a:prstGeom prst="rect">
            <a:avLst/>
          </a:prstGeom>
        </p:spPr>
      </p:pic>
      <p:sp>
        <p:nvSpPr>
          <p:cNvPr id="4" name="TextBox 3"/>
          <p:cNvSpPr txBox="1"/>
          <p:nvPr/>
        </p:nvSpPr>
        <p:spPr>
          <a:xfrm>
            <a:off x="539552" y="4902259"/>
            <a:ext cx="3312368" cy="1200329"/>
          </a:xfrm>
          <a:prstGeom prst="rect">
            <a:avLst/>
          </a:prstGeom>
          <a:noFill/>
        </p:spPr>
        <p:txBody>
          <a:bodyPr wrap="square" rtlCol="0">
            <a:spAutoFit/>
          </a:bodyPr>
          <a:lstStyle/>
          <a:p>
            <a:r>
              <a:rPr lang="en-US" sz="2400" i="1" dirty="0" smtClean="0">
                <a:latin typeface="Cambria" panose="02040503050406030204" pitchFamily="18" charset="0"/>
              </a:rPr>
              <a:t>555 Vietnamese Dishes</a:t>
            </a:r>
          </a:p>
          <a:p>
            <a:r>
              <a:rPr lang="en-US" sz="2400" dirty="0" smtClean="0">
                <a:latin typeface="Cambria" panose="02040503050406030204" pitchFamily="18" charset="0"/>
              </a:rPr>
              <a:t>492 pp.</a:t>
            </a:r>
          </a:p>
          <a:p>
            <a:r>
              <a:rPr lang="en-US" sz="2400" dirty="0" smtClean="0">
                <a:latin typeface="Cambria" panose="02040503050406030204" pitchFamily="18" charset="0"/>
              </a:rPr>
              <a:t>2.22 USD</a:t>
            </a:r>
            <a:endParaRPr lang="en-US" sz="2400" dirty="0">
              <a:latin typeface="Cambria" panose="02040503050406030204" pitchFamily="18" charset="0"/>
            </a:endParaRPr>
          </a:p>
        </p:txBody>
      </p:sp>
      <p:sp>
        <p:nvSpPr>
          <p:cNvPr id="5" name="TextBox 4"/>
          <p:cNvSpPr txBox="1"/>
          <p:nvPr/>
        </p:nvSpPr>
        <p:spPr>
          <a:xfrm>
            <a:off x="4160540" y="4933091"/>
            <a:ext cx="3312368" cy="1200329"/>
          </a:xfrm>
          <a:prstGeom prst="rect">
            <a:avLst/>
          </a:prstGeom>
          <a:noFill/>
        </p:spPr>
        <p:txBody>
          <a:bodyPr wrap="square" rtlCol="0">
            <a:spAutoFit/>
          </a:bodyPr>
          <a:lstStyle/>
          <a:p>
            <a:r>
              <a:rPr lang="en-US" sz="2400" i="1" dirty="0" smtClean="0">
                <a:latin typeface="Cambria" panose="02040503050406030204" pitchFamily="18" charset="0"/>
              </a:rPr>
              <a:t>A Chef’s Heart</a:t>
            </a:r>
          </a:p>
          <a:p>
            <a:r>
              <a:rPr lang="en-US" sz="2400" dirty="0" smtClean="0">
                <a:latin typeface="Cambria" panose="02040503050406030204" pitchFamily="18" charset="0"/>
              </a:rPr>
              <a:t>312 pp., hard cover</a:t>
            </a:r>
          </a:p>
          <a:p>
            <a:r>
              <a:rPr lang="en-US" sz="2400" dirty="0" smtClean="0">
                <a:latin typeface="Cambria" panose="02040503050406030204" pitchFamily="18" charset="0"/>
              </a:rPr>
              <a:t>10.9 USD</a:t>
            </a:r>
            <a:endParaRPr lang="en-US" sz="2400" dirty="0">
              <a:latin typeface="Cambria" panose="02040503050406030204" pitchFamily="18" charset="0"/>
            </a:endParaRPr>
          </a:p>
        </p:txBody>
      </p:sp>
    </p:spTree>
    <p:extLst>
      <p:ext uri="{BB962C8B-B14F-4D97-AF65-F5344CB8AC3E}">
        <p14:creationId xmlns:p14="http://schemas.microsoft.com/office/powerpoint/2010/main" val="3183192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8321040" cy="3566160"/>
          </a:xfrm>
        </p:spPr>
        <p:txBody>
          <a:bodyPr>
            <a:normAutofit/>
          </a:bodyPr>
          <a:lstStyle/>
          <a:p>
            <a:r>
              <a:rPr lang="en-US" sz="6000" dirty="0" smtClean="0">
                <a:latin typeface="KYNA Aria Pro" panose="02000000000000000000" pitchFamily="50" charset="0"/>
              </a:rPr>
              <a:t>Making authors:</a:t>
            </a:r>
            <a:endParaRPr lang="en-US" sz="6000" dirty="0">
              <a:latin typeface="KYNA Aria Pro" panose="02000000000000000000" pitchFamily="50" charset="0"/>
            </a:endParaRPr>
          </a:p>
        </p:txBody>
      </p:sp>
      <p:sp>
        <p:nvSpPr>
          <p:cNvPr id="3" name="Text Placeholder 2"/>
          <p:cNvSpPr>
            <a:spLocks noGrp="1"/>
          </p:cNvSpPr>
          <p:nvPr>
            <p:ph type="body" idx="1"/>
          </p:nvPr>
        </p:nvSpPr>
        <p:spPr/>
        <p:txBody>
          <a:bodyPr>
            <a:normAutofit/>
          </a:bodyPr>
          <a:lstStyle/>
          <a:p>
            <a:r>
              <a:rPr lang="en-US" sz="3600" cap="none" dirty="0" smtClean="0">
                <a:latin typeface="KYNA Aria Pro" panose="02000000000000000000" pitchFamily="50" charset="0"/>
              </a:rPr>
              <a:t>Publishers’ adaptation</a:t>
            </a:r>
            <a:endParaRPr lang="en-US" sz="3600" cap="none" dirty="0">
              <a:latin typeface="KYNA Aria Pro" panose="02000000000000000000" pitchFamily="50" charset="0"/>
            </a:endParaRPr>
          </a:p>
        </p:txBody>
      </p:sp>
    </p:spTree>
    <p:extLst>
      <p:ext uri="{BB962C8B-B14F-4D97-AF65-F5344CB8AC3E}">
        <p14:creationId xmlns:p14="http://schemas.microsoft.com/office/powerpoint/2010/main" val="253467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KYNA Aria Pro" panose="02000000000000000000" pitchFamily="50" charset="0"/>
              </a:rPr>
              <a:t>About me</a:t>
            </a:r>
            <a:endParaRPr lang="en-US" sz="4400" dirty="0">
              <a:latin typeface="KYNA Aria Pro" panose="02000000000000000000" pitchFamily="50" charset="0"/>
            </a:endParaRPr>
          </a:p>
        </p:txBody>
      </p:sp>
      <p:sp>
        <p:nvSpPr>
          <p:cNvPr id="3" name="Content Placeholder 2"/>
          <p:cNvSpPr>
            <a:spLocks noGrp="1"/>
          </p:cNvSpPr>
          <p:nvPr>
            <p:ph idx="1"/>
          </p:nvPr>
        </p:nvSpPr>
        <p:spPr>
          <a:xfrm>
            <a:off x="822960" y="1753632"/>
            <a:ext cx="8213536" cy="4627695"/>
          </a:xfrm>
        </p:spPr>
        <p:txBody>
          <a:bodyPr>
            <a:noAutofit/>
          </a:bodyPr>
          <a:lstStyle/>
          <a:p>
            <a:endParaRPr lang="en-US" sz="2400" dirty="0" smtClean="0">
              <a:latin typeface="Cambria" panose="02040503050406030204" pitchFamily="18" charset="0"/>
            </a:endParaRPr>
          </a:p>
          <a:p>
            <a:r>
              <a:rPr lang="en-US" sz="2400" dirty="0" smtClean="0">
                <a:latin typeface="Cambria" panose="02040503050406030204" pitchFamily="18" charset="0"/>
              </a:rPr>
              <a:t>- BA in Literature, Vietnam National University, Hanoi, 2007</a:t>
            </a:r>
          </a:p>
          <a:p>
            <a:r>
              <a:rPr lang="en-US" sz="2400" dirty="0" smtClean="0">
                <a:latin typeface="Cambria" panose="02040503050406030204" pitchFamily="18" charset="0"/>
              </a:rPr>
              <a:t>- MA in English Literary Studies, University of York, UK, 2010</a:t>
            </a:r>
          </a:p>
          <a:p>
            <a:r>
              <a:rPr lang="en-US" sz="2400" dirty="0" smtClean="0">
                <a:latin typeface="Cambria" panose="02040503050406030204" pitchFamily="18" charset="0"/>
              </a:rPr>
              <a:t>- Editor at </a:t>
            </a:r>
            <a:r>
              <a:rPr lang="en-US" sz="2400" dirty="0" err="1" smtClean="0">
                <a:latin typeface="Cambria" panose="02040503050406030204" pitchFamily="18" charset="0"/>
              </a:rPr>
              <a:t>Nhã</a:t>
            </a:r>
            <a:r>
              <a:rPr lang="en-US" sz="2400" dirty="0" smtClean="0">
                <a:latin typeface="Cambria" panose="02040503050406030204" pitchFamily="18" charset="0"/>
              </a:rPr>
              <a:t> Nam Publishing and Communications </a:t>
            </a:r>
            <a:r>
              <a:rPr lang="en-US" sz="2400" dirty="0" err="1" smtClean="0">
                <a:latin typeface="Cambria" panose="02040503050406030204" pitchFamily="18" charset="0"/>
              </a:rPr>
              <a:t>Jsc</a:t>
            </a:r>
            <a:r>
              <a:rPr lang="en-US" sz="2400" dirty="0" smtClean="0">
                <a:latin typeface="Cambria" panose="02040503050406030204" pitchFamily="18" charset="0"/>
              </a:rPr>
              <a:t>. 2007-2009, 2010-now</a:t>
            </a:r>
            <a:endParaRPr lang="en-US" sz="2400" dirty="0">
              <a:latin typeface="Cambria" panose="02040503050406030204" pitchFamily="18" charset="0"/>
            </a:endParaRPr>
          </a:p>
          <a:p>
            <a:pPr lvl="1"/>
            <a:r>
              <a:rPr lang="en-US" sz="2200" dirty="0">
                <a:latin typeface="Cambria" panose="02040503050406030204" pitchFamily="18" charset="0"/>
              </a:rPr>
              <a:t>Co-manager of </a:t>
            </a:r>
            <a:r>
              <a:rPr lang="en-US" sz="2200" dirty="0" smtClean="0">
                <a:latin typeface="Cambria" panose="02040503050406030204" pitchFamily="18" charset="0"/>
              </a:rPr>
              <a:t>the Foreign Language Department since 2014</a:t>
            </a:r>
          </a:p>
          <a:p>
            <a:pPr lvl="1"/>
            <a:r>
              <a:rPr lang="en-US" sz="2200" dirty="0" smtClean="0">
                <a:latin typeface="Cambria" panose="02040503050406030204" pitchFamily="18" charset="0"/>
              </a:rPr>
              <a:t>Head of CJK Sub-department since September 2015</a:t>
            </a:r>
          </a:p>
          <a:p>
            <a:r>
              <a:rPr lang="en-US" sz="2400" dirty="0" smtClean="0">
                <a:latin typeface="Cambria" panose="02040503050406030204" pitchFamily="18" charset="0"/>
              </a:rPr>
              <a:t>- Translator (English to Vietnamese)</a:t>
            </a:r>
          </a:p>
          <a:p>
            <a:pPr lvl="1"/>
            <a:r>
              <a:rPr lang="en-US" sz="2200" dirty="0" smtClean="0">
                <a:latin typeface="Cambria" panose="02040503050406030204" pitchFamily="18" charset="0"/>
              </a:rPr>
              <a:t>Margaret Atwood’s </a:t>
            </a:r>
            <a:r>
              <a:rPr lang="en-US" sz="2200" i="1" dirty="0" smtClean="0">
                <a:latin typeface="Cambria" panose="02040503050406030204" pitchFamily="18" charset="0"/>
              </a:rPr>
              <a:t>The Handmaid’s Tale</a:t>
            </a:r>
            <a:r>
              <a:rPr lang="en-US" sz="2200" dirty="0" smtClean="0">
                <a:latin typeface="Cambria" panose="02040503050406030204" pitchFamily="18" charset="0"/>
              </a:rPr>
              <a:t>, </a:t>
            </a:r>
            <a:r>
              <a:rPr lang="en-US" sz="2200" i="1" dirty="0" smtClean="0">
                <a:latin typeface="Cambria" panose="02040503050406030204" pitchFamily="18" charset="0"/>
              </a:rPr>
              <a:t>The Blind Assassin</a:t>
            </a:r>
            <a:endParaRPr lang="en-US" sz="2200" dirty="0" smtClean="0">
              <a:latin typeface="Cambria" panose="02040503050406030204" pitchFamily="18" charset="0"/>
            </a:endParaRPr>
          </a:p>
          <a:p>
            <a:pPr lvl="1"/>
            <a:r>
              <a:rPr lang="en-US" sz="2200" dirty="0" smtClean="0">
                <a:latin typeface="Cambria" panose="02040503050406030204" pitchFamily="18" charset="0"/>
              </a:rPr>
              <a:t>Poetry and appendices in J.R.R. Tolkien’s </a:t>
            </a:r>
            <a:r>
              <a:rPr lang="en-US" sz="2200" i="1" dirty="0" smtClean="0">
                <a:latin typeface="Cambria" panose="02040503050406030204" pitchFamily="18" charset="0"/>
              </a:rPr>
              <a:t>The Lord of the Rings</a:t>
            </a:r>
            <a:endParaRPr lang="en-US" sz="2200" dirty="0" smtClean="0">
              <a:latin typeface="Cambria" panose="02040503050406030204" pitchFamily="18" charset="0"/>
            </a:endParaRPr>
          </a:p>
          <a:p>
            <a:pPr lvl="1"/>
            <a:r>
              <a:rPr lang="en-US" sz="2200" dirty="0" smtClean="0">
                <a:latin typeface="Cambria" panose="02040503050406030204" pitchFamily="18" charset="0"/>
              </a:rPr>
              <a:t>other titles</a:t>
            </a:r>
          </a:p>
        </p:txBody>
      </p:sp>
    </p:spTree>
    <p:extLst>
      <p:ext uri="{BB962C8B-B14F-4D97-AF65-F5344CB8AC3E}">
        <p14:creationId xmlns:p14="http://schemas.microsoft.com/office/powerpoint/2010/main" val="2406286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75934310"/>
              </p:ext>
            </p:extLst>
          </p:nvPr>
        </p:nvGraphicFramePr>
        <p:xfrm>
          <a:off x="539552" y="1844824"/>
          <a:ext cx="8064896" cy="4355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4400" dirty="0" smtClean="0">
                <a:latin typeface="KYNA Aria Pro" panose="02000000000000000000" pitchFamily="50" charset="0"/>
              </a:rPr>
              <a:t>Who is the </a:t>
            </a:r>
            <a:r>
              <a:rPr lang="en-US" sz="4400" dirty="0" err="1" smtClean="0">
                <a:latin typeface="KYNA Aria Pro" panose="02000000000000000000" pitchFamily="50" charset="0"/>
              </a:rPr>
              <a:t>proteur</a:t>
            </a:r>
            <a:r>
              <a:rPr lang="en-US" sz="4400" dirty="0" smtClean="0">
                <a:latin typeface="KYNA Aria Pro" panose="02000000000000000000" pitchFamily="50" charset="0"/>
              </a:rPr>
              <a:t>?</a:t>
            </a:r>
            <a:endParaRPr lang="en-US" sz="4400" dirty="0">
              <a:latin typeface="KYNA Aria Pro" panose="02000000000000000000" pitchFamily="50" charset="0"/>
            </a:endParaRPr>
          </a:p>
        </p:txBody>
      </p:sp>
    </p:spTree>
    <p:extLst>
      <p:ext uri="{BB962C8B-B14F-4D97-AF65-F5344CB8AC3E}">
        <p14:creationId xmlns:p14="http://schemas.microsoft.com/office/powerpoint/2010/main" val="2071729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88" y="404664"/>
            <a:ext cx="4803824" cy="4803824"/>
          </a:xfrm>
          <a:prstGeom prst="rect">
            <a:avLst/>
          </a:prstGeom>
        </p:spPr>
      </p:pic>
      <p:sp>
        <p:nvSpPr>
          <p:cNvPr id="6" name="TextBox 5"/>
          <p:cNvSpPr txBox="1"/>
          <p:nvPr/>
        </p:nvSpPr>
        <p:spPr>
          <a:xfrm>
            <a:off x="5940152" y="404664"/>
            <a:ext cx="3024336" cy="6001643"/>
          </a:xfrm>
          <a:prstGeom prst="rect">
            <a:avLst/>
          </a:prstGeom>
          <a:noFill/>
        </p:spPr>
        <p:txBody>
          <a:bodyPr wrap="square" rtlCol="0">
            <a:spAutoFit/>
          </a:bodyPr>
          <a:lstStyle/>
          <a:p>
            <a:r>
              <a:rPr lang="en-US" sz="2400" dirty="0" smtClean="0">
                <a:solidFill>
                  <a:schemeClr val="tx1">
                    <a:lumMod val="75000"/>
                    <a:lumOff val="25000"/>
                  </a:schemeClr>
                </a:solidFill>
                <a:latin typeface="Cambria" panose="02040503050406030204" pitchFamily="18" charset="0"/>
              </a:rPr>
              <a:t>“Tony Morning”</a:t>
            </a:r>
          </a:p>
          <a:p>
            <a:r>
              <a:rPr lang="en-US" sz="2400" dirty="0" smtClean="0">
                <a:solidFill>
                  <a:schemeClr val="tx1">
                    <a:lumMod val="75000"/>
                    <a:lumOff val="25000"/>
                  </a:schemeClr>
                </a:solidFill>
                <a:latin typeface="Cambria" panose="02040503050406030204" pitchFamily="18" charset="0"/>
              </a:rPr>
              <a:t>(“Uncle Tony”)</a:t>
            </a:r>
          </a:p>
          <a:p>
            <a:pPr algn="r"/>
            <a:endParaRPr lang="en-US" sz="2400" dirty="0" smtClean="0">
              <a:solidFill>
                <a:schemeClr val="tx1">
                  <a:lumMod val="75000"/>
                  <a:lumOff val="25000"/>
                </a:schemeClr>
              </a:solidFill>
              <a:latin typeface="Cambria" panose="02040503050406030204" pitchFamily="18" charset="0"/>
            </a:endParaRPr>
          </a:p>
          <a:p>
            <a:pPr marL="342900" indent="-342900">
              <a:buFontTx/>
              <a:buChar char="-"/>
            </a:pPr>
            <a:r>
              <a:rPr lang="en-US" sz="2400" dirty="0" smtClean="0">
                <a:solidFill>
                  <a:schemeClr val="tx1">
                    <a:lumMod val="75000"/>
                    <a:lumOff val="25000"/>
                  </a:schemeClr>
                </a:solidFill>
                <a:latin typeface="Cambria" panose="02040503050406030204" pitchFamily="18" charset="0"/>
              </a:rPr>
              <a:t>Facebook since March 2014</a:t>
            </a:r>
          </a:p>
          <a:p>
            <a:pPr marL="342900" indent="-342900">
              <a:buFontTx/>
              <a:buChar char="-"/>
            </a:pPr>
            <a:r>
              <a:rPr lang="en-US" sz="2400" dirty="0" smtClean="0">
                <a:solidFill>
                  <a:schemeClr val="tx1">
                    <a:lumMod val="75000"/>
                    <a:lumOff val="25000"/>
                  </a:schemeClr>
                </a:solidFill>
                <a:latin typeface="Cambria" panose="02040503050406030204" pitchFamily="18" charset="0"/>
              </a:rPr>
              <a:t>534,614 likes</a:t>
            </a:r>
          </a:p>
          <a:p>
            <a:pPr marL="342900" indent="-342900">
              <a:buFontTx/>
              <a:buChar char="-"/>
            </a:pPr>
            <a:r>
              <a:rPr lang="en-US" sz="2400" dirty="0" smtClean="0">
                <a:solidFill>
                  <a:schemeClr val="tx1">
                    <a:lumMod val="75000"/>
                    <a:lumOff val="25000"/>
                  </a:schemeClr>
                </a:solidFill>
                <a:latin typeface="Cambria" panose="02040503050406030204" pitchFamily="18" charset="0"/>
              </a:rPr>
              <a:t>Sep 2015: announced “he” would quit writing</a:t>
            </a:r>
            <a:br>
              <a:rPr lang="en-US" sz="2400" dirty="0" smtClean="0">
                <a:solidFill>
                  <a:schemeClr val="tx1">
                    <a:lumMod val="75000"/>
                    <a:lumOff val="25000"/>
                  </a:schemeClr>
                </a:solidFill>
                <a:latin typeface="Cambria" panose="02040503050406030204" pitchFamily="18" charset="0"/>
              </a:rPr>
            </a:br>
            <a:endParaRPr lang="en-US" sz="2400" dirty="0" smtClean="0">
              <a:solidFill>
                <a:schemeClr val="tx1">
                  <a:lumMod val="75000"/>
                  <a:lumOff val="25000"/>
                </a:schemeClr>
              </a:solidFill>
              <a:latin typeface="Cambria" panose="02040503050406030204" pitchFamily="18" charset="0"/>
            </a:endParaRPr>
          </a:p>
          <a:p>
            <a:pPr marL="342900" indent="-342900">
              <a:buFontTx/>
              <a:buChar char="-"/>
            </a:pPr>
            <a:endParaRPr lang="en-US" sz="2400" dirty="0" smtClean="0">
              <a:solidFill>
                <a:schemeClr val="tx1">
                  <a:lumMod val="75000"/>
                  <a:lumOff val="25000"/>
                </a:schemeClr>
              </a:solidFill>
              <a:latin typeface="Cambria" panose="02040503050406030204" pitchFamily="18" charset="0"/>
            </a:endParaRPr>
          </a:p>
          <a:p>
            <a:pPr marL="342900" indent="-342900">
              <a:buFontTx/>
              <a:buChar char="-"/>
            </a:pPr>
            <a:endParaRPr lang="en-US" sz="2400" dirty="0" smtClean="0">
              <a:solidFill>
                <a:schemeClr val="tx1">
                  <a:lumMod val="75000"/>
                  <a:lumOff val="25000"/>
                </a:schemeClr>
              </a:solidFill>
              <a:latin typeface="Cambria" panose="02040503050406030204" pitchFamily="18" charset="0"/>
            </a:endParaRPr>
          </a:p>
          <a:p>
            <a:endParaRPr lang="en-US" sz="2400" dirty="0" smtClean="0">
              <a:solidFill>
                <a:schemeClr val="tx1">
                  <a:lumMod val="75000"/>
                  <a:lumOff val="25000"/>
                </a:schemeClr>
              </a:solidFill>
              <a:latin typeface="Cambria" panose="02040503050406030204" pitchFamily="18" charset="0"/>
            </a:endParaRPr>
          </a:p>
          <a:p>
            <a:r>
              <a:rPr lang="en-US" sz="2400" dirty="0" smtClean="0">
                <a:solidFill>
                  <a:schemeClr val="tx1">
                    <a:lumMod val="75000"/>
                    <a:lumOff val="25000"/>
                  </a:schemeClr>
                </a:solidFill>
                <a:latin typeface="Cambria" panose="02040503050406030204" pitchFamily="18" charset="0"/>
              </a:rPr>
              <a:t>Average first print run in Vietnam: 2000 copies.</a:t>
            </a:r>
          </a:p>
        </p:txBody>
      </p:sp>
      <p:sp>
        <p:nvSpPr>
          <p:cNvPr id="2" name="TextBox 1"/>
          <p:cNvSpPr txBox="1"/>
          <p:nvPr/>
        </p:nvSpPr>
        <p:spPr>
          <a:xfrm>
            <a:off x="754584" y="5208488"/>
            <a:ext cx="5026520" cy="1200329"/>
          </a:xfrm>
          <a:prstGeom prst="rect">
            <a:avLst/>
          </a:prstGeom>
          <a:noFill/>
        </p:spPr>
        <p:txBody>
          <a:bodyPr wrap="square" rtlCol="0">
            <a:spAutoFit/>
          </a:bodyPr>
          <a:lstStyle/>
          <a:p>
            <a:r>
              <a:rPr lang="en-US" sz="2400" i="1" dirty="0" smtClean="0">
                <a:solidFill>
                  <a:schemeClr val="tx1">
                    <a:lumMod val="75000"/>
                    <a:lumOff val="25000"/>
                  </a:schemeClr>
                </a:solidFill>
                <a:latin typeface="Cambria" panose="02040503050406030204" pitchFamily="18" charset="0"/>
              </a:rPr>
              <a:t>- Coffee </a:t>
            </a:r>
            <a:r>
              <a:rPr lang="en-US" sz="2400" i="1" dirty="0">
                <a:solidFill>
                  <a:schemeClr val="tx1">
                    <a:lumMod val="75000"/>
                    <a:lumOff val="25000"/>
                  </a:schemeClr>
                </a:solidFill>
                <a:latin typeface="Cambria" panose="02040503050406030204" pitchFamily="18" charset="0"/>
              </a:rPr>
              <a:t>with Tony</a:t>
            </a:r>
            <a:r>
              <a:rPr lang="en-US" sz="2400" dirty="0">
                <a:solidFill>
                  <a:schemeClr val="tx1">
                    <a:lumMod val="75000"/>
                    <a:lumOff val="25000"/>
                  </a:schemeClr>
                </a:solidFill>
                <a:latin typeface="Cambria" panose="02040503050406030204" pitchFamily="18" charset="0"/>
              </a:rPr>
              <a:t>, 2014</a:t>
            </a:r>
          </a:p>
          <a:p>
            <a:r>
              <a:rPr lang="en-US" sz="2400" i="1" dirty="0" smtClean="0">
                <a:solidFill>
                  <a:schemeClr val="tx1">
                    <a:lumMod val="75000"/>
                    <a:lumOff val="25000"/>
                  </a:schemeClr>
                </a:solidFill>
                <a:latin typeface="Cambria" panose="02040503050406030204" pitchFamily="18" charset="0"/>
              </a:rPr>
              <a:t>- On </a:t>
            </a:r>
            <a:r>
              <a:rPr lang="en-US" sz="2400" i="1" dirty="0">
                <a:solidFill>
                  <a:schemeClr val="tx1">
                    <a:lumMod val="75000"/>
                    <a:lumOff val="25000"/>
                  </a:schemeClr>
                </a:solidFill>
                <a:latin typeface="Cambria" panose="02040503050406030204" pitchFamily="18" charset="0"/>
              </a:rPr>
              <a:t>the runway</a:t>
            </a:r>
            <a:r>
              <a:rPr lang="en-US" sz="2400" dirty="0">
                <a:solidFill>
                  <a:schemeClr val="tx1">
                    <a:lumMod val="75000"/>
                    <a:lumOff val="25000"/>
                  </a:schemeClr>
                </a:solidFill>
                <a:latin typeface="Cambria" panose="02040503050406030204" pitchFamily="18" charset="0"/>
              </a:rPr>
              <a:t>, </a:t>
            </a:r>
            <a:r>
              <a:rPr lang="en-US" sz="2400" dirty="0" smtClean="0">
                <a:solidFill>
                  <a:schemeClr val="tx1">
                    <a:lumMod val="75000"/>
                    <a:lumOff val="25000"/>
                  </a:schemeClr>
                </a:solidFill>
                <a:latin typeface="Cambria" panose="02040503050406030204" pitchFamily="18" charset="0"/>
              </a:rPr>
              <a:t>Aug 2015</a:t>
            </a:r>
            <a:r>
              <a:rPr lang="en-US" sz="2400" dirty="0">
                <a:solidFill>
                  <a:schemeClr val="tx1">
                    <a:lumMod val="75000"/>
                    <a:lumOff val="25000"/>
                  </a:schemeClr>
                </a:solidFill>
                <a:latin typeface="Cambria" panose="02040503050406030204" pitchFamily="18" charset="0"/>
              </a:rPr>
              <a:t>: </a:t>
            </a:r>
            <a:r>
              <a:rPr lang="en-US" sz="2400" dirty="0" smtClean="0">
                <a:solidFill>
                  <a:schemeClr val="tx1">
                    <a:lumMod val="75000"/>
                    <a:lumOff val="25000"/>
                  </a:schemeClr>
                </a:solidFill>
                <a:latin typeface="Cambria" panose="02040503050406030204" pitchFamily="18" charset="0"/>
              </a:rPr>
              <a:t/>
            </a:r>
            <a:br>
              <a:rPr lang="en-US" sz="2400" dirty="0" smtClean="0">
                <a:solidFill>
                  <a:schemeClr val="tx1">
                    <a:lumMod val="75000"/>
                    <a:lumOff val="25000"/>
                  </a:schemeClr>
                </a:solidFill>
                <a:latin typeface="Cambria" panose="02040503050406030204" pitchFamily="18" charset="0"/>
              </a:rPr>
            </a:br>
            <a:r>
              <a:rPr lang="en-US" sz="2400" dirty="0" smtClean="0">
                <a:solidFill>
                  <a:schemeClr val="tx1">
                    <a:lumMod val="75000"/>
                    <a:lumOff val="25000"/>
                  </a:schemeClr>
                </a:solidFill>
                <a:latin typeface="Cambria" panose="02040503050406030204" pitchFamily="18" charset="0"/>
              </a:rPr>
              <a:t>90,000 </a:t>
            </a:r>
            <a:r>
              <a:rPr lang="en-US" sz="2400" dirty="0">
                <a:solidFill>
                  <a:schemeClr val="tx1">
                    <a:lumMod val="75000"/>
                    <a:lumOff val="25000"/>
                  </a:schemeClr>
                </a:solidFill>
                <a:latin typeface="Cambria" panose="02040503050406030204" pitchFamily="18" charset="0"/>
              </a:rPr>
              <a:t>sold </a:t>
            </a:r>
            <a:r>
              <a:rPr lang="en-US" sz="2400" dirty="0" smtClean="0">
                <a:solidFill>
                  <a:schemeClr val="tx1">
                    <a:lumMod val="75000"/>
                    <a:lumOff val="25000"/>
                  </a:schemeClr>
                </a:solidFill>
                <a:latin typeface="Cambria" panose="02040503050406030204" pitchFamily="18" charset="0"/>
              </a:rPr>
              <a:t>(as reported </a:t>
            </a:r>
            <a:r>
              <a:rPr lang="en-US" sz="2400" dirty="0">
                <a:solidFill>
                  <a:schemeClr val="tx1">
                    <a:lumMod val="75000"/>
                    <a:lumOff val="25000"/>
                  </a:schemeClr>
                </a:solidFill>
                <a:latin typeface="Cambria" panose="02040503050406030204" pitchFamily="18" charset="0"/>
              </a:rPr>
              <a:t>29/9</a:t>
            </a:r>
            <a:r>
              <a:rPr lang="en-US" sz="2400" dirty="0" smtClean="0">
                <a:solidFill>
                  <a:schemeClr val="tx1">
                    <a:lumMod val="75000"/>
                    <a:lumOff val="25000"/>
                  </a:schemeClr>
                </a:solidFill>
                <a:latin typeface="Cambria" panose="02040503050406030204" pitchFamily="18" charset="0"/>
              </a:rPr>
              <a:t>)</a:t>
            </a:r>
            <a:endParaRPr lang="en-US" sz="2400" dirty="0">
              <a:solidFill>
                <a:schemeClr val="tx1">
                  <a:lumMod val="75000"/>
                  <a:lumOff val="25000"/>
                </a:schemeClr>
              </a:solidFill>
              <a:latin typeface="Cambria" panose="02040503050406030204" pitchFamily="18" charset="0"/>
            </a:endParaRPr>
          </a:p>
        </p:txBody>
      </p:sp>
    </p:spTree>
    <p:extLst>
      <p:ext uri="{BB962C8B-B14F-4D97-AF65-F5344CB8AC3E}">
        <p14:creationId xmlns:p14="http://schemas.microsoft.com/office/powerpoint/2010/main" val="4251389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KYNA Aria Pro" panose="02000000000000000000" pitchFamily="50" charset="0"/>
              </a:rPr>
              <a:t>Who is the </a:t>
            </a:r>
            <a:r>
              <a:rPr lang="en-US" sz="4400" dirty="0" err="1" smtClean="0">
                <a:latin typeface="KYNA Aria Pro" panose="02000000000000000000" pitchFamily="50" charset="0"/>
              </a:rPr>
              <a:t>proteur</a:t>
            </a:r>
            <a:r>
              <a:rPr lang="en-US" sz="4400" dirty="0" smtClean="0">
                <a:latin typeface="KYNA Aria Pro" panose="02000000000000000000" pitchFamily="50" charset="0"/>
              </a:rPr>
              <a:t>?</a:t>
            </a:r>
            <a:endParaRPr lang="en-US" sz="4400" dirty="0">
              <a:latin typeface="KYNA Aria Pro" panose="02000000000000000000" pitchFamily="50" charset="0"/>
            </a:endParaRPr>
          </a:p>
        </p:txBody>
      </p:sp>
      <p:sp>
        <p:nvSpPr>
          <p:cNvPr id="6" name="Text Placeholder 5"/>
          <p:cNvSpPr>
            <a:spLocks noGrp="1"/>
          </p:cNvSpPr>
          <p:nvPr>
            <p:ph type="body" idx="1"/>
          </p:nvPr>
        </p:nvSpPr>
        <p:spPr/>
        <p:txBody>
          <a:bodyPr/>
          <a:lstStyle/>
          <a:p>
            <a:pPr algn="ctr"/>
            <a:r>
              <a:rPr lang="en-US" dirty="0">
                <a:latin typeface="Cambria" panose="02040503050406030204" pitchFamily="18" charset="0"/>
              </a:rPr>
              <a:t>Upsides</a:t>
            </a:r>
            <a:r>
              <a:rPr lang="en-US" dirty="0" smtClean="0">
                <a:latin typeface="Cambria" panose="02040503050406030204" pitchFamily="18" charset="0"/>
              </a:rPr>
              <a:t>:</a:t>
            </a:r>
            <a:endParaRPr lang="en-US" dirty="0">
              <a:latin typeface="Cambria" panose="02040503050406030204" pitchFamily="18" charset="0"/>
            </a:endParaRPr>
          </a:p>
        </p:txBody>
      </p:sp>
      <p:sp>
        <p:nvSpPr>
          <p:cNvPr id="3" name="Content Placeholder 2"/>
          <p:cNvSpPr>
            <a:spLocks noGrp="1"/>
          </p:cNvSpPr>
          <p:nvPr>
            <p:ph sz="half" idx="2"/>
          </p:nvPr>
        </p:nvSpPr>
        <p:spPr/>
        <p:txBody>
          <a:bodyPr>
            <a:normAutofit/>
          </a:bodyPr>
          <a:lstStyle/>
          <a:p>
            <a:r>
              <a:rPr lang="en-US" sz="2400" dirty="0" smtClean="0">
                <a:latin typeface="Cambria" panose="02040503050406030204" pitchFamily="18" charset="0"/>
              </a:rPr>
              <a:t>- Modern, cosmopolitan, media-savvy</a:t>
            </a:r>
          </a:p>
          <a:p>
            <a:r>
              <a:rPr lang="en-US" sz="2400" dirty="0" smtClean="0">
                <a:latin typeface="Cambria" panose="02040503050406030204" pitchFamily="18" charset="0"/>
              </a:rPr>
              <a:t>- Strong, ongoing, interactive relationship with fans (and anti-fans)</a:t>
            </a:r>
          </a:p>
          <a:p>
            <a:r>
              <a:rPr lang="en-US" sz="2400" dirty="0" smtClean="0">
                <a:latin typeface="Cambria" panose="02040503050406030204" pitchFamily="18" charset="0"/>
              </a:rPr>
              <a:t>- Good business and management skills</a:t>
            </a:r>
          </a:p>
          <a:p>
            <a:endParaRPr lang="en-US" sz="2400" dirty="0">
              <a:latin typeface="Cambria" panose="02040503050406030204" pitchFamily="18" charset="0"/>
            </a:endParaRPr>
          </a:p>
        </p:txBody>
      </p:sp>
      <p:sp>
        <p:nvSpPr>
          <p:cNvPr id="7" name="Text Placeholder 6"/>
          <p:cNvSpPr>
            <a:spLocks noGrp="1"/>
          </p:cNvSpPr>
          <p:nvPr>
            <p:ph type="body" sz="quarter" idx="3"/>
          </p:nvPr>
        </p:nvSpPr>
        <p:spPr/>
        <p:txBody>
          <a:bodyPr/>
          <a:lstStyle/>
          <a:p>
            <a:pPr algn="ctr"/>
            <a:r>
              <a:rPr lang="en-US" dirty="0" smtClean="0"/>
              <a:t>downsides</a:t>
            </a:r>
            <a:endParaRPr lang="en-US" dirty="0"/>
          </a:p>
        </p:txBody>
      </p:sp>
      <p:sp>
        <p:nvSpPr>
          <p:cNvPr id="8" name="Content Placeholder 7"/>
          <p:cNvSpPr>
            <a:spLocks noGrp="1"/>
          </p:cNvSpPr>
          <p:nvPr>
            <p:ph sz="quarter" idx="4"/>
          </p:nvPr>
        </p:nvSpPr>
        <p:spPr/>
        <p:txBody>
          <a:bodyPr/>
          <a:lstStyle/>
          <a:p>
            <a:r>
              <a:rPr lang="en-US" sz="2400" dirty="0" smtClean="0">
                <a:latin typeface="Cambria" panose="02040503050406030204" pitchFamily="18" charset="0"/>
              </a:rPr>
              <a:t>- Jack-of-all-trades</a:t>
            </a:r>
          </a:p>
          <a:p>
            <a:r>
              <a:rPr lang="en-US" sz="2400" dirty="0" smtClean="0">
                <a:latin typeface="Cambria" panose="02040503050406030204" pitchFamily="18" charset="0"/>
              </a:rPr>
              <a:t>- Lack of professionalism and/or awareness of ethical practices</a:t>
            </a:r>
            <a:endParaRPr lang="en-US" dirty="0"/>
          </a:p>
        </p:txBody>
      </p:sp>
    </p:spTree>
    <p:extLst>
      <p:ext uri="{BB962C8B-B14F-4D97-AF65-F5344CB8AC3E}">
        <p14:creationId xmlns:p14="http://schemas.microsoft.com/office/powerpoint/2010/main" val="1945187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733" y="121168"/>
            <a:ext cx="2405730" cy="231739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941" t="1532" r="14703" b="-1532"/>
          <a:stretch/>
        </p:blipFill>
        <p:spPr>
          <a:xfrm>
            <a:off x="5980317" y="121168"/>
            <a:ext cx="2863009" cy="2358055"/>
          </a:xfrm>
          <a:prstGeom prst="rect">
            <a:avLst/>
          </a:prstGeom>
          <a:ln>
            <a:solidFill>
              <a:schemeClr val="accent2"/>
            </a:solidFill>
          </a:ln>
        </p:spPr>
      </p:pic>
      <p:sp>
        <p:nvSpPr>
          <p:cNvPr id="9" name="TextBox 8"/>
          <p:cNvSpPr txBox="1"/>
          <p:nvPr/>
        </p:nvSpPr>
        <p:spPr>
          <a:xfrm>
            <a:off x="3287228" y="5512593"/>
            <a:ext cx="2305028" cy="830997"/>
          </a:xfrm>
          <a:prstGeom prst="rect">
            <a:avLst/>
          </a:prstGeom>
          <a:noFill/>
        </p:spPr>
        <p:txBody>
          <a:bodyPr wrap="square" rtlCol="0">
            <a:spAutoFit/>
          </a:bodyPr>
          <a:lstStyle/>
          <a:p>
            <a:r>
              <a:rPr lang="en-US" sz="2400" i="1" dirty="0" smtClean="0">
                <a:latin typeface="Cambria" panose="02040503050406030204" pitchFamily="18" charset="0"/>
              </a:rPr>
              <a:t>Le Bitch</a:t>
            </a:r>
            <a:r>
              <a:rPr lang="en-US" sz="2400" dirty="0" smtClean="0">
                <a:latin typeface="Cambria" panose="02040503050406030204" pitchFamily="18" charset="0"/>
              </a:rPr>
              <a:t/>
            </a:r>
            <a:br>
              <a:rPr lang="en-US" sz="2400" dirty="0" smtClean="0">
                <a:latin typeface="Cambria" panose="02040503050406030204" pitchFamily="18" charset="0"/>
              </a:rPr>
            </a:br>
            <a:r>
              <a:rPr lang="en-US" sz="2400" dirty="0" smtClean="0">
                <a:latin typeface="Cambria" panose="02040503050406030204" pitchFamily="18" charset="0"/>
              </a:rPr>
              <a:t>85,158 likes</a:t>
            </a:r>
            <a:endParaRPr lang="en-US" sz="2400" dirty="0">
              <a:latin typeface="Cambria" panose="02040503050406030204" pitchFamily="18" charset="0"/>
            </a:endParaRPr>
          </a:p>
        </p:txBody>
      </p:sp>
      <p:sp>
        <p:nvSpPr>
          <p:cNvPr id="10" name="TextBox 9"/>
          <p:cNvSpPr txBox="1"/>
          <p:nvPr/>
        </p:nvSpPr>
        <p:spPr>
          <a:xfrm>
            <a:off x="5594669" y="2399728"/>
            <a:ext cx="3279889" cy="830997"/>
          </a:xfrm>
          <a:prstGeom prst="rect">
            <a:avLst/>
          </a:prstGeom>
          <a:noFill/>
        </p:spPr>
        <p:txBody>
          <a:bodyPr wrap="square" rtlCol="0">
            <a:spAutoFit/>
          </a:bodyPr>
          <a:lstStyle/>
          <a:p>
            <a:pPr algn="r"/>
            <a:r>
              <a:rPr lang="en-US" sz="2400" i="1" dirty="0" smtClean="0">
                <a:latin typeface="Cambria" panose="02040503050406030204" pitchFamily="18" charset="0"/>
              </a:rPr>
              <a:t>Yellow and Friends</a:t>
            </a:r>
            <a:r>
              <a:rPr lang="en-US" sz="2400" dirty="0" smtClean="0">
                <a:latin typeface="Cambria" panose="02040503050406030204" pitchFamily="18" charset="0"/>
              </a:rPr>
              <a:t/>
            </a:r>
            <a:br>
              <a:rPr lang="en-US" sz="2400" dirty="0" smtClean="0">
                <a:latin typeface="Cambria" panose="02040503050406030204" pitchFamily="18" charset="0"/>
              </a:rPr>
            </a:br>
            <a:r>
              <a:rPr lang="en-US" sz="2400" dirty="0" smtClean="0">
                <a:latin typeface="Cambria" panose="02040503050406030204" pitchFamily="18" charset="0"/>
              </a:rPr>
              <a:t>72,500 </a:t>
            </a:r>
            <a:r>
              <a:rPr lang="en-US" sz="2400" dirty="0">
                <a:latin typeface="Cambria" panose="02040503050406030204" pitchFamily="18" charset="0"/>
              </a:rPr>
              <a:t>likes</a:t>
            </a:r>
          </a:p>
        </p:txBody>
      </p:sp>
      <p:sp>
        <p:nvSpPr>
          <p:cNvPr id="11" name="TextBox 10"/>
          <p:cNvSpPr txBox="1"/>
          <p:nvPr/>
        </p:nvSpPr>
        <p:spPr>
          <a:xfrm>
            <a:off x="178439" y="5512593"/>
            <a:ext cx="3046599" cy="830997"/>
          </a:xfrm>
          <a:prstGeom prst="rect">
            <a:avLst/>
          </a:prstGeom>
          <a:noFill/>
        </p:spPr>
        <p:txBody>
          <a:bodyPr wrap="square" rtlCol="0">
            <a:spAutoFit/>
          </a:bodyPr>
          <a:lstStyle/>
          <a:p>
            <a:r>
              <a:rPr lang="en-US" sz="2400" i="1" dirty="0" smtClean="0">
                <a:latin typeface="Cambria" panose="02040503050406030204" pitchFamily="18" charset="0"/>
              </a:rPr>
              <a:t>The Frolicking Bean</a:t>
            </a:r>
            <a:r>
              <a:rPr lang="en-US" sz="2400" dirty="0" smtClean="0">
                <a:latin typeface="Cambria" panose="02040503050406030204" pitchFamily="18" charset="0"/>
              </a:rPr>
              <a:t/>
            </a:r>
            <a:br>
              <a:rPr lang="en-US" sz="2400" dirty="0" smtClean="0">
                <a:latin typeface="Cambria" panose="02040503050406030204" pitchFamily="18" charset="0"/>
              </a:rPr>
            </a:br>
            <a:r>
              <a:rPr lang="en-US" sz="2400" dirty="0" smtClean="0">
                <a:latin typeface="Cambria" panose="02040503050406030204" pitchFamily="18" charset="0"/>
              </a:rPr>
              <a:t>263,177 likes</a:t>
            </a:r>
            <a:endParaRPr lang="en-US" sz="2400" dirty="0">
              <a:latin typeface="Cambria" panose="02040503050406030204" pitchFamily="18" charset="0"/>
            </a:endParaRPr>
          </a:p>
        </p:txBody>
      </p:sp>
      <p:sp>
        <p:nvSpPr>
          <p:cNvPr id="12" name="TextBox 11"/>
          <p:cNvSpPr txBox="1"/>
          <p:nvPr/>
        </p:nvSpPr>
        <p:spPr>
          <a:xfrm>
            <a:off x="137789" y="2340986"/>
            <a:ext cx="3509197" cy="830997"/>
          </a:xfrm>
          <a:prstGeom prst="rect">
            <a:avLst/>
          </a:prstGeom>
          <a:noFill/>
        </p:spPr>
        <p:txBody>
          <a:bodyPr wrap="square" rtlCol="0">
            <a:spAutoFit/>
          </a:bodyPr>
          <a:lstStyle/>
          <a:p>
            <a:r>
              <a:rPr lang="en-US" sz="2400" i="1" dirty="0" smtClean="0">
                <a:latin typeface="Cambria" panose="02040503050406030204" pitchFamily="18" charset="0"/>
              </a:rPr>
              <a:t>HONEY Kills the Cat</a:t>
            </a:r>
            <a:r>
              <a:rPr lang="en-US" sz="2400" dirty="0" smtClean="0">
                <a:latin typeface="Cambria" panose="02040503050406030204" pitchFamily="18" charset="0"/>
              </a:rPr>
              <a:t/>
            </a:r>
            <a:br>
              <a:rPr lang="en-US" sz="2400" dirty="0" smtClean="0">
                <a:latin typeface="Cambria" panose="02040503050406030204" pitchFamily="18" charset="0"/>
              </a:rPr>
            </a:br>
            <a:r>
              <a:rPr lang="en-US" sz="2400" dirty="0" smtClean="0">
                <a:latin typeface="Cambria" panose="02040503050406030204" pitchFamily="18" charset="0"/>
              </a:rPr>
              <a:t>79,489 likes</a:t>
            </a:r>
            <a:endParaRPr lang="en-US" sz="2400" dirty="0">
              <a:latin typeface="Cambria" panose="02040503050406030204" pitchFamily="18" charset="0"/>
            </a:endParaRPr>
          </a:p>
        </p:txBody>
      </p:sp>
      <p:sp>
        <p:nvSpPr>
          <p:cNvPr id="13" name="TextBox 12"/>
          <p:cNvSpPr txBox="1"/>
          <p:nvPr/>
        </p:nvSpPr>
        <p:spPr>
          <a:xfrm>
            <a:off x="5659755" y="5587465"/>
            <a:ext cx="3235540" cy="830997"/>
          </a:xfrm>
          <a:prstGeom prst="rect">
            <a:avLst/>
          </a:prstGeom>
          <a:noFill/>
        </p:spPr>
        <p:txBody>
          <a:bodyPr wrap="square" rtlCol="0">
            <a:spAutoFit/>
          </a:bodyPr>
          <a:lstStyle/>
          <a:p>
            <a:pPr algn="r"/>
            <a:r>
              <a:rPr lang="en-US" sz="2400" i="1" dirty="0" smtClean="0">
                <a:latin typeface="Cambria" panose="02040503050406030204" pitchFamily="18" charset="0"/>
              </a:rPr>
              <a:t>Seven-</a:t>
            </a:r>
            <a:r>
              <a:rPr lang="en-US" sz="2400" i="1" dirty="0" err="1" smtClean="0">
                <a:latin typeface="Cambria" panose="02040503050406030204" pitchFamily="18" charset="0"/>
              </a:rPr>
              <a:t>Coloured</a:t>
            </a:r>
            <a:r>
              <a:rPr lang="en-US" sz="2400" i="1" dirty="0" smtClean="0">
                <a:latin typeface="Cambria" panose="02040503050406030204" pitchFamily="18" charset="0"/>
              </a:rPr>
              <a:t> Bunny</a:t>
            </a:r>
            <a:r>
              <a:rPr lang="en-US" sz="2400" dirty="0" smtClean="0">
                <a:latin typeface="Cambria" panose="02040503050406030204" pitchFamily="18" charset="0"/>
              </a:rPr>
              <a:t/>
            </a:r>
            <a:br>
              <a:rPr lang="en-US" sz="2400" dirty="0" smtClean="0">
                <a:latin typeface="Cambria" panose="02040503050406030204" pitchFamily="18" charset="0"/>
              </a:rPr>
            </a:br>
            <a:r>
              <a:rPr lang="en-US" sz="2400" dirty="0" smtClean="0">
                <a:latin typeface="Cambria" panose="02040503050406030204" pitchFamily="18" charset="0"/>
              </a:rPr>
              <a:t>539,798 likes</a:t>
            </a:r>
            <a:endParaRPr lang="en-US" sz="2400" dirty="0">
              <a:latin typeface="Cambria" panose="02040503050406030204" pitchFamily="18" charset="0"/>
            </a:endParaRPr>
          </a:p>
        </p:txBody>
      </p:sp>
      <p:grpSp>
        <p:nvGrpSpPr>
          <p:cNvPr id="3" name="Group 2"/>
          <p:cNvGrpSpPr/>
          <p:nvPr/>
        </p:nvGrpSpPr>
        <p:grpSpPr>
          <a:xfrm>
            <a:off x="3194186" y="389310"/>
            <a:ext cx="2922862" cy="2732371"/>
            <a:chOff x="3171224" y="3520825"/>
            <a:chExt cx="2922862" cy="2732371"/>
          </a:xfrm>
        </p:grpSpPr>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860" r="10432"/>
            <a:stretch/>
          </p:blipFill>
          <p:spPr>
            <a:xfrm>
              <a:off x="3315541" y="3520825"/>
              <a:ext cx="2088232" cy="2261714"/>
            </a:xfrm>
            <a:prstGeom prst="rect">
              <a:avLst/>
            </a:prstGeom>
          </p:spPr>
        </p:pic>
        <p:sp>
          <p:nvSpPr>
            <p:cNvPr id="14" name="TextBox 13"/>
            <p:cNvSpPr txBox="1"/>
            <p:nvPr/>
          </p:nvSpPr>
          <p:spPr>
            <a:xfrm>
              <a:off x="3171224" y="5422199"/>
              <a:ext cx="2922862" cy="830997"/>
            </a:xfrm>
            <a:prstGeom prst="rect">
              <a:avLst/>
            </a:prstGeom>
            <a:noFill/>
          </p:spPr>
          <p:txBody>
            <a:bodyPr wrap="square" rtlCol="0">
              <a:spAutoFit/>
            </a:bodyPr>
            <a:lstStyle/>
            <a:p>
              <a:endParaRPr lang="en-US" sz="2400" dirty="0" smtClean="0">
                <a:latin typeface="Cambria" panose="02040503050406030204" pitchFamily="18" charset="0"/>
              </a:endParaRPr>
            </a:p>
            <a:p>
              <a:r>
                <a:rPr lang="en-US" sz="2400" dirty="0" smtClean="0">
                  <a:latin typeface="Cambria" panose="02040503050406030204" pitchFamily="18" charset="0"/>
                </a:rPr>
                <a:t>393,178 likes</a:t>
              </a:r>
              <a:endParaRPr lang="en-US" sz="2400" dirty="0">
                <a:latin typeface="Cambria" panose="02040503050406030204" pitchFamily="18" charset="0"/>
              </a:endParaRPr>
            </a:p>
          </p:txBody>
        </p:sp>
      </p:gr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2725" t="8000" r="5270" b="45800"/>
          <a:stretch/>
        </p:blipFill>
        <p:spPr>
          <a:xfrm>
            <a:off x="222345" y="3231982"/>
            <a:ext cx="2399118" cy="2368718"/>
          </a:xfrm>
          <a:prstGeom prst="rect">
            <a:avLst/>
          </a:prstGeom>
          <a:ln>
            <a:solidFill>
              <a:schemeClr val="accent2"/>
            </a:solidFill>
          </a:ln>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1473" y="3230725"/>
            <a:ext cx="2461853" cy="2358799"/>
          </a:xfrm>
          <a:prstGeom prst="rect">
            <a:avLst/>
          </a:prstGeom>
          <a:ln>
            <a:solidFill>
              <a:schemeClr val="accent2"/>
            </a:solidFill>
          </a:ln>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1596" y="3230725"/>
            <a:ext cx="2412532" cy="2379703"/>
          </a:xfrm>
          <a:prstGeom prst="rect">
            <a:avLst/>
          </a:prstGeom>
          <a:ln>
            <a:solidFill>
              <a:schemeClr val="accent3"/>
            </a:solidFill>
          </a:ln>
        </p:spPr>
      </p:pic>
      <p:sp>
        <p:nvSpPr>
          <p:cNvPr id="2" name="TextBox 1"/>
          <p:cNvSpPr txBox="1"/>
          <p:nvPr/>
        </p:nvSpPr>
        <p:spPr>
          <a:xfrm>
            <a:off x="6991661" y="6453621"/>
            <a:ext cx="2152339" cy="369332"/>
          </a:xfrm>
          <a:prstGeom prst="rect">
            <a:avLst/>
          </a:prstGeom>
          <a:noFill/>
        </p:spPr>
        <p:txBody>
          <a:bodyPr wrap="square" rtlCol="0">
            <a:spAutoFit/>
          </a:bodyPr>
          <a:lstStyle/>
          <a:p>
            <a:r>
              <a:rPr lang="en-US" dirty="0" smtClean="0">
                <a:latin typeface="Cambria" panose="02040503050406030204" pitchFamily="18" charset="0"/>
              </a:rPr>
              <a:t>(As of 1 Oct 2015)</a:t>
            </a:r>
            <a:endParaRPr lang="en-US" dirty="0">
              <a:latin typeface="Cambria" panose="02040503050406030204" pitchFamily="18" charset="0"/>
            </a:endParaRPr>
          </a:p>
        </p:txBody>
      </p:sp>
    </p:spTree>
    <p:extLst>
      <p:ext uri="{BB962C8B-B14F-4D97-AF65-F5344CB8AC3E}">
        <p14:creationId xmlns:p14="http://schemas.microsoft.com/office/powerpoint/2010/main" val="575443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KYNA Aria Pro" panose="02000000000000000000" pitchFamily="50" charset="0"/>
              </a:rPr>
              <a:t>Advertisement</a:t>
            </a:r>
            <a:endParaRPr lang="en-US" dirty="0">
              <a:latin typeface="KYNA Aria Pro" panose="02000000000000000000" pitchFamily="50"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772816"/>
            <a:ext cx="7825852" cy="3885563"/>
          </a:xfrm>
        </p:spPr>
      </p:pic>
      <p:sp>
        <p:nvSpPr>
          <p:cNvPr id="8" name="TextBox 7"/>
          <p:cNvSpPr txBox="1"/>
          <p:nvPr/>
        </p:nvSpPr>
        <p:spPr>
          <a:xfrm>
            <a:off x="822960" y="5658379"/>
            <a:ext cx="7709480" cy="707886"/>
          </a:xfrm>
          <a:prstGeom prst="rect">
            <a:avLst/>
          </a:prstGeom>
          <a:noFill/>
        </p:spPr>
        <p:txBody>
          <a:bodyPr wrap="square" rtlCol="0">
            <a:spAutoFit/>
          </a:bodyPr>
          <a:lstStyle/>
          <a:p>
            <a:r>
              <a:rPr lang="en-US" sz="2000" dirty="0" err="1" smtClean="0">
                <a:latin typeface="Cambria" panose="02040503050406030204" pitchFamily="18" charset="0"/>
              </a:rPr>
              <a:t>Thái</a:t>
            </a:r>
            <a:r>
              <a:rPr lang="en-US" sz="2000" dirty="0" smtClean="0">
                <a:latin typeface="Cambria" panose="02040503050406030204" pitchFamily="18" charset="0"/>
              </a:rPr>
              <a:t> </a:t>
            </a:r>
            <a:r>
              <a:rPr lang="en-US" sz="2000" dirty="0" err="1" smtClean="0">
                <a:latin typeface="Cambria" panose="02040503050406030204" pitchFamily="18" charset="0"/>
              </a:rPr>
              <a:t>Mỹ</a:t>
            </a:r>
            <a:r>
              <a:rPr lang="en-US" sz="2000" dirty="0" smtClean="0">
                <a:latin typeface="Cambria" panose="02040503050406030204" pitchFamily="18" charset="0"/>
              </a:rPr>
              <a:t> </a:t>
            </a:r>
            <a:r>
              <a:rPr lang="en-US" sz="2000" dirty="0" err="1" smtClean="0">
                <a:latin typeface="Cambria" panose="02040503050406030204" pitchFamily="18" charset="0"/>
              </a:rPr>
              <a:t>Phương</a:t>
            </a:r>
            <a:r>
              <a:rPr lang="en-US" sz="2000" dirty="0" smtClean="0">
                <a:latin typeface="Cambria" panose="02040503050406030204" pitchFamily="18" charset="0"/>
              </a:rPr>
              <a:t> (</a:t>
            </a:r>
            <a:r>
              <a:rPr lang="en-US" sz="2000" dirty="0" err="1" smtClean="0">
                <a:latin typeface="Cambria" panose="02040503050406030204" pitchFamily="18" charset="0"/>
              </a:rPr>
              <a:t>Tamypu</a:t>
            </a:r>
            <a:r>
              <a:rPr lang="en-US" sz="2000" dirty="0" smtClean="0">
                <a:latin typeface="Cambria" panose="02040503050406030204" pitchFamily="18" charset="0"/>
              </a:rPr>
              <a:t>), 101,409 likes </a:t>
            </a:r>
          </a:p>
          <a:p>
            <a:r>
              <a:rPr lang="en-US" sz="2000" dirty="0" smtClean="0">
                <a:latin typeface="Cambria" panose="02040503050406030204" pitchFamily="18" charset="0"/>
              </a:rPr>
              <a:t>Picture book artist, book cover designer, illustrator</a:t>
            </a:r>
            <a:endParaRPr lang="en-US" sz="2000" dirty="0">
              <a:latin typeface="Cambria" panose="02040503050406030204" pitchFamily="18" charset="0"/>
            </a:endParaRPr>
          </a:p>
        </p:txBody>
      </p:sp>
    </p:spTree>
    <p:extLst>
      <p:ext uri="{BB962C8B-B14F-4D97-AF65-F5344CB8AC3E}">
        <p14:creationId xmlns:p14="http://schemas.microsoft.com/office/powerpoint/2010/main" val="112588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942" t="3149" r="11949" b="4452"/>
          <a:stretch/>
        </p:blipFill>
        <p:spPr>
          <a:xfrm>
            <a:off x="603300" y="1772816"/>
            <a:ext cx="2362621" cy="4519797"/>
          </a:xfrm>
          <a:prstGeom prst="rect">
            <a:avLst/>
          </a:prstGeom>
        </p:spPr>
      </p:pic>
      <p:sp>
        <p:nvSpPr>
          <p:cNvPr id="5" name="TextBox 4"/>
          <p:cNvSpPr txBox="1"/>
          <p:nvPr/>
        </p:nvSpPr>
        <p:spPr>
          <a:xfrm>
            <a:off x="2915816" y="1825030"/>
            <a:ext cx="2880320" cy="4862870"/>
          </a:xfrm>
          <a:prstGeom prst="rect">
            <a:avLst/>
          </a:prstGeom>
          <a:noFill/>
        </p:spPr>
        <p:txBody>
          <a:bodyPr wrap="square" rtlCol="0">
            <a:spAutoFit/>
          </a:bodyPr>
          <a:lstStyle/>
          <a:p>
            <a:r>
              <a:rPr lang="en-US" sz="2000" i="1" dirty="0" smtClean="0">
                <a:latin typeface="Cambria" panose="02040503050406030204" pitchFamily="18" charset="0"/>
              </a:rPr>
              <a:t>Bad Luck </a:t>
            </a:r>
            <a:endParaRPr lang="en-US" sz="2000" dirty="0">
              <a:latin typeface="Cambria" panose="02040503050406030204" pitchFamily="18" charset="0"/>
            </a:endParaRPr>
          </a:p>
          <a:p>
            <a:r>
              <a:rPr lang="en-US" dirty="0" smtClean="0">
                <a:latin typeface="Cambria" panose="02040503050406030204" pitchFamily="18" charset="0"/>
              </a:rPr>
              <a:t>Exclusively online</a:t>
            </a:r>
          </a:p>
          <a:p>
            <a:r>
              <a:rPr lang="en-US" dirty="0" smtClean="0">
                <a:latin typeface="Cambria" panose="02040503050406030204" pitchFamily="18" charset="0"/>
              </a:rPr>
              <a:t>Magical girl, high school, off-color </a:t>
            </a:r>
            <a:r>
              <a:rPr lang="en-US" dirty="0" err="1" smtClean="0">
                <a:latin typeface="Cambria" panose="02040503050406030204" pitchFamily="18" charset="0"/>
              </a:rPr>
              <a:t>humour</a:t>
            </a:r>
            <a:r>
              <a:rPr lang="en-US" dirty="0" smtClean="0">
                <a:latin typeface="Cambria" panose="02040503050406030204" pitchFamily="18" charset="0"/>
              </a:rPr>
              <a:t>, LGBT</a:t>
            </a:r>
          </a:p>
          <a:p>
            <a:r>
              <a:rPr lang="en-US" dirty="0" smtClean="0">
                <a:latin typeface="Cambria" panose="02040503050406030204" pitchFamily="18" charset="0"/>
              </a:rPr>
              <a:t>6,360 USD</a:t>
            </a:r>
          </a:p>
          <a:p>
            <a:endParaRPr lang="en-US" dirty="0" smtClean="0">
              <a:latin typeface="Cambria" panose="02040503050406030204" pitchFamily="18" charset="0"/>
            </a:endParaRPr>
          </a:p>
          <a:p>
            <a:endParaRPr lang="en-US" dirty="0" smtClean="0">
              <a:latin typeface="Cambria" panose="02040503050406030204" pitchFamily="18" charset="0"/>
            </a:endParaRPr>
          </a:p>
          <a:p>
            <a:pPr algn="r"/>
            <a:r>
              <a:rPr lang="en-US" sz="2000" i="1" dirty="0" smtClean="0">
                <a:latin typeface="Cambria" panose="02040503050406030204" pitchFamily="18" charset="0"/>
              </a:rPr>
              <a:t>The Dragon General </a:t>
            </a:r>
            <a:r>
              <a:rPr lang="en-US" sz="2000" dirty="0" smtClean="0">
                <a:latin typeface="Cambria" panose="02040503050406030204" pitchFamily="18" charset="0"/>
              </a:rPr>
              <a:t>2</a:t>
            </a:r>
            <a:br>
              <a:rPr lang="en-US" sz="2000" dirty="0" smtClean="0">
                <a:latin typeface="Cambria" panose="02040503050406030204" pitchFamily="18" charset="0"/>
              </a:rPr>
            </a:br>
            <a:r>
              <a:rPr lang="en-US" dirty="0" smtClean="0">
                <a:latin typeface="Cambria" panose="02040503050406030204" pitchFamily="18" charset="0"/>
              </a:rPr>
              <a:t>Paperback and hardback</a:t>
            </a:r>
          </a:p>
          <a:p>
            <a:pPr algn="r"/>
            <a:r>
              <a:rPr lang="en-US" dirty="0" smtClean="0">
                <a:latin typeface="Cambria" panose="02040503050406030204" pitchFamily="18" charset="0"/>
              </a:rPr>
              <a:t>Time travelling, </a:t>
            </a:r>
            <a:r>
              <a:rPr lang="en-US" dirty="0">
                <a:latin typeface="Cambria" panose="02040503050406030204" pitchFamily="18" charset="0"/>
              </a:rPr>
              <a:t>epic</a:t>
            </a:r>
            <a:r>
              <a:rPr lang="en-US" dirty="0" smtClean="0">
                <a:latin typeface="Cambria" panose="02040503050406030204" pitchFamily="18" charset="0"/>
              </a:rPr>
              <a:t> historical, thriller</a:t>
            </a:r>
          </a:p>
          <a:p>
            <a:pPr algn="r"/>
            <a:r>
              <a:rPr lang="en-US" dirty="0" smtClean="0">
                <a:latin typeface="Cambria" panose="02040503050406030204" pitchFamily="18" charset="0"/>
              </a:rPr>
              <a:t>11,200 USD</a:t>
            </a:r>
          </a:p>
          <a:p>
            <a:endParaRPr lang="en-US" dirty="0" smtClean="0">
              <a:latin typeface="Cambria" panose="02040503050406030204" pitchFamily="18" charset="0"/>
            </a:endParaRPr>
          </a:p>
          <a:p>
            <a:endParaRPr lang="en-US" dirty="0">
              <a:latin typeface="Cambria" panose="02040503050406030204" pitchFamily="18" charset="0"/>
            </a:endParaRPr>
          </a:p>
          <a:p>
            <a:r>
              <a:rPr lang="en-US" dirty="0" smtClean="0">
                <a:latin typeface="Cambria" panose="02040503050406030204" pitchFamily="18" charset="0"/>
              </a:rPr>
              <a:t>Average comic paperback: 1.5-2.5 USD</a:t>
            </a:r>
          </a:p>
          <a:p>
            <a:r>
              <a:rPr lang="en-US" dirty="0" smtClean="0">
                <a:latin typeface="Cambria" panose="02040503050406030204" pitchFamily="18" charset="0"/>
              </a:rPr>
              <a:t> </a:t>
            </a:r>
            <a:endParaRPr lang="en-US" dirty="0">
              <a:latin typeface="Cambria" panose="02040503050406030204" pitchFamily="18" charset="0"/>
            </a:endParaRPr>
          </a:p>
        </p:txBody>
      </p:sp>
      <p:sp>
        <p:nvSpPr>
          <p:cNvPr id="6" name="Title 5"/>
          <p:cNvSpPr>
            <a:spLocks noGrp="1"/>
          </p:cNvSpPr>
          <p:nvPr>
            <p:ph type="title"/>
          </p:nvPr>
        </p:nvSpPr>
        <p:spPr/>
        <p:txBody>
          <a:bodyPr>
            <a:normAutofit/>
          </a:bodyPr>
          <a:lstStyle/>
          <a:p>
            <a:r>
              <a:rPr lang="en-US" sz="4400" dirty="0" err="1" smtClean="0">
                <a:latin typeface="KYNA Aria Pro" panose="02000000000000000000" pitchFamily="50" charset="0"/>
              </a:rPr>
              <a:t>Crowdfunding</a:t>
            </a:r>
            <a:endParaRPr lang="en-US" sz="4400" dirty="0">
              <a:latin typeface="KYNA Aria Pro" panose="02000000000000000000" pitchFamily="50"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121" t="451" r="2289" b="-451"/>
          <a:stretch/>
        </p:blipFill>
        <p:spPr>
          <a:xfrm>
            <a:off x="5796136" y="1844824"/>
            <a:ext cx="2880320" cy="4391419"/>
          </a:xfrm>
          <a:prstGeom prst="rect">
            <a:avLst/>
          </a:prstGeom>
        </p:spPr>
      </p:pic>
    </p:spTree>
    <p:extLst>
      <p:ext uri="{BB962C8B-B14F-4D97-AF65-F5344CB8AC3E}">
        <p14:creationId xmlns:p14="http://schemas.microsoft.com/office/powerpoint/2010/main" val="3352181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636912"/>
            <a:ext cx="7488832" cy="830997"/>
          </a:xfrm>
          <a:prstGeom prst="rect">
            <a:avLst/>
          </a:prstGeom>
          <a:noFill/>
        </p:spPr>
        <p:txBody>
          <a:bodyPr wrap="square" rtlCol="0">
            <a:spAutoFit/>
          </a:bodyPr>
          <a:lstStyle/>
          <a:p>
            <a:r>
              <a:rPr lang="en-US" sz="4800" dirty="0" smtClean="0">
                <a:latin typeface="KYNA Aria Pro" panose="02000000000000000000" pitchFamily="50" charset="0"/>
              </a:rPr>
              <a:t>Why publishers anymore?</a:t>
            </a:r>
            <a:endParaRPr lang="en-US" sz="4800" dirty="0">
              <a:latin typeface="KYNA Aria Pro" panose="02000000000000000000" pitchFamily="50" charset="0"/>
            </a:endParaRPr>
          </a:p>
        </p:txBody>
      </p:sp>
    </p:spTree>
    <p:extLst>
      <p:ext uri="{BB962C8B-B14F-4D97-AF65-F5344CB8AC3E}">
        <p14:creationId xmlns:p14="http://schemas.microsoft.com/office/powerpoint/2010/main" val="3516801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KYNA Aria Pro" panose="02000000000000000000" pitchFamily="50" charset="0"/>
              </a:rPr>
              <a:t>Editors: new expectations</a:t>
            </a:r>
          </a:p>
        </p:txBody>
      </p:sp>
      <p:sp>
        <p:nvSpPr>
          <p:cNvPr id="3" name="Content Placeholder 2"/>
          <p:cNvSpPr>
            <a:spLocks noGrp="1"/>
          </p:cNvSpPr>
          <p:nvPr>
            <p:ph idx="1"/>
          </p:nvPr>
        </p:nvSpPr>
        <p:spPr/>
        <p:txBody>
          <a:bodyPr>
            <a:normAutofit/>
          </a:bodyPr>
          <a:lstStyle/>
          <a:p>
            <a:endParaRPr lang="en-US" sz="2400" dirty="0" smtClean="0">
              <a:latin typeface="Cambria" panose="02040503050406030204" pitchFamily="18" charset="0"/>
            </a:endParaRPr>
          </a:p>
          <a:p>
            <a:r>
              <a:rPr lang="en-US" sz="2400" dirty="0" smtClean="0">
                <a:latin typeface="Cambria" panose="02040503050406030204" pitchFamily="18" charset="0"/>
              </a:rPr>
              <a:t>- Be proactive: technology, young, adaptive</a:t>
            </a:r>
          </a:p>
          <a:p>
            <a:r>
              <a:rPr lang="en-US" sz="2400" dirty="0" smtClean="0">
                <a:latin typeface="Cambria" panose="02040503050406030204" pitchFamily="18" charset="0"/>
              </a:rPr>
              <a:t>- Change of priorities: juggling between taste and popularity (“art and business”)</a:t>
            </a:r>
          </a:p>
          <a:p>
            <a:r>
              <a:rPr lang="en-US" sz="2400" dirty="0" smtClean="0">
                <a:latin typeface="Cambria" panose="02040503050406030204" pitchFamily="18" charset="0"/>
              </a:rPr>
              <a:t>- All-in-one: </a:t>
            </a:r>
            <a:r>
              <a:rPr lang="en-US" sz="2400" dirty="0">
                <a:latin typeface="Cambria" panose="02040503050406030204" pitchFamily="18" charset="0"/>
              </a:rPr>
              <a:t>sales officer, marketer, </a:t>
            </a:r>
            <a:r>
              <a:rPr lang="en-US" sz="2400" dirty="0" smtClean="0">
                <a:latin typeface="Cambria" panose="02040503050406030204" pitchFamily="18" charset="0"/>
              </a:rPr>
              <a:t>negotiator</a:t>
            </a:r>
          </a:p>
          <a:p>
            <a:r>
              <a:rPr lang="en-US" sz="2400" dirty="0" smtClean="0">
                <a:latin typeface="Cambria" panose="02040503050406030204" pitchFamily="18" charset="0"/>
              </a:rPr>
              <a:t>- </a:t>
            </a:r>
            <a:r>
              <a:rPr lang="en-US" sz="2400" b="1" dirty="0" smtClean="0">
                <a:latin typeface="Cambria" panose="02040503050406030204" pitchFamily="18" charset="0"/>
              </a:rPr>
              <a:t>New dynamics between authors and editors</a:t>
            </a:r>
          </a:p>
          <a:p>
            <a:endParaRPr lang="en-US" sz="2400" dirty="0" smtClean="0">
              <a:latin typeface="Cambria" panose="02040503050406030204" pitchFamily="18" charset="0"/>
            </a:endParaRPr>
          </a:p>
          <a:p>
            <a:endParaRPr lang="en-US" sz="2400" dirty="0">
              <a:latin typeface="Cambria" panose="02040503050406030204" pitchFamily="18" charset="0"/>
            </a:endParaRPr>
          </a:p>
        </p:txBody>
      </p:sp>
    </p:spTree>
    <p:extLst>
      <p:ext uri="{BB962C8B-B14F-4D97-AF65-F5344CB8AC3E}">
        <p14:creationId xmlns:p14="http://schemas.microsoft.com/office/powerpoint/2010/main" val="3973886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1640" y="2564904"/>
            <a:ext cx="6624736" cy="830997"/>
          </a:xfrm>
          <a:prstGeom prst="rect">
            <a:avLst/>
          </a:prstGeom>
          <a:noFill/>
        </p:spPr>
        <p:txBody>
          <a:bodyPr wrap="square" rtlCol="0">
            <a:spAutoFit/>
          </a:bodyPr>
          <a:lstStyle/>
          <a:p>
            <a:r>
              <a:rPr lang="en-US" sz="4800" dirty="0" smtClean="0">
                <a:latin typeface="KYNA Aria Pro" panose="02000000000000000000" pitchFamily="50" charset="0"/>
              </a:rPr>
              <a:t>What doesn’t change?</a:t>
            </a:r>
            <a:endParaRPr lang="en-US" sz="4800" dirty="0">
              <a:latin typeface="KYNA Aria Pro" panose="02000000000000000000" pitchFamily="50" charset="0"/>
            </a:endParaRPr>
          </a:p>
        </p:txBody>
      </p:sp>
    </p:spTree>
    <p:extLst>
      <p:ext uri="{BB962C8B-B14F-4D97-AF65-F5344CB8AC3E}">
        <p14:creationId xmlns:p14="http://schemas.microsoft.com/office/powerpoint/2010/main" val="1233077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2"/>
            <a:ext cx="8280920" cy="5293757"/>
          </a:xfrm>
          <a:prstGeom prst="rect">
            <a:avLst/>
          </a:prstGeom>
          <a:noFill/>
        </p:spPr>
        <p:txBody>
          <a:bodyPr wrap="square" rtlCol="0">
            <a:spAutoFit/>
          </a:bodyPr>
          <a:lstStyle/>
          <a:p>
            <a:endParaRPr lang="en-US" sz="4800" dirty="0" smtClean="0">
              <a:latin typeface="Cambria" panose="02040503050406030204" pitchFamily="18" charset="0"/>
            </a:endParaRPr>
          </a:p>
          <a:p>
            <a:r>
              <a:rPr lang="en-US" sz="4800" dirty="0">
                <a:latin typeface="Cambria" panose="02040503050406030204" pitchFamily="18" charset="0"/>
              </a:rPr>
              <a:t>	</a:t>
            </a:r>
            <a:r>
              <a:rPr lang="en-US" sz="4800" dirty="0" smtClean="0">
                <a:latin typeface="Cambria" panose="02040503050406030204" pitchFamily="18" charset="0"/>
              </a:rPr>
              <a:t>Thank you for listening</a:t>
            </a:r>
          </a:p>
          <a:p>
            <a:endParaRPr lang="en-US" sz="3200" dirty="0" smtClean="0">
              <a:latin typeface="Cambria" panose="02040503050406030204" pitchFamily="18" charset="0"/>
            </a:endParaRPr>
          </a:p>
          <a:p>
            <a:endParaRPr lang="en-US" sz="3200" dirty="0">
              <a:latin typeface="Cambria" panose="02040503050406030204" pitchFamily="18" charset="0"/>
            </a:endParaRPr>
          </a:p>
          <a:p>
            <a:endParaRPr lang="en-US" sz="3200" dirty="0" smtClean="0">
              <a:latin typeface="Cambria" panose="02040503050406030204" pitchFamily="18" charset="0"/>
            </a:endParaRPr>
          </a:p>
          <a:p>
            <a:endParaRPr lang="en-US" sz="3200" dirty="0" smtClean="0">
              <a:latin typeface="Cambria" panose="02040503050406030204" pitchFamily="18" charset="0"/>
            </a:endParaRPr>
          </a:p>
          <a:p>
            <a:r>
              <a:rPr lang="en-US" sz="2400" dirty="0" smtClean="0">
                <a:latin typeface="Cambria" panose="02040503050406030204" pitchFamily="18" charset="0"/>
              </a:rPr>
              <a:t>Many thanks to my colleagues at </a:t>
            </a:r>
            <a:r>
              <a:rPr lang="en-US" sz="2400" dirty="0" err="1" smtClean="0">
                <a:latin typeface="Cambria" panose="02040503050406030204" pitchFamily="18" charset="0"/>
              </a:rPr>
              <a:t>Nhã</a:t>
            </a:r>
            <a:r>
              <a:rPr lang="en-US" sz="2400" dirty="0" smtClean="0">
                <a:latin typeface="Cambria" panose="02040503050406030204" pitchFamily="18" charset="0"/>
              </a:rPr>
              <a:t> Nam for their valuable information, insights and feedbacks during preparation for this presentation.</a:t>
            </a:r>
          </a:p>
          <a:p>
            <a:endParaRPr lang="en-US" dirty="0" smtClean="0">
              <a:latin typeface="Cambria" panose="02040503050406030204" pitchFamily="18" charset="0"/>
            </a:endParaRPr>
          </a:p>
          <a:p>
            <a:r>
              <a:rPr lang="en-US" sz="2400" dirty="0" smtClean="0">
                <a:latin typeface="Cambria" panose="02040503050406030204" pitchFamily="18" charset="0"/>
              </a:rPr>
              <a:t>For inquiries please contact </a:t>
            </a:r>
            <a:r>
              <a:rPr lang="en-US" sz="2400" b="1" dirty="0" smtClean="0">
                <a:latin typeface="Cambria" panose="02040503050406030204" pitchFamily="18" charset="0"/>
              </a:rPr>
              <a:t>tahuongnhi@nhanam.vn</a:t>
            </a:r>
            <a:r>
              <a:rPr lang="en-US" sz="2400" dirty="0" smtClean="0">
                <a:latin typeface="Cambria" panose="02040503050406030204" pitchFamily="18" charset="0"/>
              </a:rPr>
              <a:t>.</a:t>
            </a:r>
            <a:endParaRPr lang="en-US" sz="2400" dirty="0">
              <a:latin typeface="Cambria" panose="02040503050406030204" pitchFamily="18" charset="0"/>
            </a:endParaRPr>
          </a:p>
        </p:txBody>
      </p:sp>
    </p:spTree>
    <p:extLst>
      <p:ext uri="{BB962C8B-B14F-4D97-AF65-F5344CB8AC3E}">
        <p14:creationId xmlns:p14="http://schemas.microsoft.com/office/powerpoint/2010/main" val="2376650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KYNA Aria Pro" panose="02000000000000000000" pitchFamily="50" charset="0"/>
              </a:rPr>
              <a:t>About us</a:t>
            </a:r>
            <a:endParaRPr lang="en-US" sz="4400" dirty="0">
              <a:latin typeface="KYNA Aria Pro" panose="02000000000000000000" pitchFamily="50" charset="0"/>
            </a:endParaRPr>
          </a:p>
        </p:txBody>
      </p:sp>
      <p:sp>
        <p:nvSpPr>
          <p:cNvPr id="3" name="Content Placeholder 2"/>
          <p:cNvSpPr>
            <a:spLocks noGrp="1"/>
          </p:cNvSpPr>
          <p:nvPr>
            <p:ph idx="1"/>
          </p:nvPr>
        </p:nvSpPr>
        <p:spPr>
          <a:xfrm>
            <a:off x="813410" y="1758693"/>
            <a:ext cx="5990838" cy="4319570"/>
          </a:xfrm>
        </p:spPr>
        <p:txBody>
          <a:bodyPr>
            <a:noAutofit/>
          </a:bodyPr>
          <a:lstStyle/>
          <a:p>
            <a:pPr lvl="1">
              <a:buFont typeface="Arial" panose="020B0604020202020204" pitchFamily="34" charset="0"/>
              <a:buChar char="•"/>
            </a:pPr>
            <a:endParaRPr lang="en-US" sz="2400" dirty="0">
              <a:latin typeface="Cambria" panose="02040503050406030204" pitchFamily="18" charset="0"/>
            </a:endParaRPr>
          </a:p>
          <a:p>
            <a:pPr lvl="1">
              <a:buFont typeface="Arial" panose="020B0604020202020204" pitchFamily="34" charset="0"/>
              <a:buChar char="•"/>
            </a:pPr>
            <a:r>
              <a:rPr lang="en-US" sz="2400" dirty="0" smtClean="0">
                <a:latin typeface="Cambria" panose="02040503050406030204" pitchFamily="18" charset="0"/>
              </a:rPr>
              <a:t>Founded in </a:t>
            </a:r>
            <a:r>
              <a:rPr lang="en-US" sz="2400" b="1" dirty="0" smtClean="0">
                <a:solidFill>
                  <a:schemeClr val="accent1">
                    <a:lumMod val="75000"/>
                  </a:schemeClr>
                </a:solidFill>
                <a:latin typeface="Cambria" panose="02040503050406030204" pitchFamily="18" charset="0"/>
              </a:rPr>
              <a:t>2005</a:t>
            </a:r>
            <a:r>
              <a:rPr lang="en-US" sz="2400" dirty="0" smtClean="0">
                <a:latin typeface="Cambria" panose="02040503050406030204" pitchFamily="18" charset="0"/>
              </a:rPr>
              <a:t>, first wave of private sector publishing</a:t>
            </a:r>
          </a:p>
          <a:p>
            <a:pPr lvl="1">
              <a:buFont typeface="Arial" panose="020B0604020202020204" pitchFamily="34" charset="0"/>
              <a:buChar char="•"/>
            </a:pPr>
            <a:r>
              <a:rPr lang="en-US" sz="2400" b="1" dirty="0" smtClean="0">
                <a:solidFill>
                  <a:schemeClr val="accent1">
                    <a:lumMod val="75000"/>
                  </a:schemeClr>
                </a:solidFill>
                <a:latin typeface="Cambria" panose="02040503050406030204" pitchFamily="18" charset="0"/>
              </a:rPr>
              <a:t>1160</a:t>
            </a:r>
            <a:r>
              <a:rPr lang="en-US" sz="2400" dirty="0" smtClean="0">
                <a:solidFill>
                  <a:schemeClr val="accent1">
                    <a:lumMod val="75000"/>
                  </a:schemeClr>
                </a:solidFill>
                <a:latin typeface="Cambria" panose="02040503050406030204" pitchFamily="18" charset="0"/>
              </a:rPr>
              <a:t> </a:t>
            </a:r>
            <a:r>
              <a:rPr lang="en-US" sz="2400" dirty="0">
                <a:latin typeface="Cambria" panose="02040503050406030204" pitchFamily="18" charset="0"/>
              </a:rPr>
              <a:t>titles as of </a:t>
            </a:r>
            <a:r>
              <a:rPr lang="en-US" sz="2400" dirty="0" smtClean="0">
                <a:latin typeface="Cambria" panose="02040503050406030204" pitchFamily="18" charset="0"/>
              </a:rPr>
              <a:t>4 Oct </a:t>
            </a:r>
            <a:r>
              <a:rPr lang="en-US" sz="2400" dirty="0">
                <a:latin typeface="Cambria" panose="02040503050406030204" pitchFamily="18" charset="0"/>
              </a:rPr>
              <a:t>2015</a:t>
            </a:r>
          </a:p>
          <a:p>
            <a:pPr lvl="1">
              <a:buFont typeface="Arial" panose="020B0604020202020204" pitchFamily="34" charset="0"/>
              <a:buChar char="•"/>
            </a:pPr>
            <a:r>
              <a:rPr lang="en-US" sz="2400" dirty="0" smtClean="0">
                <a:latin typeface="Cambria" panose="02040503050406030204" pitchFamily="18" charset="0"/>
              </a:rPr>
              <a:t>Strong </a:t>
            </a:r>
            <a:r>
              <a:rPr lang="en-US" sz="2400" dirty="0">
                <a:latin typeface="Cambria" panose="02040503050406030204" pitchFamily="18" charset="0"/>
              </a:rPr>
              <a:t>f</a:t>
            </a:r>
            <a:r>
              <a:rPr lang="en-US" sz="2400" dirty="0" smtClean="0">
                <a:latin typeface="Cambria" panose="02040503050406030204" pitchFamily="18" charset="0"/>
              </a:rPr>
              <a:t>ocus on translated literature (84%)</a:t>
            </a:r>
          </a:p>
          <a:p>
            <a:pPr lvl="1">
              <a:buFont typeface="Arial" panose="020B0604020202020204" pitchFamily="34" charset="0"/>
              <a:buChar char="•"/>
            </a:pPr>
            <a:endParaRPr lang="en-US" sz="2400" dirty="0" smtClean="0">
              <a:latin typeface="Cambria" panose="02040503050406030204" pitchFamily="18" charset="0"/>
            </a:endParaRPr>
          </a:p>
          <a:p>
            <a:pPr lvl="1">
              <a:buFont typeface="Arial" panose="020B0604020202020204" pitchFamily="34" charset="0"/>
              <a:buChar char="•"/>
            </a:pPr>
            <a:r>
              <a:rPr lang="en-US" sz="2400" dirty="0">
                <a:latin typeface="Cambria" panose="02040503050406030204" pitchFamily="18" charset="0"/>
              </a:rPr>
              <a:t>Quality, </a:t>
            </a:r>
            <a:r>
              <a:rPr lang="en-US" sz="2400" dirty="0" smtClean="0">
                <a:latin typeface="Cambria" panose="02040503050406030204" pitchFamily="18" charset="0"/>
              </a:rPr>
              <a:t>aesthetics and trust</a:t>
            </a:r>
            <a:endParaRPr lang="en-US" sz="2400" dirty="0">
              <a:latin typeface="Cambria" panose="02040503050406030204" pitchFamily="18" charset="0"/>
            </a:endParaRPr>
          </a:p>
          <a:p>
            <a:pPr lvl="1">
              <a:buFont typeface="Arial" panose="020B0604020202020204" pitchFamily="34" charset="0"/>
              <a:buChar char="•"/>
            </a:pPr>
            <a:r>
              <a:rPr lang="en-US" sz="2400" dirty="0" smtClean="0">
                <a:latin typeface="Cambria" panose="02040503050406030204" pitchFamily="18" charset="0"/>
              </a:rPr>
              <a:t>Pushing boundaries</a:t>
            </a:r>
          </a:p>
          <a:p>
            <a:pPr lvl="1">
              <a:buFont typeface="Arial" panose="020B0604020202020204" pitchFamily="34" charset="0"/>
              <a:buChar char="•"/>
            </a:pPr>
            <a:r>
              <a:rPr lang="en-US" sz="2400" dirty="0" smtClean="0">
                <a:latin typeface="Cambria" panose="02040503050406030204" pitchFamily="18" charset="0"/>
              </a:rPr>
              <a:t>Relationship with readers &amp; </a:t>
            </a:r>
            <a:br>
              <a:rPr lang="en-US" sz="2400" dirty="0" smtClean="0">
                <a:latin typeface="Cambria" panose="02040503050406030204" pitchFamily="18" charset="0"/>
              </a:rPr>
            </a:br>
            <a:r>
              <a:rPr lang="en-US" sz="2400" dirty="0" smtClean="0">
                <a:latin typeface="Cambria" panose="02040503050406030204" pitchFamily="18" charset="0"/>
              </a:rPr>
              <a:t>social media presence</a:t>
            </a:r>
          </a:p>
          <a:p>
            <a:pPr lvl="1">
              <a:buFont typeface="Arial" panose="020B0604020202020204" pitchFamily="34" charset="0"/>
              <a:buChar char="•"/>
            </a:pPr>
            <a:endParaRPr lang="en-US" sz="2400" dirty="0" smtClean="0">
              <a:latin typeface="Cambria" panose="02040503050406030204" pitchFamily="18" charset="0"/>
            </a:endParaRPr>
          </a:p>
          <a:p>
            <a:pPr lvl="1">
              <a:buFont typeface="Arial" panose="020B0604020202020204" pitchFamily="34" charset="0"/>
              <a:buChar char="•"/>
            </a:pPr>
            <a:endParaRPr lang="en-US" sz="2400" dirty="0">
              <a:latin typeface="Cambria" panose="02040503050406030204" pitchFamily="18" charset="0"/>
            </a:endParaRPr>
          </a:p>
          <a:p>
            <a:pPr lvl="1">
              <a:buFont typeface="Arial" panose="020B0604020202020204" pitchFamily="34" charset="0"/>
              <a:buChar char="•"/>
            </a:pPr>
            <a:endParaRPr lang="en-US" sz="2400" dirty="0" smtClean="0">
              <a:latin typeface="Cambria" panose="02040503050406030204" pitchFamily="18" charset="0"/>
            </a:endParaRPr>
          </a:p>
          <a:p>
            <a:pPr lvl="1">
              <a:buFont typeface="Arial" panose="020B0604020202020204" pitchFamily="34" charset="0"/>
              <a:buChar char="•"/>
            </a:pPr>
            <a:endParaRPr lang="en-US" sz="2400" dirty="0" smtClean="0">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932046"/>
            <a:ext cx="1894674" cy="1656184"/>
          </a:xfrm>
          <a:prstGeom prst="rect">
            <a:avLst/>
          </a:prstGeom>
        </p:spPr>
      </p:pic>
    </p:spTree>
    <p:extLst>
      <p:ext uri="{BB962C8B-B14F-4D97-AF65-F5344CB8AC3E}">
        <p14:creationId xmlns:p14="http://schemas.microsoft.com/office/powerpoint/2010/main" val="1545240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KYNA Aria Pro" panose="02000000000000000000" pitchFamily="50" charset="0"/>
              </a:rPr>
              <a:t>Vietnamese collections</a:t>
            </a:r>
            <a:endParaRPr lang="en-US" sz="4400" dirty="0">
              <a:latin typeface="KYNA Aria Pro" panose="02000000000000000000" pitchFamily="50" charset="0"/>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7584" y="1846263"/>
            <a:ext cx="2872976" cy="4319041"/>
          </a:xfrm>
        </p:spPr>
      </p:pic>
      <p:sp>
        <p:nvSpPr>
          <p:cNvPr id="5" name="Content Placeholder 4"/>
          <p:cNvSpPr>
            <a:spLocks noGrp="1"/>
          </p:cNvSpPr>
          <p:nvPr>
            <p:ph sz="half" idx="2"/>
          </p:nvPr>
        </p:nvSpPr>
        <p:spPr>
          <a:xfrm>
            <a:off x="4067944" y="1845735"/>
            <a:ext cx="4298816" cy="4023360"/>
          </a:xfrm>
        </p:spPr>
        <p:txBody>
          <a:bodyPr>
            <a:normAutofit/>
          </a:bodyPr>
          <a:lstStyle/>
          <a:p>
            <a:pPr marL="0" indent="0">
              <a:buNone/>
            </a:pPr>
            <a:r>
              <a:rPr lang="en-US" sz="2400" i="1" dirty="0" smtClean="0">
                <a:latin typeface="Cambria" panose="02040503050406030204" pitchFamily="18" charset="0"/>
              </a:rPr>
              <a:t>A Thousand Years of Attire: How the Vietnamese Dressed from 1009-1945</a:t>
            </a:r>
            <a:r>
              <a:rPr lang="en-US" sz="2400" dirty="0" smtClean="0">
                <a:latin typeface="Cambria" panose="02040503050406030204" pitchFamily="18" charset="0"/>
              </a:rPr>
              <a:t>, </a:t>
            </a:r>
            <a:r>
              <a:rPr lang="en-US" sz="2400" dirty="0" err="1" smtClean="0">
                <a:latin typeface="Cambria" panose="02040503050406030204" pitchFamily="18" charset="0"/>
              </a:rPr>
              <a:t>Trần</a:t>
            </a:r>
            <a:r>
              <a:rPr lang="en-US" sz="2400" dirty="0" smtClean="0">
                <a:latin typeface="Cambria" panose="02040503050406030204" pitchFamily="18" charset="0"/>
              </a:rPr>
              <a:t> </a:t>
            </a:r>
            <a:r>
              <a:rPr lang="en-US" sz="2400" dirty="0" err="1" smtClean="0">
                <a:latin typeface="Cambria" panose="02040503050406030204" pitchFamily="18" charset="0"/>
              </a:rPr>
              <a:t>Quang</a:t>
            </a:r>
            <a:r>
              <a:rPr lang="en-US" sz="2400" dirty="0" smtClean="0">
                <a:latin typeface="Cambria" panose="02040503050406030204" pitchFamily="18" charset="0"/>
              </a:rPr>
              <a:t> </a:t>
            </a:r>
            <a:r>
              <a:rPr lang="en-US" sz="2400" dirty="0" err="1" smtClean="0">
                <a:latin typeface="Cambria" panose="02040503050406030204" pitchFamily="18" charset="0"/>
              </a:rPr>
              <a:t>Đức</a:t>
            </a:r>
            <a:r>
              <a:rPr lang="en-US" sz="2400" dirty="0" smtClean="0">
                <a:latin typeface="Cambria" panose="02040503050406030204" pitchFamily="18" charset="0"/>
              </a:rPr>
              <a:t>, 2013. </a:t>
            </a:r>
          </a:p>
          <a:p>
            <a:pPr marL="0" indent="0">
              <a:buNone/>
            </a:pPr>
            <a:endParaRPr lang="en-US" sz="2400" dirty="0" smtClean="0">
              <a:latin typeface="Cambria" panose="02040503050406030204" pitchFamily="18" charset="0"/>
            </a:endParaRPr>
          </a:p>
          <a:p>
            <a:pPr>
              <a:buFontTx/>
              <a:buChar char="-"/>
            </a:pPr>
            <a:r>
              <a:rPr lang="en-US" sz="2400" dirty="0" err="1" smtClean="0">
                <a:latin typeface="Cambria" panose="02040503050406030204" pitchFamily="18" charset="0"/>
              </a:rPr>
              <a:t>Sách</a:t>
            </a:r>
            <a:r>
              <a:rPr lang="en-US" sz="2400" dirty="0" smtClean="0">
                <a:latin typeface="Cambria" panose="02040503050406030204" pitchFamily="18" charset="0"/>
              </a:rPr>
              <a:t> Hay (Book of the Year) Award 2014</a:t>
            </a:r>
          </a:p>
          <a:p>
            <a:pPr>
              <a:buFontTx/>
              <a:buChar char="-"/>
            </a:pPr>
            <a:r>
              <a:rPr lang="en-US" sz="2400" dirty="0" smtClean="0">
                <a:latin typeface="Cambria" panose="02040503050406030204" pitchFamily="18" charset="0"/>
              </a:rPr>
              <a:t>Now the go-to reference book of period movie makers</a:t>
            </a:r>
            <a:endParaRPr lang="en-US" sz="2400" dirty="0">
              <a:latin typeface="Cambria" panose="02040503050406030204" pitchFamily="18" charset="0"/>
            </a:endParaRPr>
          </a:p>
        </p:txBody>
      </p:sp>
    </p:spTree>
    <p:extLst>
      <p:ext uri="{BB962C8B-B14F-4D97-AF65-F5344CB8AC3E}">
        <p14:creationId xmlns:p14="http://schemas.microsoft.com/office/powerpoint/2010/main" val="1376106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KYNA Aria Pro" panose="02000000000000000000" pitchFamily="50" charset="0"/>
              </a:rPr>
              <a:t>Vietnamese collections</a:t>
            </a:r>
            <a:endParaRPr lang="en-US" sz="4400" dirty="0">
              <a:latin typeface="KYNA Aria Pro" panose="02000000000000000000" pitchFamily="50"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808896"/>
            <a:ext cx="5738996" cy="1670847"/>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5" y="3531651"/>
            <a:ext cx="1643042" cy="2200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9644" y="3530486"/>
            <a:ext cx="1570061" cy="220184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7786" y="3530486"/>
            <a:ext cx="2308754" cy="2201845"/>
          </a:xfrm>
          <a:prstGeom prst="rect">
            <a:avLst/>
          </a:prstGeom>
        </p:spPr>
      </p:pic>
      <p:sp>
        <p:nvSpPr>
          <p:cNvPr id="10" name="TextBox 9"/>
          <p:cNvSpPr txBox="1"/>
          <p:nvPr/>
        </p:nvSpPr>
        <p:spPr>
          <a:xfrm>
            <a:off x="6206540" y="1816810"/>
            <a:ext cx="2901964" cy="1938992"/>
          </a:xfrm>
          <a:prstGeom prst="rect">
            <a:avLst/>
          </a:prstGeom>
          <a:noFill/>
        </p:spPr>
        <p:txBody>
          <a:bodyPr wrap="square" rtlCol="0">
            <a:spAutoFit/>
          </a:bodyPr>
          <a:lstStyle/>
          <a:p>
            <a:r>
              <a:rPr lang="en-US" sz="2400" dirty="0" smtClean="0">
                <a:solidFill>
                  <a:schemeClr val="tx1">
                    <a:lumMod val="75000"/>
                    <a:lumOff val="25000"/>
                  </a:schemeClr>
                </a:solidFill>
                <a:latin typeface="Cambria" panose="02040503050406030204" pitchFamily="18" charset="0"/>
              </a:rPr>
              <a:t>“</a:t>
            </a:r>
            <a:r>
              <a:rPr lang="en-US" sz="2400" dirty="0" err="1" smtClean="0">
                <a:solidFill>
                  <a:schemeClr val="tx1">
                    <a:lumMod val="75000"/>
                    <a:lumOff val="25000"/>
                  </a:schemeClr>
                </a:solidFill>
                <a:latin typeface="Cambria" panose="02040503050406030204" pitchFamily="18" charset="0"/>
              </a:rPr>
              <a:t>Việt</a:t>
            </a:r>
            <a:r>
              <a:rPr lang="en-US" sz="2400" dirty="0" smtClean="0">
                <a:solidFill>
                  <a:schemeClr val="tx1">
                    <a:lumMod val="75000"/>
                    <a:lumOff val="25000"/>
                  </a:schemeClr>
                </a:solidFill>
                <a:latin typeface="Cambria" panose="02040503050406030204" pitchFamily="18" charset="0"/>
              </a:rPr>
              <a:t> Nam </a:t>
            </a:r>
            <a:r>
              <a:rPr lang="en-US" sz="2400" dirty="0" err="1" smtClean="0">
                <a:solidFill>
                  <a:schemeClr val="tx1">
                    <a:lumMod val="75000"/>
                    <a:lumOff val="25000"/>
                  </a:schemeClr>
                </a:solidFill>
                <a:latin typeface="Cambria" panose="02040503050406030204" pitchFamily="18" charset="0"/>
              </a:rPr>
              <a:t>danh</a:t>
            </a:r>
            <a:r>
              <a:rPr lang="en-US" sz="2400" dirty="0" smtClean="0">
                <a:solidFill>
                  <a:schemeClr val="tx1">
                    <a:lumMod val="75000"/>
                    <a:lumOff val="25000"/>
                  </a:schemeClr>
                </a:solidFill>
                <a:latin typeface="Cambria" panose="02040503050406030204" pitchFamily="18" charset="0"/>
              </a:rPr>
              <a:t> </a:t>
            </a:r>
            <a:r>
              <a:rPr lang="en-US" sz="2400" dirty="0" err="1" smtClean="0">
                <a:solidFill>
                  <a:schemeClr val="tx1">
                    <a:lumMod val="75000"/>
                    <a:lumOff val="25000"/>
                  </a:schemeClr>
                </a:solidFill>
                <a:latin typeface="Cambria" panose="02040503050406030204" pitchFamily="18" charset="0"/>
              </a:rPr>
              <a:t>tác</a:t>
            </a:r>
            <a:r>
              <a:rPr lang="en-US" sz="2400" dirty="0" smtClean="0">
                <a:solidFill>
                  <a:schemeClr val="tx1">
                    <a:lumMod val="75000"/>
                    <a:lumOff val="25000"/>
                  </a:schemeClr>
                </a:solidFill>
                <a:latin typeface="Cambria" panose="02040503050406030204" pitchFamily="18" charset="0"/>
              </a:rPr>
              <a:t>”</a:t>
            </a:r>
          </a:p>
          <a:p>
            <a:r>
              <a:rPr lang="en-US" sz="2400" dirty="0" smtClean="0">
                <a:solidFill>
                  <a:schemeClr val="tx1">
                    <a:lumMod val="75000"/>
                    <a:lumOff val="25000"/>
                  </a:schemeClr>
                </a:solidFill>
                <a:latin typeface="Cambria" panose="02040503050406030204" pitchFamily="18" charset="0"/>
              </a:rPr>
              <a:t>(Modern Classics): reprints of first or out-of-print editions</a:t>
            </a:r>
          </a:p>
          <a:p>
            <a:r>
              <a:rPr lang="en-US" sz="2400" dirty="0" smtClean="0">
                <a:solidFill>
                  <a:schemeClr val="tx1">
                    <a:lumMod val="75000"/>
                    <a:lumOff val="25000"/>
                  </a:schemeClr>
                </a:solidFill>
                <a:latin typeface="Cambria" panose="02040503050406030204" pitchFamily="18" charset="0"/>
              </a:rPr>
              <a:t>33 titles so far</a:t>
            </a:r>
          </a:p>
        </p:txBody>
      </p:sp>
      <p:sp>
        <p:nvSpPr>
          <p:cNvPr id="11" name="TextBox 10"/>
          <p:cNvSpPr txBox="1"/>
          <p:nvPr/>
        </p:nvSpPr>
        <p:spPr>
          <a:xfrm>
            <a:off x="6206540" y="3726215"/>
            <a:ext cx="2905908" cy="1938992"/>
          </a:xfrm>
          <a:prstGeom prst="rect">
            <a:avLst/>
          </a:prstGeom>
          <a:noFill/>
        </p:spPr>
        <p:txBody>
          <a:bodyPr wrap="square" rtlCol="0">
            <a:spAutoFit/>
          </a:bodyPr>
          <a:lstStyle/>
          <a:p>
            <a:endParaRPr lang="en-US" sz="2400" dirty="0" smtClean="0">
              <a:solidFill>
                <a:schemeClr val="tx1">
                  <a:lumMod val="75000"/>
                  <a:lumOff val="25000"/>
                </a:schemeClr>
              </a:solidFill>
              <a:latin typeface="Cambria" panose="02040503050406030204" pitchFamily="18" charset="0"/>
            </a:endParaRPr>
          </a:p>
          <a:p>
            <a:r>
              <a:rPr lang="en-US" sz="2400" dirty="0" smtClean="0">
                <a:solidFill>
                  <a:schemeClr val="tx1">
                    <a:lumMod val="75000"/>
                    <a:lumOff val="25000"/>
                  </a:schemeClr>
                </a:solidFill>
                <a:latin typeface="Cambria" panose="02040503050406030204" pitchFamily="18" charset="0"/>
              </a:rPr>
              <a:t>One-shot picture books/literary comics </a:t>
            </a:r>
            <a:br>
              <a:rPr lang="en-US" sz="2400" dirty="0" smtClean="0">
                <a:solidFill>
                  <a:schemeClr val="tx1">
                    <a:lumMod val="75000"/>
                    <a:lumOff val="25000"/>
                  </a:schemeClr>
                </a:solidFill>
                <a:latin typeface="Cambria" panose="02040503050406030204" pitchFamily="18" charset="0"/>
              </a:rPr>
            </a:br>
            <a:endParaRPr lang="en-US" sz="2400" dirty="0" smtClean="0">
              <a:solidFill>
                <a:schemeClr val="tx1">
                  <a:lumMod val="75000"/>
                  <a:lumOff val="25000"/>
                </a:schemeClr>
              </a:solidFill>
              <a:latin typeface="Cambria" panose="02040503050406030204" pitchFamily="18" charset="0"/>
            </a:endParaRPr>
          </a:p>
        </p:txBody>
      </p:sp>
      <p:sp>
        <p:nvSpPr>
          <p:cNvPr id="4" name="TextBox 3"/>
          <p:cNvSpPr txBox="1"/>
          <p:nvPr/>
        </p:nvSpPr>
        <p:spPr>
          <a:xfrm>
            <a:off x="467544" y="5661248"/>
            <a:ext cx="8640960" cy="1107996"/>
          </a:xfrm>
          <a:prstGeom prst="rect">
            <a:avLst/>
          </a:prstGeom>
          <a:noFill/>
        </p:spPr>
        <p:txBody>
          <a:bodyPr wrap="square" rtlCol="0">
            <a:spAutoFit/>
          </a:bodyPr>
          <a:lstStyle/>
          <a:p>
            <a:r>
              <a:rPr lang="en-US" sz="2200" dirty="0" smtClean="0">
                <a:solidFill>
                  <a:schemeClr val="tx1">
                    <a:lumMod val="75000"/>
                    <a:lumOff val="25000"/>
                  </a:schemeClr>
                </a:solidFill>
                <a:latin typeface="Cambria" panose="02040503050406030204" pitchFamily="18" charset="0"/>
              </a:rPr>
              <a:t>Left to right: </a:t>
            </a:r>
            <a:r>
              <a:rPr lang="en-US" sz="2200" dirty="0" err="1">
                <a:solidFill>
                  <a:schemeClr val="tx1">
                    <a:lumMod val="75000"/>
                    <a:lumOff val="25000"/>
                  </a:schemeClr>
                </a:solidFill>
                <a:latin typeface="Cambria" panose="02040503050406030204" pitchFamily="18" charset="0"/>
              </a:rPr>
              <a:t>Tamypu’s</a:t>
            </a:r>
            <a:r>
              <a:rPr lang="en-US" sz="2200" dirty="0">
                <a:solidFill>
                  <a:schemeClr val="tx1">
                    <a:lumMod val="75000"/>
                    <a:lumOff val="25000"/>
                  </a:schemeClr>
                </a:solidFill>
                <a:latin typeface="Cambria" panose="02040503050406030204" pitchFamily="18" charset="0"/>
              </a:rPr>
              <a:t> </a:t>
            </a:r>
            <a:r>
              <a:rPr lang="en-US" sz="2200" i="1" dirty="0">
                <a:solidFill>
                  <a:schemeClr val="tx1">
                    <a:lumMod val="75000"/>
                    <a:lumOff val="25000"/>
                  </a:schemeClr>
                </a:solidFill>
                <a:latin typeface="Cambria" panose="02040503050406030204" pitchFamily="18" charset="0"/>
              </a:rPr>
              <a:t>A Day in Dad’s </a:t>
            </a:r>
            <a:r>
              <a:rPr lang="en-US" sz="2200" i="1" dirty="0" smtClean="0">
                <a:solidFill>
                  <a:schemeClr val="tx1">
                    <a:lumMod val="75000"/>
                    <a:lumOff val="25000"/>
                  </a:schemeClr>
                </a:solidFill>
                <a:latin typeface="Cambria" panose="02040503050406030204" pitchFamily="18" charset="0"/>
              </a:rPr>
              <a:t>Life; </a:t>
            </a:r>
            <a:r>
              <a:rPr lang="en-US" sz="2200" dirty="0" smtClean="0">
                <a:solidFill>
                  <a:schemeClr val="tx1">
                    <a:lumMod val="75000"/>
                    <a:lumOff val="25000"/>
                  </a:schemeClr>
                </a:solidFill>
                <a:latin typeface="Cambria" panose="02040503050406030204" pitchFamily="18" charset="0"/>
              </a:rPr>
              <a:t>Tạ </a:t>
            </a:r>
            <a:r>
              <a:rPr lang="en-US" sz="2200" dirty="0" err="1">
                <a:solidFill>
                  <a:schemeClr val="tx1">
                    <a:lumMod val="75000"/>
                    <a:lumOff val="25000"/>
                  </a:schemeClr>
                </a:solidFill>
                <a:latin typeface="Cambria" panose="02040503050406030204" pitchFamily="18" charset="0"/>
              </a:rPr>
              <a:t>Huy</a:t>
            </a:r>
            <a:r>
              <a:rPr lang="en-US" sz="2200" dirty="0">
                <a:solidFill>
                  <a:schemeClr val="tx1">
                    <a:lumMod val="75000"/>
                    <a:lumOff val="25000"/>
                  </a:schemeClr>
                </a:solidFill>
                <a:latin typeface="Cambria" panose="02040503050406030204" pitchFamily="18" charset="0"/>
              </a:rPr>
              <a:t> Long</a:t>
            </a:r>
            <a:r>
              <a:rPr lang="en-US" sz="2200" i="1" dirty="0">
                <a:solidFill>
                  <a:schemeClr val="tx1">
                    <a:lumMod val="75000"/>
                    <a:lumOff val="25000"/>
                  </a:schemeClr>
                </a:solidFill>
                <a:latin typeface="Cambria" panose="02040503050406030204" pitchFamily="18" charset="0"/>
              </a:rPr>
              <a:t>’s The </a:t>
            </a:r>
            <a:r>
              <a:rPr lang="en-US" sz="2200" i="1" dirty="0" smtClean="0">
                <a:solidFill>
                  <a:schemeClr val="tx1">
                    <a:lumMod val="75000"/>
                    <a:lumOff val="25000"/>
                  </a:schemeClr>
                </a:solidFill>
                <a:latin typeface="Cambria" panose="02040503050406030204" pitchFamily="18" charset="0"/>
              </a:rPr>
              <a:t>Window;  </a:t>
            </a:r>
            <a:r>
              <a:rPr lang="en-US" sz="2200" dirty="0" err="1" smtClean="0">
                <a:solidFill>
                  <a:schemeClr val="tx1">
                    <a:lumMod val="75000"/>
                    <a:lumOff val="25000"/>
                  </a:schemeClr>
                </a:solidFill>
                <a:latin typeface="Cambria" panose="02040503050406030204" pitchFamily="18" charset="0"/>
              </a:rPr>
              <a:t>Thành</a:t>
            </a:r>
            <a:r>
              <a:rPr lang="en-US" sz="2200" dirty="0" smtClean="0">
                <a:solidFill>
                  <a:schemeClr val="tx1">
                    <a:lumMod val="75000"/>
                    <a:lumOff val="25000"/>
                  </a:schemeClr>
                </a:solidFill>
                <a:latin typeface="Cambria" panose="02040503050406030204" pitchFamily="18" charset="0"/>
              </a:rPr>
              <a:t> </a:t>
            </a:r>
            <a:r>
              <a:rPr lang="en-US" sz="2200" dirty="0" err="1">
                <a:solidFill>
                  <a:schemeClr val="tx1">
                    <a:lumMod val="75000"/>
                    <a:lumOff val="25000"/>
                  </a:schemeClr>
                </a:solidFill>
                <a:latin typeface="Cambria" panose="02040503050406030204" pitchFamily="18" charset="0"/>
              </a:rPr>
              <a:t>Phong’s</a:t>
            </a:r>
            <a:r>
              <a:rPr lang="en-US" sz="2200" dirty="0">
                <a:solidFill>
                  <a:schemeClr val="tx1">
                    <a:lumMod val="75000"/>
                    <a:lumOff val="25000"/>
                  </a:schemeClr>
                </a:solidFill>
                <a:latin typeface="Cambria" panose="02040503050406030204" pitchFamily="18" charset="0"/>
              </a:rPr>
              <a:t> </a:t>
            </a:r>
            <a:r>
              <a:rPr lang="en-US" sz="2200" i="1" dirty="0" smtClean="0">
                <a:solidFill>
                  <a:schemeClr val="tx1">
                    <a:lumMod val="75000"/>
                    <a:lumOff val="25000"/>
                  </a:schemeClr>
                </a:solidFill>
                <a:latin typeface="Cambria" panose="02040503050406030204" pitchFamily="18" charset="0"/>
              </a:rPr>
              <a:t>Pictorial Proverbs </a:t>
            </a:r>
            <a:endParaRPr lang="en-US" sz="2200" dirty="0">
              <a:solidFill>
                <a:schemeClr val="tx1">
                  <a:lumMod val="75000"/>
                  <a:lumOff val="25000"/>
                </a:schemeClr>
              </a:solidFill>
              <a:latin typeface="Cambria" panose="02040503050406030204" pitchFamily="18" charset="0"/>
            </a:endParaRPr>
          </a:p>
          <a:p>
            <a:endParaRPr lang="en-US" sz="2200" dirty="0"/>
          </a:p>
        </p:txBody>
      </p:sp>
    </p:spTree>
    <p:extLst>
      <p:ext uri="{BB962C8B-B14F-4D97-AF65-F5344CB8AC3E}">
        <p14:creationId xmlns:p14="http://schemas.microsoft.com/office/powerpoint/2010/main" val="4064918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KYNA Aria Pro" panose="02000000000000000000" pitchFamily="50" charset="0"/>
              </a:rPr>
              <a:t>Keeping up globally</a:t>
            </a:r>
            <a:endParaRPr lang="en-US" sz="4400" dirty="0">
              <a:latin typeface="KYNA Aria Pro" panose="02000000000000000000" pitchFamily="50"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824273"/>
            <a:ext cx="1422591" cy="22637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8487" y="1824274"/>
            <a:ext cx="1419937" cy="2263784"/>
          </a:xfrm>
          <a:prstGeom prst="rect">
            <a:avLst/>
          </a:prstGeom>
        </p:spPr>
      </p:pic>
      <p:pic>
        <p:nvPicPr>
          <p:cNvPr id="8" name="Content Placeholder 7"/>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923928" y="1824273"/>
            <a:ext cx="1530457" cy="2263785"/>
          </a:xfr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1830003"/>
            <a:ext cx="1483213" cy="225805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7473" y="1824273"/>
            <a:ext cx="1468031" cy="2263785"/>
          </a:xfrm>
          <a:prstGeom prst="rect">
            <a:avLst/>
          </a:prstGeom>
          <a:ln>
            <a:solidFill>
              <a:schemeClr val="accent2"/>
            </a:solidFill>
          </a:ln>
        </p:spPr>
      </p:pic>
      <p:sp>
        <p:nvSpPr>
          <p:cNvPr id="11" name="TextBox 10"/>
          <p:cNvSpPr txBox="1"/>
          <p:nvPr/>
        </p:nvSpPr>
        <p:spPr>
          <a:xfrm>
            <a:off x="971600" y="5157192"/>
            <a:ext cx="7560840" cy="1200329"/>
          </a:xfrm>
          <a:prstGeom prst="rect">
            <a:avLst/>
          </a:prstGeom>
          <a:noFill/>
        </p:spPr>
        <p:txBody>
          <a:bodyPr wrap="square" rtlCol="0">
            <a:spAutoFit/>
          </a:bodyPr>
          <a:lstStyle/>
          <a:p>
            <a:pPr marL="285750" indent="-285750">
              <a:buFontTx/>
              <a:buChar char="-"/>
            </a:pPr>
            <a:r>
              <a:rPr lang="en-US" sz="2400" dirty="0" smtClean="0">
                <a:latin typeface="Cambria" panose="02040503050406030204" pitchFamily="18" charset="0"/>
              </a:rPr>
              <a:t>Award-winning literature</a:t>
            </a:r>
          </a:p>
          <a:p>
            <a:pPr marL="285750" indent="-285750">
              <a:buFontTx/>
              <a:buChar char="-"/>
            </a:pPr>
            <a:r>
              <a:rPr lang="en-US" sz="2400" dirty="0" smtClean="0">
                <a:latin typeface="Cambria" panose="02040503050406030204" pitchFamily="18" charset="0"/>
              </a:rPr>
              <a:t>Genre and popular literature</a:t>
            </a:r>
          </a:p>
          <a:p>
            <a:pPr marL="285750" indent="-285750">
              <a:buFontTx/>
              <a:buChar char="-"/>
            </a:pPr>
            <a:r>
              <a:rPr lang="en-US" sz="2400" dirty="0" smtClean="0">
                <a:latin typeface="Cambria" panose="02040503050406030204" pitchFamily="18" charset="0"/>
              </a:rPr>
              <a:t>YA and children’s books</a:t>
            </a:r>
            <a:endParaRPr lang="en-US" sz="2400" dirty="0">
              <a:latin typeface="Cambria" panose="02040503050406030204" pitchFamily="18" charset="0"/>
            </a:endParaRPr>
          </a:p>
        </p:txBody>
      </p:sp>
      <p:sp>
        <p:nvSpPr>
          <p:cNvPr id="3" name="TextBox 2"/>
          <p:cNvSpPr txBox="1"/>
          <p:nvPr/>
        </p:nvSpPr>
        <p:spPr>
          <a:xfrm>
            <a:off x="822960" y="4026329"/>
            <a:ext cx="4901168" cy="2031325"/>
          </a:xfrm>
          <a:prstGeom prst="rect">
            <a:avLst/>
          </a:prstGeom>
          <a:noFill/>
        </p:spPr>
        <p:txBody>
          <a:bodyPr wrap="square" rtlCol="0">
            <a:spAutoFit/>
          </a:bodyPr>
          <a:lstStyle/>
          <a:p>
            <a:r>
              <a:rPr lang="en-US" sz="2100" dirty="0" smtClean="0">
                <a:latin typeface="Cambria" panose="02040503050406030204" pitchFamily="18" charset="0"/>
              </a:rPr>
              <a:t>Left to right: </a:t>
            </a:r>
            <a:r>
              <a:rPr lang="en-US" sz="2100" dirty="0" err="1" smtClean="0">
                <a:latin typeface="Cambria" panose="02040503050406030204" pitchFamily="18" charset="0"/>
              </a:rPr>
              <a:t>Orhan</a:t>
            </a:r>
            <a:r>
              <a:rPr lang="en-US" sz="2100" dirty="0" smtClean="0">
                <a:latin typeface="Cambria" panose="02040503050406030204" pitchFamily="18" charset="0"/>
              </a:rPr>
              <a:t> </a:t>
            </a:r>
            <a:r>
              <a:rPr lang="en-US" sz="2100" dirty="0" err="1" smtClean="0">
                <a:latin typeface="Cambria" panose="02040503050406030204" pitchFamily="18" charset="0"/>
              </a:rPr>
              <a:t>Pamuk’s</a:t>
            </a:r>
            <a:r>
              <a:rPr lang="en-US" sz="2100" dirty="0" smtClean="0">
                <a:latin typeface="Cambria" panose="02040503050406030204" pitchFamily="18" charset="0"/>
              </a:rPr>
              <a:t> </a:t>
            </a:r>
            <a:r>
              <a:rPr lang="en-US" sz="2100" i="1" dirty="0" smtClean="0">
                <a:latin typeface="Cambria" panose="02040503050406030204" pitchFamily="18" charset="0"/>
              </a:rPr>
              <a:t>Museum of Innocence; </a:t>
            </a:r>
            <a:r>
              <a:rPr lang="en-US" sz="2100" dirty="0">
                <a:latin typeface="Cambria" panose="02040503050406030204" pitchFamily="18" charset="0"/>
              </a:rPr>
              <a:t>Milan </a:t>
            </a:r>
            <a:r>
              <a:rPr lang="en-US" sz="2100" dirty="0" err="1" smtClean="0">
                <a:latin typeface="Cambria" panose="02040503050406030204" pitchFamily="18" charset="0"/>
              </a:rPr>
              <a:t>Kundera’s</a:t>
            </a:r>
            <a:r>
              <a:rPr lang="en-US" sz="2100" dirty="0" smtClean="0">
                <a:latin typeface="Cambria" panose="02040503050406030204" pitchFamily="18" charset="0"/>
              </a:rPr>
              <a:t> </a:t>
            </a:r>
            <a:r>
              <a:rPr lang="en-US" sz="2100" i="1" dirty="0" smtClean="0">
                <a:latin typeface="Cambria" panose="02040503050406030204" pitchFamily="18" charset="0"/>
              </a:rPr>
              <a:t>The Curtain; </a:t>
            </a:r>
            <a:r>
              <a:rPr lang="en-US" sz="2100" dirty="0">
                <a:latin typeface="Cambria" panose="02040503050406030204" pitchFamily="18" charset="0"/>
              </a:rPr>
              <a:t>Patrick </a:t>
            </a:r>
            <a:r>
              <a:rPr lang="en-US" sz="2100" dirty="0" err="1" smtClean="0">
                <a:latin typeface="Cambria" panose="02040503050406030204" pitchFamily="18" charset="0"/>
              </a:rPr>
              <a:t>Modiano’s</a:t>
            </a:r>
            <a:r>
              <a:rPr lang="en-US" sz="2100" dirty="0" smtClean="0">
                <a:latin typeface="Cambria" panose="02040503050406030204" pitchFamily="18" charset="0"/>
              </a:rPr>
              <a:t> </a:t>
            </a:r>
            <a:r>
              <a:rPr lang="en-US" sz="2100" i="1" dirty="0" smtClean="0">
                <a:latin typeface="Cambria" panose="02040503050406030204" pitchFamily="18" charset="0"/>
              </a:rPr>
              <a:t>Missing </a:t>
            </a:r>
            <a:r>
              <a:rPr lang="en-US" sz="2100" i="1" dirty="0">
                <a:latin typeface="Cambria" panose="02040503050406030204" pitchFamily="18" charset="0"/>
              </a:rPr>
              <a:t>Person</a:t>
            </a:r>
          </a:p>
          <a:p>
            <a:endParaRPr lang="en-US" sz="2100" i="1" dirty="0">
              <a:latin typeface="Cambria" panose="02040503050406030204" pitchFamily="18" charset="0"/>
            </a:endParaRPr>
          </a:p>
          <a:p>
            <a:r>
              <a:rPr lang="en-US" sz="2100" dirty="0" smtClean="0">
                <a:latin typeface="Cambria" panose="02040503050406030204" pitchFamily="18" charset="0"/>
              </a:rPr>
              <a:t/>
            </a:r>
            <a:br>
              <a:rPr lang="en-US" sz="2100" dirty="0" smtClean="0">
                <a:latin typeface="Cambria" panose="02040503050406030204" pitchFamily="18" charset="0"/>
              </a:rPr>
            </a:br>
            <a:endParaRPr lang="en-US" sz="2100" dirty="0">
              <a:latin typeface="Cambria" panose="02040503050406030204" pitchFamily="18" charset="0"/>
            </a:endParaRPr>
          </a:p>
        </p:txBody>
      </p:sp>
    </p:spTree>
    <p:extLst>
      <p:ext uri="{BB962C8B-B14F-4D97-AF65-F5344CB8AC3E}">
        <p14:creationId xmlns:p14="http://schemas.microsoft.com/office/powerpoint/2010/main" val="2854893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KYNA Aria Pro" panose="02000000000000000000" pitchFamily="50" charset="0"/>
              </a:rPr>
              <a:t>Asian literatures: </a:t>
            </a:r>
            <a:br>
              <a:rPr lang="en-US" sz="4400" dirty="0" smtClean="0">
                <a:latin typeface="KYNA Aria Pro" panose="02000000000000000000" pitchFamily="50" charset="0"/>
              </a:rPr>
            </a:br>
            <a:r>
              <a:rPr lang="en-US" sz="4400" dirty="0" smtClean="0">
                <a:latin typeface="KYNA Aria Pro" panose="02000000000000000000" pitchFamily="50" charset="0"/>
              </a:rPr>
              <a:t>Japanese (36 authors)</a:t>
            </a:r>
            <a:endParaRPr lang="en-US" sz="4400" dirty="0">
              <a:latin typeface="KYNA Aria Pro" panose="02000000000000000000" pitchFamily="50" charset="0"/>
            </a:endParaRPr>
          </a:p>
        </p:txBody>
      </p:sp>
      <p:sp>
        <p:nvSpPr>
          <p:cNvPr id="3" name="Content Placeholder 2"/>
          <p:cNvSpPr>
            <a:spLocks noGrp="1"/>
          </p:cNvSpPr>
          <p:nvPr>
            <p:ph idx="1"/>
          </p:nvPr>
        </p:nvSpPr>
        <p:spPr/>
        <p:txBody>
          <a:bodyPr>
            <a:normAutofit/>
          </a:bodyPr>
          <a:lstStyle/>
          <a:p>
            <a:r>
              <a:rPr lang="en-US" sz="2400" dirty="0" smtClean="0">
                <a:latin typeface="Cambria" panose="02040503050406030204" pitchFamily="18" charset="0"/>
              </a:rPr>
              <a:t>- Murakami </a:t>
            </a:r>
            <a:r>
              <a:rPr lang="en-US" sz="2400" dirty="0" err="1" smtClean="0">
                <a:latin typeface="Cambria" panose="02040503050406030204" pitchFamily="18" charset="0"/>
              </a:rPr>
              <a:t>Haruki</a:t>
            </a:r>
            <a:r>
              <a:rPr lang="en-US" sz="2400" dirty="0" smtClean="0">
                <a:latin typeface="Cambria" panose="02040503050406030204" pitchFamily="18" charset="0"/>
              </a:rPr>
              <a:t> (15 titles)</a:t>
            </a:r>
            <a:br>
              <a:rPr lang="en-US" sz="2400" dirty="0" smtClean="0">
                <a:latin typeface="Cambria" panose="02040503050406030204" pitchFamily="18" charset="0"/>
              </a:rPr>
            </a:br>
            <a:r>
              <a:rPr lang="en-US" sz="2400" dirty="0" smtClean="0">
                <a:latin typeface="Cambria" panose="02040503050406030204" pitchFamily="18" charset="0"/>
              </a:rPr>
              <a:t>- Yoshimoto Banana (7 titles)</a:t>
            </a:r>
            <a:br>
              <a:rPr lang="en-US" sz="2400" dirty="0" smtClean="0">
                <a:latin typeface="Cambria" panose="02040503050406030204" pitchFamily="18" charset="0"/>
              </a:rPr>
            </a:br>
            <a:r>
              <a:rPr lang="en-US" sz="2400" dirty="0" smtClean="0">
                <a:latin typeface="Cambria" panose="02040503050406030204" pitchFamily="18" charset="0"/>
              </a:rPr>
              <a:t>- </a:t>
            </a:r>
            <a:r>
              <a:rPr lang="en-US" sz="2400" dirty="0" err="1">
                <a:latin typeface="Cambria" panose="02040503050406030204" pitchFamily="18" charset="0"/>
              </a:rPr>
              <a:t>Higashino</a:t>
            </a:r>
            <a:r>
              <a:rPr lang="en-US" sz="2400" dirty="0">
                <a:latin typeface="Cambria" panose="02040503050406030204" pitchFamily="18" charset="0"/>
              </a:rPr>
              <a:t> </a:t>
            </a:r>
            <a:r>
              <a:rPr lang="en-US" sz="2400" dirty="0" err="1">
                <a:latin typeface="Cambria" panose="02040503050406030204" pitchFamily="18" charset="0"/>
              </a:rPr>
              <a:t>Keigo</a:t>
            </a:r>
            <a:r>
              <a:rPr lang="en-US" sz="2400" dirty="0">
                <a:latin typeface="Cambria" panose="02040503050406030204" pitchFamily="18" charset="0"/>
              </a:rPr>
              <a:t> </a:t>
            </a:r>
            <a:r>
              <a:rPr lang="en-US" sz="2400" dirty="0" smtClean="0">
                <a:latin typeface="Cambria" panose="02040503050406030204" pitchFamily="18" charset="0"/>
              </a:rPr>
              <a:t>(7 titles)</a:t>
            </a:r>
            <a:br>
              <a:rPr lang="en-US" sz="2400" dirty="0" smtClean="0">
                <a:latin typeface="Cambria" panose="02040503050406030204" pitchFamily="18" charset="0"/>
              </a:rPr>
            </a:br>
            <a:r>
              <a:rPr lang="en-US" sz="2400" dirty="0" smtClean="0">
                <a:latin typeface="Cambria" panose="02040503050406030204" pitchFamily="18" charset="0"/>
              </a:rPr>
              <a:t>- </a:t>
            </a:r>
            <a:r>
              <a:rPr lang="en-US" sz="2400" dirty="0">
                <a:latin typeface="Cambria" panose="02040503050406030204" pitchFamily="18" charset="0"/>
              </a:rPr>
              <a:t>Ichikawa </a:t>
            </a:r>
            <a:r>
              <a:rPr lang="en-US" sz="2400" dirty="0" err="1">
                <a:latin typeface="Cambria" panose="02040503050406030204" pitchFamily="18" charset="0"/>
              </a:rPr>
              <a:t>Takuji</a:t>
            </a:r>
            <a:r>
              <a:rPr lang="en-US" sz="2400" dirty="0">
                <a:latin typeface="Cambria" panose="02040503050406030204" pitchFamily="18" charset="0"/>
              </a:rPr>
              <a:t> (5 titles</a:t>
            </a:r>
            <a:r>
              <a:rPr lang="en-US" sz="2400" dirty="0" smtClean="0">
                <a:latin typeface="Cambria" panose="02040503050406030204" pitchFamily="18" charset="0"/>
              </a:rPr>
              <a:t>)</a:t>
            </a:r>
            <a:br>
              <a:rPr lang="en-US" sz="2400" dirty="0" smtClean="0">
                <a:latin typeface="Cambria" panose="02040503050406030204" pitchFamily="18" charset="0"/>
              </a:rPr>
            </a:br>
            <a:r>
              <a:rPr lang="en-US" sz="2400" dirty="0" smtClean="0">
                <a:latin typeface="Cambria" panose="02040503050406030204" pitchFamily="18" charset="0"/>
              </a:rPr>
              <a:t>- Suzuki Koji (3 </a:t>
            </a:r>
            <a:r>
              <a:rPr lang="en-US" sz="2400" dirty="0">
                <a:latin typeface="Cambria" panose="02040503050406030204" pitchFamily="18" charset="0"/>
              </a:rPr>
              <a:t>titles)</a:t>
            </a:r>
            <a:br>
              <a:rPr lang="en-US" sz="2400" dirty="0">
                <a:latin typeface="Cambria" panose="02040503050406030204" pitchFamily="18" charset="0"/>
              </a:rPr>
            </a:br>
            <a:r>
              <a:rPr lang="en-US" sz="2400" dirty="0">
                <a:latin typeface="Cambria" panose="02040503050406030204" pitchFamily="18" charset="0"/>
              </a:rPr>
              <a:t>- Ogawa Yoko (3 titles</a:t>
            </a:r>
            <a:r>
              <a:rPr lang="en-US" sz="2400" dirty="0" smtClean="0">
                <a:latin typeface="Cambria" panose="02040503050406030204" pitchFamily="18" charset="0"/>
              </a:rPr>
              <a:t>)</a:t>
            </a:r>
            <a:br>
              <a:rPr lang="en-US" sz="2400" dirty="0" smtClean="0">
                <a:latin typeface="Cambria" panose="02040503050406030204" pitchFamily="18" charset="0"/>
              </a:rPr>
            </a:br>
            <a:r>
              <a:rPr lang="en-US" sz="2400" dirty="0">
                <a:latin typeface="Cambria" panose="02040503050406030204" pitchFamily="18" charset="0"/>
              </a:rPr>
              <a:t>- </a:t>
            </a:r>
            <a:r>
              <a:rPr lang="en-US" sz="2400" dirty="0" err="1">
                <a:latin typeface="Cambria" panose="02040503050406030204" pitchFamily="18" charset="0"/>
              </a:rPr>
              <a:t>Ekuni</a:t>
            </a:r>
            <a:r>
              <a:rPr lang="en-US" sz="2400" dirty="0">
                <a:latin typeface="Cambria" panose="02040503050406030204" pitchFamily="18" charset="0"/>
              </a:rPr>
              <a:t> Kaori (3 titles)</a:t>
            </a:r>
            <a:r>
              <a:rPr lang="en-US" sz="2400" dirty="0" smtClean="0">
                <a:latin typeface="Cambria" panose="02040503050406030204" pitchFamily="18" charset="0"/>
              </a:rPr>
              <a:t/>
            </a:r>
            <a:br>
              <a:rPr lang="en-US" sz="2400" dirty="0" smtClean="0">
                <a:latin typeface="Cambria" panose="02040503050406030204" pitchFamily="18" charset="0"/>
              </a:rPr>
            </a:br>
            <a:r>
              <a:rPr lang="en-US" sz="2400" dirty="0" smtClean="0">
                <a:latin typeface="Cambria" panose="02040503050406030204" pitchFamily="18" charset="0"/>
              </a:rPr>
              <a:t>- </a:t>
            </a:r>
            <a:r>
              <a:rPr lang="en-US" sz="2400" dirty="0" err="1" smtClean="0">
                <a:latin typeface="Cambria" panose="02040503050406030204" pitchFamily="18" charset="0"/>
              </a:rPr>
              <a:t>Yumoto</a:t>
            </a:r>
            <a:r>
              <a:rPr lang="en-US" sz="2400" dirty="0" smtClean="0">
                <a:latin typeface="Cambria" panose="02040503050406030204" pitchFamily="18" charset="0"/>
              </a:rPr>
              <a:t> Kazumi (3 titles)</a:t>
            </a:r>
            <a:br>
              <a:rPr lang="en-US" sz="2400" dirty="0" smtClean="0">
                <a:latin typeface="Cambria" panose="02040503050406030204" pitchFamily="18" charset="0"/>
              </a:rPr>
            </a:br>
            <a:r>
              <a:rPr lang="en-US" sz="2400" dirty="0" smtClean="0">
                <a:latin typeface="Cambria" panose="02040503050406030204" pitchFamily="18" charset="0"/>
              </a:rPr>
              <a:t>- Yamada Amy (3 titles)</a:t>
            </a:r>
            <a:br>
              <a:rPr lang="en-US" sz="2400" dirty="0" smtClean="0">
                <a:latin typeface="Cambria" panose="02040503050406030204" pitchFamily="18" charset="0"/>
              </a:rPr>
            </a:br>
            <a:endParaRPr lang="en-US" sz="2400" dirty="0" smtClean="0">
              <a:latin typeface="Cambria" panose="02040503050406030204" pitchFamily="18" charset="0"/>
            </a:endParaRPr>
          </a:p>
        </p:txBody>
      </p:sp>
      <p:sp>
        <p:nvSpPr>
          <p:cNvPr id="5" name="TextBox 4"/>
          <p:cNvSpPr txBox="1"/>
          <p:nvPr/>
        </p:nvSpPr>
        <p:spPr>
          <a:xfrm>
            <a:off x="539552" y="5301208"/>
            <a:ext cx="4285867" cy="769441"/>
          </a:xfrm>
          <a:prstGeom prst="rect">
            <a:avLst/>
          </a:prstGeom>
          <a:noFill/>
        </p:spPr>
        <p:txBody>
          <a:bodyPr wrap="square" rtlCol="0">
            <a:spAutoFit/>
          </a:bodyPr>
          <a:lstStyle/>
          <a:p>
            <a:pPr algn="r"/>
            <a:r>
              <a:rPr lang="en-US" sz="2200" dirty="0" smtClean="0">
                <a:solidFill>
                  <a:schemeClr val="tx1">
                    <a:lumMod val="75000"/>
                    <a:lumOff val="25000"/>
                  </a:schemeClr>
                </a:solidFill>
                <a:latin typeface="Cambria" panose="02040503050406030204" pitchFamily="18" charset="0"/>
              </a:rPr>
              <a:t>Murakami’s </a:t>
            </a:r>
            <a:r>
              <a:rPr lang="en-US" sz="2200" i="1" dirty="0" smtClean="0">
                <a:solidFill>
                  <a:schemeClr val="tx1">
                    <a:lumMod val="75000"/>
                    <a:lumOff val="25000"/>
                  </a:schemeClr>
                </a:solidFill>
                <a:latin typeface="Cambria" panose="02040503050406030204" pitchFamily="18" charset="0"/>
              </a:rPr>
              <a:t>Men without Women, </a:t>
            </a:r>
            <a:r>
              <a:rPr lang="en-US" sz="2200" dirty="0" smtClean="0">
                <a:solidFill>
                  <a:schemeClr val="tx1">
                    <a:lumMod val="75000"/>
                    <a:lumOff val="25000"/>
                  </a:schemeClr>
                </a:solidFill>
                <a:latin typeface="Cambria" panose="02040503050406030204" pitchFamily="18" charset="0"/>
              </a:rPr>
              <a:t/>
            </a:r>
            <a:br>
              <a:rPr lang="en-US" sz="2200" dirty="0" smtClean="0">
                <a:solidFill>
                  <a:schemeClr val="tx1">
                    <a:lumMod val="75000"/>
                    <a:lumOff val="25000"/>
                  </a:schemeClr>
                </a:solidFill>
                <a:latin typeface="Cambria" panose="02040503050406030204" pitchFamily="18" charset="0"/>
              </a:rPr>
            </a:br>
            <a:r>
              <a:rPr lang="en-US" sz="2200" dirty="0" smtClean="0">
                <a:solidFill>
                  <a:schemeClr val="tx1">
                    <a:lumMod val="75000"/>
                    <a:lumOff val="25000"/>
                  </a:schemeClr>
                </a:solidFill>
                <a:latin typeface="Cambria" panose="02040503050406030204" pitchFamily="18" charset="0"/>
              </a:rPr>
              <a:t>published September 2015</a:t>
            </a:r>
            <a:endParaRPr lang="en-US" sz="2200" dirty="0">
              <a:solidFill>
                <a:schemeClr val="tx1">
                  <a:lumMod val="75000"/>
                  <a:lumOff val="25000"/>
                </a:schemeClr>
              </a:solidFill>
              <a:latin typeface="Cambria" panose="020405030504060302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073" t="11944" r="20273" b="13820"/>
          <a:stretch/>
        </p:blipFill>
        <p:spPr>
          <a:xfrm>
            <a:off x="4860032" y="1772816"/>
            <a:ext cx="3528393" cy="4248473"/>
          </a:xfrm>
          <a:prstGeom prst="rect">
            <a:avLst/>
          </a:prstGeom>
        </p:spPr>
      </p:pic>
    </p:spTree>
    <p:extLst>
      <p:ext uri="{BB962C8B-B14F-4D97-AF65-F5344CB8AC3E}">
        <p14:creationId xmlns:p14="http://schemas.microsoft.com/office/powerpoint/2010/main" val="622225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KYNA Aria Pro" panose="02000000000000000000" pitchFamily="50" charset="0"/>
              </a:rPr>
              <a:t>Asian literatures: </a:t>
            </a:r>
            <a:br>
              <a:rPr lang="en-US" sz="4400" dirty="0" smtClean="0">
                <a:latin typeface="KYNA Aria Pro" panose="02000000000000000000" pitchFamily="50" charset="0"/>
              </a:rPr>
            </a:br>
            <a:r>
              <a:rPr lang="en-US" sz="4400" dirty="0" smtClean="0">
                <a:latin typeface="KYNA Aria Pro" panose="02000000000000000000" pitchFamily="50" charset="0"/>
              </a:rPr>
              <a:t>Korean (37 titles acquired)</a:t>
            </a:r>
            <a:endParaRPr lang="en-US" sz="4400" dirty="0">
              <a:latin typeface="KYNA Aria Pro" panose="02000000000000000000" pitchFamily="50"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818557"/>
            <a:ext cx="2308881" cy="366557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8909" y="1828920"/>
            <a:ext cx="2538750" cy="3655210"/>
          </a:xfrm>
          <a:prstGeom prst="rect">
            <a:avLst/>
          </a:prstGeom>
          <a:ln>
            <a:solidFill>
              <a:schemeClr val="accent2"/>
            </a:solidFill>
          </a:ln>
        </p:spPr>
      </p:pic>
      <p:sp>
        <p:nvSpPr>
          <p:cNvPr id="9" name="TextBox 8"/>
          <p:cNvSpPr txBox="1"/>
          <p:nvPr/>
        </p:nvSpPr>
        <p:spPr>
          <a:xfrm>
            <a:off x="723092" y="5484046"/>
            <a:ext cx="2803686" cy="1015663"/>
          </a:xfrm>
          <a:prstGeom prst="rect">
            <a:avLst/>
          </a:prstGeom>
          <a:noFill/>
        </p:spPr>
        <p:txBody>
          <a:bodyPr wrap="square" rtlCol="0">
            <a:spAutoFit/>
          </a:bodyPr>
          <a:lstStyle/>
          <a:p>
            <a:r>
              <a:rPr lang="en-US" sz="2000" dirty="0" smtClean="0">
                <a:latin typeface="Cambria" panose="02040503050406030204" pitchFamily="18" charset="0"/>
              </a:rPr>
              <a:t>Shin Kyung-</a:t>
            </a:r>
            <a:r>
              <a:rPr lang="en-US" sz="2000" dirty="0" err="1" smtClean="0">
                <a:latin typeface="Cambria" panose="02040503050406030204" pitchFamily="18" charset="0"/>
              </a:rPr>
              <a:t>sook</a:t>
            </a:r>
            <a:r>
              <a:rPr lang="en-US" sz="2000" dirty="0" smtClean="0">
                <a:latin typeface="Cambria" panose="02040503050406030204" pitchFamily="18" charset="0"/>
              </a:rPr>
              <a:t>,</a:t>
            </a:r>
            <a:br>
              <a:rPr lang="en-US" sz="2000" dirty="0" smtClean="0">
                <a:latin typeface="Cambria" panose="02040503050406030204" pitchFamily="18" charset="0"/>
              </a:rPr>
            </a:br>
            <a:r>
              <a:rPr lang="en-US" sz="2000" i="1" dirty="0" smtClean="0">
                <a:latin typeface="Cambria" panose="02040503050406030204" pitchFamily="18" charset="0"/>
              </a:rPr>
              <a:t>Please Look </a:t>
            </a:r>
            <a:r>
              <a:rPr lang="en-US" sz="2000" i="1" dirty="0">
                <a:latin typeface="Cambria" panose="02040503050406030204" pitchFamily="18" charset="0"/>
              </a:rPr>
              <a:t>A</a:t>
            </a:r>
            <a:r>
              <a:rPr lang="en-US" sz="2000" i="1" dirty="0" smtClean="0">
                <a:latin typeface="Cambria" panose="02040503050406030204" pitchFamily="18" charset="0"/>
              </a:rPr>
              <a:t>fter Mom</a:t>
            </a:r>
            <a:r>
              <a:rPr lang="en-US" sz="2000" dirty="0" smtClean="0">
                <a:latin typeface="Cambria" panose="02040503050406030204" pitchFamily="18" charset="0"/>
              </a:rPr>
              <a:t/>
            </a:r>
            <a:br>
              <a:rPr lang="en-US" sz="2000" dirty="0" smtClean="0">
                <a:latin typeface="Cambria" panose="02040503050406030204" pitchFamily="18" charset="0"/>
              </a:rPr>
            </a:br>
            <a:endParaRPr lang="en-US" sz="2000" dirty="0">
              <a:latin typeface="Cambria" panose="02040503050406030204" pitchFamily="18" charset="0"/>
            </a:endParaRPr>
          </a:p>
        </p:txBody>
      </p:sp>
      <p:sp>
        <p:nvSpPr>
          <p:cNvPr id="11" name="TextBox 10"/>
          <p:cNvSpPr txBox="1"/>
          <p:nvPr/>
        </p:nvSpPr>
        <p:spPr>
          <a:xfrm>
            <a:off x="3435595" y="5484046"/>
            <a:ext cx="2524906" cy="707886"/>
          </a:xfrm>
          <a:prstGeom prst="rect">
            <a:avLst/>
          </a:prstGeom>
          <a:noFill/>
        </p:spPr>
        <p:txBody>
          <a:bodyPr wrap="square" rtlCol="0">
            <a:spAutoFit/>
          </a:bodyPr>
          <a:lstStyle/>
          <a:p>
            <a:r>
              <a:rPr lang="en-US" sz="2000" dirty="0" smtClean="0">
                <a:latin typeface="Cambria" panose="02040503050406030204" pitchFamily="18" charset="0"/>
              </a:rPr>
              <a:t>Gong </a:t>
            </a:r>
            <a:r>
              <a:rPr lang="en-US" sz="2000" dirty="0" err="1" smtClean="0">
                <a:latin typeface="Cambria" panose="02040503050406030204" pitchFamily="18" charset="0"/>
              </a:rPr>
              <a:t>Ji</a:t>
            </a:r>
            <a:r>
              <a:rPr lang="en-US" sz="2000" dirty="0" smtClean="0">
                <a:latin typeface="Cambria" panose="02040503050406030204" pitchFamily="18" charset="0"/>
              </a:rPr>
              <a:t>-young, </a:t>
            </a:r>
            <a:r>
              <a:rPr lang="en-US" sz="2000" i="1" dirty="0" smtClean="0">
                <a:latin typeface="Cambria" panose="02040503050406030204" pitchFamily="18" charset="0"/>
              </a:rPr>
              <a:t>Mackerel</a:t>
            </a:r>
            <a:endParaRPr lang="en-US" sz="2000" dirty="0">
              <a:latin typeface="Cambria" panose="02040503050406030204"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8715" y="1828920"/>
            <a:ext cx="2401421" cy="3655210"/>
          </a:xfrm>
          <a:prstGeom prst="rect">
            <a:avLst/>
          </a:prstGeom>
          <a:ln>
            <a:solidFill>
              <a:schemeClr val="accent2"/>
            </a:solidFill>
          </a:ln>
        </p:spPr>
      </p:pic>
      <p:sp>
        <p:nvSpPr>
          <p:cNvPr id="12" name="TextBox 11"/>
          <p:cNvSpPr txBox="1"/>
          <p:nvPr/>
        </p:nvSpPr>
        <p:spPr>
          <a:xfrm>
            <a:off x="5968715" y="5445224"/>
            <a:ext cx="2498629" cy="1015663"/>
          </a:xfrm>
          <a:prstGeom prst="rect">
            <a:avLst/>
          </a:prstGeom>
          <a:noFill/>
        </p:spPr>
        <p:txBody>
          <a:bodyPr wrap="square" rtlCol="0">
            <a:spAutoFit/>
          </a:bodyPr>
          <a:lstStyle/>
          <a:p>
            <a:pPr algn="r"/>
            <a:r>
              <a:rPr lang="en-US" sz="2000" dirty="0" smtClean="0">
                <a:latin typeface="Cambria" panose="02040503050406030204" pitchFamily="18" charset="0"/>
              </a:rPr>
              <a:t>Hwang Sun-mi, </a:t>
            </a:r>
            <a:r>
              <a:rPr lang="en-US" sz="2000" i="1" dirty="0" smtClean="0">
                <a:latin typeface="Cambria" panose="02040503050406030204" pitchFamily="18" charset="0"/>
              </a:rPr>
              <a:t>The Hen Who Dreamed She Could Fly</a:t>
            </a:r>
            <a:endParaRPr lang="en-US" sz="2000" dirty="0">
              <a:latin typeface="Cambria" panose="02040503050406030204" pitchFamily="18" charset="0"/>
            </a:endParaRPr>
          </a:p>
        </p:txBody>
      </p:sp>
    </p:spTree>
    <p:extLst>
      <p:ext uri="{BB962C8B-B14F-4D97-AF65-F5344CB8AC3E}">
        <p14:creationId xmlns:p14="http://schemas.microsoft.com/office/powerpoint/2010/main" val="2400611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latin typeface="KYNA Aria Pro" panose="02000000000000000000" pitchFamily="50" charset="0"/>
              </a:rPr>
              <a:t>Future development</a:t>
            </a:r>
            <a:endParaRPr lang="en-US" sz="4400" dirty="0">
              <a:latin typeface="KYNA Aria Pro" panose="02000000000000000000" pitchFamily="50" charset="0"/>
            </a:endParaRPr>
          </a:p>
        </p:txBody>
      </p:sp>
      <p:sp>
        <p:nvSpPr>
          <p:cNvPr id="6" name="Content Placeholder 5"/>
          <p:cNvSpPr>
            <a:spLocks noGrp="1"/>
          </p:cNvSpPr>
          <p:nvPr>
            <p:ph idx="1"/>
          </p:nvPr>
        </p:nvSpPr>
        <p:spPr>
          <a:xfrm>
            <a:off x="822959" y="1845734"/>
            <a:ext cx="6701369" cy="4023360"/>
          </a:xfrm>
        </p:spPr>
        <p:txBody>
          <a:bodyPr>
            <a:normAutofit/>
          </a:bodyPr>
          <a:lstStyle/>
          <a:p>
            <a:pPr marL="384048" lvl="2" indent="0" algn="ctr">
              <a:buNone/>
            </a:pPr>
            <a:endParaRPr lang="en-US" sz="4000" dirty="0" smtClean="0">
              <a:latin typeface="Cambria" panose="02040503050406030204" pitchFamily="18" charset="0"/>
            </a:endParaRPr>
          </a:p>
          <a:p>
            <a:pPr lvl="2" algn="ctr">
              <a:buFontTx/>
              <a:buChar char="-"/>
            </a:pPr>
            <a:r>
              <a:rPr lang="en-US" sz="4000" dirty="0" smtClean="0">
                <a:latin typeface="Cambria" panose="02040503050406030204" pitchFamily="18" charset="0"/>
              </a:rPr>
              <a:t>Diversify</a:t>
            </a:r>
          </a:p>
          <a:p>
            <a:pPr lvl="2" algn="ctr">
              <a:buFontTx/>
              <a:buChar char="-"/>
            </a:pPr>
            <a:r>
              <a:rPr lang="en-US" sz="4000" dirty="0" smtClean="0">
                <a:latin typeface="Cambria" panose="02040503050406030204" pitchFamily="18" charset="0"/>
              </a:rPr>
              <a:t>Retail</a:t>
            </a:r>
          </a:p>
          <a:p>
            <a:pPr lvl="2" algn="ctr">
              <a:buFontTx/>
              <a:buChar char="-"/>
            </a:pPr>
            <a:r>
              <a:rPr lang="en-US" sz="4000" dirty="0" smtClean="0">
                <a:latin typeface="Cambria" panose="02040503050406030204" pitchFamily="18" charset="0"/>
              </a:rPr>
              <a:t> Community</a:t>
            </a:r>
            <a:endParaRPr lang="en-US" sz="4000" dirty="0">
              <a:latin typeface="Cambria" panose="02040503050406030204" pitchFamily="18" charset="0"/>
            </a:endParaRPr>
          </a:p>
        </p:txBody>
      </p:sp>
    </p:spTree>
    <p:extLst>
      <p:ext uri="{BB962C8B-B14F-4D97-AF65-F5344CB8AC3E}">
        <p14:creationId xmlns:p14="http://schemas.microsoft.com/office/powerpoint/2010/main" val="4021994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34D3FD-D06A-455F-9219-F6CA2F50DB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3847</Words>
  <Application>Microsoft Office PowerPoint</Application>
  <PresentationFormat>Affichage à l'écran (4:3)</PresentationFormat>
  <Paragraphs>299</Paragraphs>
  <Slides>29</Slides>
  <Notes>26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Calibri</vt:lpstr>
      <vt:lpstr>Calibri Light</vt:lpstr>
      <vt:lpstr>Cambria</vt:lpstr>
      <vt:lpstr>KYNA Aria Pro</vt:lpstr>
      <vt:lpstr>Wingdings</vt:lpstr>
      <vt:lpstr>Retrospect</vt:lpstr>
      <vt:lpstr>The Era of the Proteur</vt:lpstr>
      <vt:lpstr>About me</vt:lpstr>
      <vt:lpstr>About us</vt:lpstr>
      <vt:lpstr>Vietnamese collections</vt:lpstr>
      <vt:lpstr>Vietnamese collections</vt:lpstr>
      <vt:lpstr>Keeping up globally</vt:lpstr>
      <vt:lpstr>Asian literatures:  Japanese (36 authors)</vt:lpstr>
      <vt:lpstr>Asian literatures:  Korean (37 titles acquired)</vt:lpstr>
      <vt:lpstr>Future development</vt:lpstr>
      <vt:lpstr>What Era of the Proteur?</vt:lpstr>
      <vt:lpstr>A new era</vt:lpstr>
      <vt:lpstr>A new reading scene</vt:lpstr>
      <vt:lpstr>Japanese Literature Week</vt:lpstr>
      <vt:lpstr>Not a product, but an experience</vt:lpstr>
      <vt:lpstr>Who publishes?</vt:lpstr>
      <vt:lpstr>What is published?</vt:lpstr>
      <vt:lpstr> 15/7/2015: Millie Mirotta, Animal Kingdom, Nhã Nam</vt:lpstr>
      <vt:lpstr>Présentation PowerPoint</vt:lpstr>
      <vt:lpstr>Making authors:</vt:lpstr>
      <vt:lpstr>Who is the proteur?</vt:lpstr>
      <vt:lpstr>Présentation PowerPoint</vt:lpstr>
      <vt:lpstr>Who is the proteur?</vt:lpstr>
      <vt:lpstr>Présentation PowerPoint</vt:lpstr>
      <vt:lpstr>Advertisement</vt:lpstr>
      <vt:lpstr>Crowdfunding</vt:lpstr>
      <vt:lpstr>Présentation PowerPoint</vt:lpstr>
      <vt:lpstr>Editors: new expectations</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2015-04-16T15:37:06Z</dcterms:created>
  <dcterms:modified xsi:type="dcterms:W3CDTF">2015-10-06T13:17:30Z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