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57" r:id="rId4"/>
    <p:sldId id="260" r:id="rId5"/>
    <p:sldId id="262" r:id="rId6"/>
    <p:sldId id="259" r:id="rId7"/>
    <p:sldId id="263" r:id="rId8"/>
    <p:sldId id="264" r:id="rId9"/>
    <p:sldId id="266" r:id="rId10"/>
    <p:sldId id="271" r:id="rId11"/>
    <p:sldId id="272" r:id="rId12"/>
    <p:sldId id="265" r:id="rId13"/>
    <p:sldId id="269" r:id="rId14"/>
    <p:sldId id="267" r:id="rId15"/>
    <p:sldId id="270" r:id="rId16"/>
    <p:sldId id="268" r:id="rId17"/>
  </p:sldIdLst>
  <p:sldSz cx="9144000" cy="6858000" type="screen4x3"/>
  <p:notesSz cx="7102475" cy="10233025"/>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53" autoAdjust="0"/>
  </p:normalViewPr>
  <p:slideViewPr>
    <p:cSldViewPr>
      <p:cViewPr varScale="1">
        <p:scale>
          <a:sx n="83" d="100"/>
          <a:sy n="83" d="100"/>
        </p:scale>
        <p:origin x="-92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63AD7F8A-B73B-4EC4-ABCD-5A23D308E32B}" type="datetimeFigureOut">
              <a:rPr lang="th-TH" smtClean="0"/>
              <a:pPr/>
              <a:t>06/10/58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63AD7F8A-B73B-4EC4-ABCD-5A23D308E32B}" type="datetimeFigureOut">
              <a:rPr lang="th-TH" smtClean="0"/>
              <a:pPr/>
              <a:t>06/10/58</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63AD7F8A-B73B-4EC4-ABCD-5A23D308E32B}" type="datetimeFigureOut">
              <a:rPr lang="th-TH" smtClean="0"/>
              <a:pPr/>
              <a:t>06/10/58</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63AD7F8A-B73B-4EC4-ABCD-5A23D308E32B}" type="datetimeFigureOut">
              <a:rPr lang="th-TH" smtClean="0"/>
              <a:pPr/>
              <a:t>06/10/58</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63AD7F8A-B73B-4EC4-ABCD-5A23D308E32B}" type="datetimeFigureOut">
              <a:rPr lang="th-TH" smtClean="0"/>
              <a:pPr/>
              <a:t>06/10/58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63AD7F8A-B73B-4EC4-ABCD-5A23D308E32B}" type="datetimeFigureOut">
              <a:rPr lang="th-TH" smtClean="0"/>
              <a:pPr/>
              <a:t>06/10/58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C8C184C-973D-43E1-A932-A0580F0FB03E}"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D7F8A-B73B-4EC4-ABCD-5A23D308E32B}" type="datetimeFigureOut">
              <a:rPr lang="th-TH" smtClean="0"/>
              <a:pPr/>
              <a:t>06/10/58</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C184C-973D-43E1-A932-A0580F0FB03E}"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357158" y="71438"/>
            <a:ext cx="4929222" cy="5786454"/>
          </a:xfrm>
        </p:spPr>
        <p:txBody>
          <a:bodyPr>
            <a:noAutofit/>
          </a:bodyPr>
          <a:lstStyle/>
          <a:p>
            <a:pPr algn="l"/>
            <a:r>
              <a:rPr lang="en-US" sz="3000" b="1" dirty="0" smtClean="0"/>
              <a:t>About Myself</a:t>
            </a:r>
            <a:r>
              <a:rPr lang="en-US" sz="2000" dirty="0"/>
              <a:t/>
            </a:r>
            <a:br>
              <a:rPr lang="en-US" sz="2000" dirty="0"/>
            </a:br>
            <a:r>
              <a:rPr lang="en-US" sz="2000" dirty="0">
                <a:cs typeface="+mn-cs"/>
              </a:rPr>
              <a:t/>
            </a:r>
            <a:br>
              <a:rPr lang="en-US" sz="2000" dirty="0">
                <a:cs typeface="+mn-cs"/>
              </a:rPr>
            </a:br>
            <a:r>
              <a:rPr lang="en-US" sz="1800" dirty="0" smtClean="0">
                <a:cs typeface="+mn-cs"/>
              </a:rPr>
              <a:t>• </a:t>
            </a:r>
            <a:r>
              <a:rPr lang="en-US" sz="1800" b="1" dirty="0" smtClean="0">
                <a:cs typeface="+mn-cs"/>
              </a:rPr>
              <a:t>2002 </a:t>
            </a:r>
            <a:r>
              <a:rPr lang="en-US" sz="1800" b="1" dirty="0">
                <a:cs typeface="+mn-cs"/>
              </a:rPr>
              <a:t>- 2006 </a:t>
            </a:r>
            <a:r>
              <a:rPr lang="en-US" sz="1800" dirty="0" smtClean="0">
                <a:cs typeface="+mn-cs"/>
              </a:rPr>
              <a:t/>
            </a:r>
            <a:br>
              <a:rPr lang="en-US" sz="1800" dirty="0" smtClean="0">
                <a:cs typeface="+mn-cs"/>
              </a:rPr>
            </a:br>
            <a:r>
              <a:rPr lang="en-US" sz="1800" dirty="0" smtClean="0">
                <a:cs typeface="+mn-cs"/>
              </a:rPr>
              <a:t>- Senior </a:t>
            </a:r>
            <a:r>
              <a:rPr lang="en-US" sz="1800" dirty="0">
                <a:cs typeface="+mn-cs"/>
              </a:rPr>
              <a:t>Graphic Designer at Open Magazine </a:t>
            </a:r>
            <a:br>
              <a:rPr lang="en-US" sz="1800" dirty="0">
                <a:cs typeface="+mn-cs"/>
              </a:rPr>
            </a:br>
            <a:r>
              <a:rPr lang="en-US" sz="1800" i="1" dirty="0">
                <a:cs typeface="+mn-cs"/>
              </a:rPr>
              <a:t> </a:t>
            </a:r>
            <a:r>
              <a:rPr lang="en-US" sz="1800" dirty="0">
                <a:cs typeface="+mn-cs"/>
              </a:rPr>
              <a:t/>
            </a:r>
            <a:br>
              <a:rPr lang="en-US" sz="1800" dirty="0">
                <a:cs typeface="+mn-cs"/>
              </a:rPr>
            </a:br>
            <a:r>
              <a:rPr lang="en-US" sz="1800" dirty="0"/>
              <a:t> • </a:t>
            </a:r>
            <a:r>
              <a:rPr lang="en-US" sz="1800" b="1" dirty="0" smtClean="0">
                <a:cs typeface="+mn-cs"/>
              </a:rPr>
              <a:t>2007 - 2008 </a:t>
            </a:r>
            <a:r>
              <a:rPr lang="en-US" sz="1800" i="1" dirty="0" smtClean="0">
                <a:cs typeface="+mn-cs"/>
              </a:rPr>
              <a:t/>
            </a:r>
            <a:br>
              <a:rPr lang="en-US" sz="1800" i="1" dirty="0" smtClean="0">
                <a:cs typeface="+mn-cs"/>
              </a:rPr>
            </a:br>
            <a:r>
              <a:rPr lang="en-US" sz="1800" i="1" dirty="0" smtClean="0">
                <a:cs typeface="+mn-cs"/>
              </a:rPr>
              <a:t>- </a:t>
            </a:r>
            <a:r>
              <a:rPr lang="en-US" sz="1800" dirty="0" smtClean="0">
                <a:cs typeface="+mn-cs"/>
              </a:rPr>
              <a:t>Certificate in </a:t>
            </a:r>
            <a:r>
              <a:rPr lang="en-US" sz="1800" dirty="0">
                <a:cs typeface="+mn-cs"/>
              </a:rPr>
              <a:t>Textiles for </a:t>
            </a:r>
            <a:r>
              <a:rPr lang="en-US" sz="1800" dirty="0" smtClean="0">
                <a:cs typeface="+mn-cs"/>
              </a:rPr>
              <a:t>Interior at </a:t>
            </a:r>
            <a:r>
              <a:rPr lang="en-US" sz="1800" dirty="0">
                <a:cs typeface="+mn-cs"/>
              </a:rPr>
              <a:t>Central Saint Martins Collage of Art and Design, </a:t>
            </a:r>
            <a:r>
              <a:rPr lang="en-US" sz="1800" dirty="0" smtClean="0">
                <a:cs typeface="+mn-cs"/>
              </a:rPr>
              <a:t>University </a:t>
            </a:r>
            <a:r>
              <a:rPr lang="en-US" sz="1800" dirty="0">
                <a:cs typeface="+mn-cs"/>
              </a:rPr>
              <a:t>of Art London</a:t>
            </a:r>
            <a:br>
              <a:rPr lang="en-US" sz="1800" dirty="0">
                <a:cs typeface="+mn-cs"/>
              </a:rPr>
            </a:br>
            <a:r>
              <a:rPr lang="en-US" sz="1800" i="1" dirty="0">
                <a:cs typeface="+mn-cs"/>
              </a:rPr>
              <a:t> </a:t>
            </a:r>
            <a:r>
              <a:rPr lang="en-US" sz="1800" dirty="0">
                <a:cs typeface="+mn-cs"/>
              </a:rPr>
              <a:t/>
            </a:r>
            <a:br>
              <a:rPr lang="en-US" sz="1800" dirty="0">
                <a:cs typeface="+mn-cs"/>
              </a:rPr>
            </a:br>
            <a:r>
              <a:rPr lang="en-US" sz="1800" dirty="0"/>
              <a:t> • </a:t>
            </a:r>
            <a:r>
              <a:rPr lang="en-US" sz="1800" b="1" dirty="0" smtClean="0">
                <a:cs typeface="+mn-cs"/>
              </a:rPr>
              <a:t>2010 </a:t>
            </a:r>
            <a:r>
              <a:rPr lang="en-US" sz="1800" b="1" dirty="0">
                <a:cs typeface="+mn-cs"/>
              </a:rPr>
              <a:t>- Present </a:t>
            </a:r>
            <a:r>
              <a:rPr lang="en-US" sz="1800" i="1" dirty="0" smtClean="0">
                <a:cs typeface="+mn-cs"/>
              </a:rPr>
              <a:t/>
            </a:r>
            <a:br>
              <a:rPr lang="en-US" sz="1800" i="1" dirty="0" smtClean="0">
                <a:cs typeface="+mn-cs"/>
              </a:rPr>
            </a:br>
            <a:r>
              <a:rPr lang="en-US" sz="1800" i="1" dirty="0" smtClean="0">
                <a:cs typeface="+mn-cs"/>
              </a:rPr>
              <a:t>- </a:t>
            </a:r>
            <a:r>
              <a:rPr lang="en-US" sz="1800" dirty="0" smtClean="0">
                <a:cs typeface="+mn-cs"/>
              </a:rPr>
              <a:t>Co-Founder</a:t>
            </a:r>
            <a:r>
              <a:rPr lang="en-US" sz="1800" dirty="0">
                <a:cs typeface="+mn-cs"/>
              </a:rPr>
              <a:t>, </a:t>
            </a:r>
            <a:r>
              <a:rPr lang="en-US" sz="1800" dirty="0" smtClean="0">
                <a:cs typeface="+mn-cs"/>
              </a:rPr>
              <a:t>Editor-in-Chief </a:t>
            </a:r>
            <a:r>
              <a:rPr lang="en-US" sz="1800" dirty="0">
                <a:cs typeface="+mn-cs"/>
              </a:rPr>
              <a:t>and Art Director of </a:t>
            </a:r>
            <a:r>
              <a:rPr lang="en-US" sz="1800" dirty="0" err="1">
                <a:cs typeface="+mn-cs"/>
              </a:rPr>
              <a:t>Openworlds</a:t>
            </a:r>
            <a:r>
              <a:rPr lang="en-US" sz="1800" dirty="0">
                <a:cs typeface="+mn-cs"/>
              </a:rPr>
              <a:t> Publishing House</a:t>
            </a:r>
            <a:br>
              <a:rPr lang="en-US" sz="1800" dirty="0">
                <a:cs typeface="+mn-cs"/>
              </a:rPr>
            </a:br>
            <a:r>
              <a:rPr lang="en-US" sz="1800" dirty="0">
                <a:cs typeface="+mn-cs"/>
              </a:rPr>
              <a:t> </a:t>
            </a:r>
            <a:br>
              <a:rPr lang="en-US" sz="1800" dirty="0">
                <a:cs typeface="+mn-cs"/>
              </a:rPr>
            </a:br>
            <a:r>
              <a:rPr lang="en-US" sz="1800" dirty="0"/>
              <a:t> </a:t>
            </a:r>
            <a:r>
              <a:rPr lang="en-US" sz="1800" dirty="0" smtClean="0"/>
              <a:t>• </a:t>
            </a:r>
            <a:r>
              <a:rPr lang="en-US" sz="1800" b="1" dirty="0" smtClean="0">
                <a:cs typeface="+mn-cs"/>
              </a:rPr>
              <a:t>A Book Cover Designer</a:t>
            </a:r>
            <a:r>
              <a:rPr lang="en-US" sz="2500" dirty="0">
                <a:cs typeface="+mn-cs"/>
              </a:rPr>
              <a:t/>
            </a:r>
            <a:br>
              <a:rPr lang="en-US" sz="2500" dirty="0">
                <a:cs typeface="+mn-cs"/>
              </a:rPr>
            </a:br>
            <a:endParaRPr lang="th-TH" sz="2500" dirty="0">
              <a:cs typeface="+mn-cs"/>
            </a:endParaRPr>
          </a:p>
        </p:txBody>
      </p:sp>
      <p:pic>
        <p:nvPicPr>
          <p:cNvPr id="4" name="รูปภาพ 3" descr="Kornmaipol-Portrait.jpg"/>
          <p:cNvPicPr>
            <a:picLocks noChangeAspect="1"/>
          </p:cNvPicPr>
          <p:nvPr/>
        </p:nvPicPr>
        <p:blipFill>
          <a:blip r:embed="rId2"/>
          <a:stretch>
            <a:fillRect/>
          </a:stretch>
        </p:blipFill>
        <p:spPr>
          <a:xfrm>
            <a:off x="5857884" y="2213760"/>
            <a:ext cx="3071834" cy="3071834"/>
          </a:xfrm>
          <a:prstGeom prst="rect">
            <a:avLst/>
          </a:prstGeom>
        </p:spPr>
      </p:pic>
      <p:pic>
        <p:nvPicPr>
          <p:cNvPr id="5" name="รูปภาพ 4" descr="unnamed.jpg"/>
          <p:cNvPicPr>
            <a:picLocks noChangeAspect="1"/>
          </p:cNvPicPr>
          <p:nvPr/>
        </p:nvPicPr>
        <p:blipFill>
          <a:blip r:embed="rId3" cstate="print"/>
          <a:srcRect r="83594" b="14083"/>
          <a:stretch>
            <a:fillRect/>
          </a:stretch>
        </p:blipFill>
        <p:spPr>
          <a:xfrm>
            <a:off x="5643570" y="427810"/>
            <a:ext cx="1357322" cy="1391544"/>
          </a:xfrm>
          <a:prstGeom prst="rect">
            <a:avLst/>
          </a:prstGeom>
        </p:spPr>
      </p:pic>
      <p:cxnSp>
        <p:nvCxnSpPr>
          <p:cNvPr id="7" name="ตัวเชื่อมต่อตรง 6"/>
          <p:cNvCxnSpPr/>
          <p:nvPr/>
        </p:nvCxnSpPr>
        <p:spPr>
          <a:xfrm rot="5400000">
            <a:off x="2536811" y="3463925"/>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p:cNvCxnSpPr/>
          <p:nvPr/>
        </p:nvCxnSpPr>
        <p:spPr>
          <a:xfrm>
            <a:off x="5500694" y="1856570"/>
            <a:ext cx="342902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descr="12091371_1012685575449164_119278884885114081_o.jpg"/>
          <p:cNvPicPr>
            <a:picLocks noChangeAspect="1"/>
          </p:cNvPicPr>
          <p:nvPr/>
        </p:nvPicPr>
        <p:blipFill>
          <a:blip r:embed="rId2"/>
          <a:stretch>
            <a:fillRect/>
          </a:stretch>
        </p:blipFill>
        <p:spPr>
          <a:xfrm>
            <a:off x="0" y="211880"/>
            <a:ext cx="9144000" cy="6434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descr="12076159_1012685615449160_1780664274_o.jpg"/>
          <p:cNvPicPr>
            <a:picLocks noChangeAspect="1"/>
          </p:cNvPicPr>
          <p:nvPr/>
        </p:nvPicPr>
        <p:blipFill>
          <a:blip r:embed="rId2"/>
          <a:stretch>
            <a:fillRect/>
          </a:stretch>
        </p:blipFill>
        <p:spPr>
          <a:xfrm>
            <a:off x="0" y="739920"/>
            <a:ext cx="9144000" cy="5378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idx="1"/>
          </p:nvPr>
        </p:nvSpPr>
        <p:spPr>
          <a:xfrm>
            <a:off x="142876" y="357166"/>
            <a:ext cx="4643438" cy="6072230"/>
          </a:xfrm>
        </p:spPr>
        <p:txBody>
          <a:bodyPr>
            <a:normAutofit fontScale="77500" lnSpcReduction="20000"/>
          </a:bodyPr>
          <a:lstStyle/>
          <a:p>
            <a:pPr>
              <a:buNone/>
            </a:pPr>
            <a:r>
              <a:rPr lang="en-US" sz="3900" b="1" dirty="0" smtClean="0"/>
              <a:t>The Era of the </a:t>
            </a:r>
            <a:r>
              <a:rPr lang="en-US" sz="3900" b="1" dirty="0" err="1" smtClean="0"/>
              <a:t>Proteur</a:t>
            </a:r>
            <a:r>
              <a:rPr lang="en-US" sz="3900" b="1" dirty="0" smtClean="0"/>
              <a:t>: </a:t>
            </a:r>
          </a:p>
          <a:p>
            <a:pPr>
              <a:buNone/>
            </a:pPr>
            <a:r>
              <a:rPr lang="en-US" sz="3900" b="1" dirty="0" smtClean="0"/>
              <a:t>Changing Roles of Editors </a:t>
            </a:r>
          </a:p>
          <a:p>
            <a:pPr>
              <a:buNone/>
            </a:pPr>
            <a:r>
              <a:rPr lang="en-US" sz="3900" b="1" dirty="0" smtClean="0"/>
              <a:t>in Thailand</a:t>
            </a:r>
          </a:p>
          <a:p>
            <a:endParaRPr lang="en-US" b="1" dirty="0"/>
          </a:p>
          <a:p>
            <a:r>
              <a:rPr lang="en-US" sz="2400" dirty="0" smtClean="0"/>
              <a:t>In this decade with developing technology in the internet use, we have a lot of </a:t>
            </a:r>
            <a:r>
              <a:rPr lang="en-US" sz="2400" dirty="0" err="1" smtClean="0"/>
              <a:t>newbies</a:t>
            </a:r>
            <a:r>
              <a:rPr lang="en-US" sz="2400" dirty="0" smtClean="0"/>
              <a:t> who write their journals on personal blogger.</a:t>
            </a:r>
          </a:p>
          <a:p>
            <a:endParaRPr lang="en-US" sz="2400" dirty="0"/>
          </a:p>
          <a:p>
            <a:r>
              <a:rPr lang="en-US" sz="2400" dirty="0" smtClean="0"/>
              <a:t>Most often, their first published book is a compilation of their online journals.</a:t>
            </a:r>
          </a:p>
          <a:p>
            <a:endParaRPr lang="en-US" sz="2400" dirty="0" smtClean="0"/>
          </a:p>
          <a:p>
            <a:r>
              <a:rPr lang="en-US" sz="2400" dirty="0" smtClean="0"/>
              <a:t>Those books have various range of contents, but the most trendy one is about travel experience. </a:t>
            </a:r>
          </a:p>
          <a:p>
            <a:endParaRPr lang="en-US" sz="2400" dirty="0" smtClean="0"/>
          </a:p>
          <a:p>
            <a:r>
              <a:rPr lang="en-US" sz="2400" dirty="0" smtClean="0"/>
              <a:t>Thailand</a:t>
            </a:r>
            <a:r>
              <a:rPr lang="ko-KR" altLang="en-US" sz="2400" dirty="0" smtClean="0"/>
              <a:t>’</a:t>
            </a:r>
            <a:r>
              <a:rPr lang="en-US" sz="2400" dirty="0" smtClean="0"/>
              <a:t>s leading publishing houses assign their editors to seek newbie writers who are popular or having heaps of followers.</a:t>
            </a:r>
            <a:r>
              <a:rPr lang="en-US" dirty="0"/>
              <a:t> </a:t>
            </a:r>
          </a:p>
          <a:p>
            <a:endParaRPr lang="th-TH" dirty="0"/>
          </a:p>
        </p:txBody>
      </p:sp>
      <p:cxnSp>
        <p:nvCxnSpPr>
          <p:cNvPr id="8" name="ตัวเชื่อมต่อตรง 7"/>
          <p:cNvCxnSpPr/>
          <p:nvPr/>
        </p:nvCxnSpPr>
        <p:spPr>
          <a:xfrm rot="5400000">
            <a:off x="1892281" y="3392487"/>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รูปภาพ 8" descr="1325336343.png"/>
          <p:cNvPicPr>
            <a:picLocks noChangeAspect="1"/>
          </p:cNvPicPr>
          <p:nvPr/>
        </p:nvPicPr>
        <p:blipFill>
          <a:blip r:embed="rId2"/>
          <a:stretch>
            <a:fillRect/>
          </a:stretch>
        </p:blipFill>
        <p:spPr>
          <a:xfrm>
            <a:off x="5214942" y="428604"/>
            <a:ext cx="1172316" cy="1714512"/>
          </a:xfrm>
          <a:prstGeom prst="rect">
            <a:avLst/>
          </a:prstGeom>
        </p:spPr>
      </p:pic>
      <p:sp>
        <p:nvSpPr>
          <p:cNvPr id="11" name="TextBox 10"/>
          <p:cNvSpPr txBox="1"/>
          <p:nvPr/>
        </p:nvSpPr>
        <p:spPr>
          <a:xfrm>
            <a:off x="6572264" y="500042"/>
            <a:ext cx="2428892" cy="1754326"/>
          </a:xfrm>
          <a:prstGeom prst="rect">
            <a:avLst/>
          </a:prstGeom>
          <a:noFill/>
        </p:spPr>
        <p:txBody>
          <a:bodyPr wrap="square" rtlCol="0">
            <a:spAutoFit/>
          </a:bodyPr>
          <a:lstStyle/>
          <a:p>
            <a:r>
              <a:rPr lang="en-US" sz="1200" b="1" dirty="0" smtClean="0"/>
              <a:t>‘Tokyo Has No Leg</a:t>
            </a:r>
            <a:r>
              <a:rPr lang="en-US" sz="1200" dirty="0" smtClean="0"/>
              <a:t>’ is the book about  journey in Tokyo with only $350 in 9 days. It was written by a young guy who had worked in advertising company. Since it was first published in 2004, It was reprinted more than 10 times and inspired Thai youngsters to get out to see the world.</a:t>
            </a:r>
            <a:endParaRPr lang="th-TH" sz="1200" dirty="0"/>
          </a:p>
        </p:txBody>
      </p:sp>
      <p:pic>
        <p:nvPicPr>
          <p:cNvPr id="12" name="รูปภาพ 11" descr="book3.jpg"/>
          <p:cNvPicPr>
            <a:picLocks noChangeAspect="1"/>
          </p:cNvPicPr>
          <p:nvPr/>
        </p:nvPicPr>
        <p:blipFill>
          <a:blip r:embed="rId3"/>
          <a:stretch>
            <a:fillRect/>
          </a:stretch>
        </p:blipFill>
        <p:spPr>
          <a:xfrm>
            <a:off x="5214942" y="2428869"/>
            <a:ext cx="1186568" cy="1714512"/>
          </a:xfrm>
          <a:prstGeom prst="rect">
            <a:avLst/>
          </a:prstGeom>
        </p:spPr>
      </p:pic>
      <p:sp>
        <p:nvSpPr>
          <p:cNvPr id="14" name="TextBox 13"/>
          <p:cNvSpPr txBox="1"/>
          <p:nvPr/>
        </p:nvSpPr>
        <p:spPr>
          <a:xfrm>
            <a:off x="6572264" y="2428868"/>
            <a:ext cx="2428892" cy="1754326"/>
          </a:xfrm>
          <a:prstGeom prst="rect">
            <a:avLst/>
          </a:prstGeom>
          <a:noFill/>
        </p:spPr>
        <p:txBody>
          <a:bodyPr wrap="square" rtlCol="0">
            <a:spAutoFit/>
          </a:bodyPr>
          <a:lstStyle/>
          <a:p>
            <a:r>
              <a:rPr lang="en-US" sz="1200" b="1" dirty="0" smtClean="0"/>
              <a:t>‘New York 1</a:t>
            </a:r>
            <a:r>
              <a:rPr lang="en-US" sz="1200" b="1" baseline="30000" dirty="0" smtClean="0"/>
              <a:t>st</a:t>
            </a:r>
            <a:r>
              <a:rPr lang="en-US" sz="1200" b="1" dirty="0" smtClean="0"/>
              <a:t> Time</a:t>
            </a:r>
            <a:r>
              <a:rPr lang="en-US" sz="1200" dirty="0" smtClean="0"/>
              <a:t>’ the book which is one of the most successful book in 2014. It’s telling the stories and experiences of a Thai photography student in New York. Most of critics said even the writer wasn’t a professional writer but its wording is a huge fun and can communicate to a wide reader.</a:t>
            </a:r>
            <a:endParaRPr lang="th-TH"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ypoets.com/data/microsite/4/cms/aehmoqwyz589.jpg"/>
          <p:cNvPicPr>
            <a:picLocks noChangeAspect="1" noChangeArrowheads="1"/>
          </p:cNvPicPr>
          <p:nvPr/>
        </p:nvPicPr>
        <p:blipFill>
          <a:blip r:embed="rId2"/>
          <a:srcRect/>
          <a:stretch>
            <a:fillRect/>
          </a:stretch>
        </p:blipFill>
        <p:spPr bwMode="auto">
          <a:xfrm>
            <a:off x="5000628" y="571480"/>
            <a:ext cx="3609823" cy="5862621"/>
          </a:xfrm>
          <a:prstGeom prst="rect">
            <a:avLst/>
          </a:prstGeom>
          <a:noFill/>
        </p:spPr>
      </p:pic>
      <p:sp>
        <p:nvSpPr>
          <p:cNvPr id="7" name="ตัวยึดเนื้อหา 2"/>
          <p:cNvSpPr>
            <a:spLocks noGrp="1"/>
          </p:cNvSpPr>
          <p:nvPr>
            <p:ph idx="1"/>
          </p:nvPr>
        </p:nvSpPr>
        <p:spPr>
          <a:xfrm>
            <a:off x="142876" y="357166"/>
            <a:ext cx="4643438" cy="6072230"/>
          </a:xfrm>
        </p:spPr>
        <p:txBody>
          <a:bodyPr>
            <a:normAutofit/>
          </a:bodyPr>
          <a:lstStyle/>
          <a:p>
            <a:pPr>
              <a:buNone/>
            </a:pPr>
            <a:r>
              <a:rPr lang="en-US" sz="3000" b="1" dirty="0"/>
              <a:t>The Era of the </a:t>
            </a:r>
            <a:r>
              <a:rPr lang="en-US" sz="3000" b="1" dirty="0" err="1"/>
              <a:t>Proteur</a:t>
            </a:r>
            <a:r>
              <a:rPr lang="en-US" sz="3000" b="1" dirty="0"/>
              <a:t>: </a:t>
            </a:r>
            <a:endParaRPr lang="en-US" sz="3000" b="1" dirty="0" smtClean="0"/>
          </a:p>
          <a:p>
            <a:pPr>
              <a:buNone/>
            </a:pPr>
            <a:r>
              <a:rPr lang="en-US" sz="3000" b="1" dirty="0" smtClean="0"/>
              <a:t>Changing </a:t>
            </a:r>
            <a:r>
              <a:rPr lang="en-US" sz="3000" b="1" dirty="0"/>
              <a:t>Roles of </a:t>
            </a:r>
            <a:r>
              <a:rPr lang="en-US" sz="3000" b="1" dirty="0" smtClean="0"/>
              <a:t>Editors </a:t>
            </a:r>
          </a:p>
          <a:p>
            <a:pPr>
              <a:buNone/>
            </a:pPr>
            <a:r>
              <a:rPr lang="en-US" sz="3000" b="1" dirty="0" smtClean="0"/>
              <a:t>in Thailand (Cont.)</a:t>
            </a:r>
            <a:endParaRPr lang="en-US" sz="3000" b="1" dirty="0"/>
          </a:p>
          <a:p>
            <a:endParaRPr lang="en-US" b="1" dirty="0"/>
          </a:p>
          <a:p>
            <a:r>
              <a:rPr lang="en-US" sz="2000" dirty="0" smtClean="0"/>
              <a:t>The publishing houses </a:t>
            </a:r>
            <a:r>
              <a:rPr lang="ko-KR" altLang="en-US" sz="2000" b="1" dirty="0" smtClean="0"/>
              <a:t>‘</a:t>
            </a:r>
            <a:r>
              <a:rPr lang="en-US" altLang="ko-KR" sz="2000" b="1" dirty="0" smtClean="0"/>
              <a:t>a</a:t>
            </a:r>
            <a:r>
              <a:rPr lang="en-US" sz="2000" b="1" dirty="0" smtClean="0"/>
              <a:t> book</a:t>
            </a:r>
            <a:r>
              <a:rPr lang="ko-KR" altLang="en-US" sz="2000" b="1" dirty="0" smtClean="0"/>
              <a:t>’</a:t>
            </a:r>
            <a:r>
              <a:rPr lang="en-US" sz="2000" b="1" dirty="0" smtClean="0"/>
              <a:t> </a:t>
            </a:r>
            <a:r>
              <a:rPr lang="en-US" sz="2000" dirty="0" smtClean="0"/>
              <a:t>introduced a project called </a:t>
            </a:r>
            <a:r>
              <a:rPr lang="ko-KR" altLang="en-US" sz="2000" dirty="0" smtClean="0"/>
              <a:t>‘</a:t>
            </a:r>
            <a:r>
              <a:rPr lang="en-US" sz="2000" dirty="0" smtClean="0"/>
              <a:t>The First Hand.</a:t>
            </a:r>
            <a:r>
              <a:rPr lang="ko-KR" altLang="en-US" sz="2000" dirty="0" smtClean="0"/>
              <a:t>’</a:t>
            </a:r>
            <a:r>
              <a:rPr lang="en-US" sz="2000" dirty="0" smtClean="0"/>
              <a:t> It is the project that lets the editors screen a book from </a:t>
            </a:r>
            <a:r>
              <a:rPr lang="en-US" sz="2000" dirty="0" err="1" smtClean="0"/>
              <a:t>newbies</a:t>
            </a:r>
            <a:r>
              <a:rPr lang="en-US" sz="2000" dirty="0" smtClean="0"/>
              <a:t> who have never had their book published before. </a:t>
            </a:r>
            <a:r>
              <a:rPr lang="en-US" sz="2000" b="1" dirty="0" smtClean="0"/>
              <a:t>a book </a:t>
            </a:r>
            <a:r>
              <a:rPr lang="en-US" sz="2000" dirty="0" smtClean="0"/>
              <a:t>published the first book from 6-7 selected newbie as a project. Then published all at the same time to gain public interests. </a:t>
            </a:r>
            <a:endParaRPr lang="th-TH" dirty="0"/>
          </a:p>
        </p:txBody>
      </p:sp>
      <p:cxnSp>
        <p:nvCxnSpPr>
          <p:cNvPr id="8" name="ตัวเชื่อมต่อตรง 7"/>
          <p:cNvCxnSpPr/>
          <p:nvPr/>
        </p:nvCxnSpPr>
        <p:spPr>
          <a:xfrm rot="5400000">
            <a:off x="1892281" y="3321049"/>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r="5319"/>
          <a:stretch>
            <a:fillRect/>
          </a:stretch>
        </p:blipFill>
        <p:spPr bwMode="auto">
          <a:xfrm>
            <a:off x="4429124" y="428604"/>
            <a:ext cx="4572032" cy="502960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643437" y="3643313"/>
            <a:ext cx="4404575" cy="2357455"/>
          </a:xfrm>
          <a:prstGeom prst="rect">
            <a:avLst/>
          </a:prstGeom>
          <a:noFill/>
          <a:ln w="9525">
            <a:noFill/>
            <a:miter lim="800000"/>
            <a:headEnd/>
            <a:tailEnd/>
          </a:ln>
          <a:effectLst/>
        </p:spPr>
      </p:pic>
      <p:cxnSp>
        <p:nvCxnSpPr>
          <p:cNvPr id="6" name="ตัวเชื่อมต่อตรง 5"/>
          <p:cNvCxnSpPr/>
          <p:nvPr/>
        </p:nvCxnSpPr>
        <p:spPr>
          <a:xfrm rot="5400000">
            <a:off x="1465241" y="3249611"/>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ตัวยึดเนื้อหา 2"/>
          <p:cNvSpPr>
            <a:spLocks noGrp="1"/>
          </p:cNvSpPr>
          <p:nvPr>
            <p:ph idx="1"/>
          </p:nvPr>
        </p:nvSpPr>
        <p:spPr>
          <a:xfrm>
            <a:off x="142876" y="357166"/>
            <a:ext cx="4143372" cy="6286544"/>
          </a:xfrm>
        </p:spPr>
        <p:txBody>
          <a:bodyPr>
            <a:normAutofit fontScale="70000" lnSpcReduction="20000"/>
          </a:bodyPr>
          <a:lstStyle/>
          <a:p>
            <a:pPr>
              <a:buNone/>
            </a:pPr>
            <a:r>
              <a:rPr lang="en-US" sz="3500" b="1" dirty="0"/>
              <a:t>The Era of the </a:t>
            </a:r>
            <a:r>
              <a:rPr lang="en-US" sz="3500" b="1" dirty="0" err="1"/>
              <a:t>Proteur</a:t>
            </a:r>
            <a:r>
              <a:rPr lang="en-US" sz="3500" b="1" dirty="0"/>
              <a:t>: </a:t>
            </a:r>
            <a:endParaRPr lang="en-US" sz="3500" b="1" dirty="0" smtClean="0"/>
          </a:p>
          <a:p>
            <a:pPr>
              <a:buNone/>
            </a:pPr>
            <a:r>
              <a:rPr lang="en-US" sz="3500" b="1" dirty="0" smtClean="0"/>
              <a:t>Changing </a:t>
            </a:r>
            <a:r>
              <a:rPr lang="en-US" sz="3500" b="1" dirty="0"/>
              <a:t>Roles of </a:t>
            </a:r>
            <a:r>
              <a:rPr lang="en-US" sz="3500" b="1" dirty="0" smtClean="0"/>
              <a:t>Editors </a:t>
            </a:r>
          </a:p>
          <a:p>
            <a:pPr>
              <a:buNone/>
            </a:pPr>
            <a:r>
              <a:rPr lang="en-US" sz="3500" b="1" dirty="0" smtClean="0"/>
              <a:t>in Thailand (Cont.)</a:t>
            </a:r>
            <a:endParaRPr lang="en-US" sz="3500" b="1" dirty="0"/>
          </a:p>
          <a:p>
            <a:endParaRPr lang="en-US" b="1" dirty="0"/>
          </a:p>
          <a:p>
            <a:pPr>
              <a:lnSpc>
                <a:spcPct val="120000"/>
              </a:lnSpc>
            </a:pPr>
            <a:r>
              <a:rPr lang="en-US" sz="2200" b="1" dirty="0" smtClean="0"/>
              <a:t>Afterword.co</a:t>
            </a:r>
            <a:r>
              <a:rPr lang="en-US" sz="2200" dirty="0" smtClean="0"/>
              <a:t> is the websites that raise fund for book publishing.</a:t>
            </a:r>
            <a:endParaRPr lang="en-US" sz="2200" dirty="0"/>
          </a:p>
          <a:p>
            <a:pPr>
              <a:lnSpc>
                <a:spcPct val="120000"/>
              </a:lnSpc>
            </a:pPr>
            <a:endParaRPr lang="en-US" sz="2200" dirty="0" smtClean="0"/>
          </a:p>
          <a:p>
            <a:pPr>
              <a:lnSpc>
                <a:spcPct val="120000"/>
              </a:lnSpc>
            </a:pPr>
            <a:r>
              <a:rPr lang="en-US" sz="2200" b="1" dirty="0" smtClean="0"/>
              <a:t>Afterword.co</a:t>
            </a:r>
            <a:r>
              <a:rPr lang="en-US" sz="2200" dirty="0" smtClean="0"/>
              <a:t> does not limit type of the books, all types are applicable. But It has criteria for consideration.</a:t>
            </a:r>
          </a:p>
          <a:p>
            <a:pPr>
              <a:lnSpc>
                <a:spcPct val="120000"/>
              </a:lnSpc>
            </a:pPr>
            <a:endParaRPr lang="en-US" sz="2200" dirty="0" smtClean="0"/>
          </a:p>
          <a:p>
            <a:pPr>
              <a:lnSpc>
                <a:spcPct val="120000"/>
              </a:lnSpc>
            </a:pPr>
            <a:r>
              <a:rPr lang="en-US" sz="2200" b="1" dirty="0" smtClean="0"/>
              <a:t>Afterword</a:t>
            </a:r>
            <a:r>
              <a:rPr lang="en-US" sz="2200" dirty="0" smtClean="0"/>
              <a:t>’s operating system identifies certain days of fundraising, description of the book, an outlay required for each project, interview clips of the writer and relevant parties for PR. </a:t>
            </a:r>
          </a:p>
          <a:p>
            <a:pPr>
              <a:lnSpc>
                <a:spcPct val="120000"/>
              </a:lnSpc>
            </a:pPr>
            <a:endParaRPr lang="en-US" sz="2200" dirty="0" smtClean="0"/>
          </a:p>
          <a:p>
            <a:pPr>
              <a:lnSpc>
                <a:spcPct val="120000"/>
              </a:lnSpc>
            </a:pPr>
            <a:r>
              <a:rPr lang="en-US" sz="2200" b="1" dirty="0" smtClean="0"/>
              <a:t>Afterword</a:t>
            </a:r>
            <a:r>
              <a:rPr lang="en-US" sz="2200" dirty="0" smtClean="0"/>
              <a:t> has been successful in raising fund for all projects. One of the reasons is that the budget is not set too high. Each project costs around a hundred thousand baht (2,800 USD).</a:t>
            </a:r>
            <a:endParaRPr lang="th-TH"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76" y="357166"/>
            <a:ext cx="4143372" cy="6286544"/>
          </a:xfrm>
        </p:spPr>
        <p:txBody>
          <a:bodyPr>
            <a:normAutofit fontScale="92500" lnSpcReduction="20000"/>
          </a:bodyPr>
          <a:lstStyle/>
          <a:p>
            <a:pPr>
              <a:buNone/>
            </a:pPr>
            <a:r>
              <a:rPr lang="en-US" b="1" dirty="0"/>
              <a:t>The Era of the </a:t>
            </a:r>
            <a:r>
              <a:rPr lang="en-US" b="1" dirty="0" err="1"/>
              <a:t>Proteur</a:t>
            </a:r>
            <a:r>
              <a:rPr lang="en-US" b="1" dirty="0"/>
              <a:t>: </a:t>
            </a:r>
            <a:endParaRPr lang="en-US" b="1" dirty="0" smtClean="0"/>
          </a:p>
          <a:p>
            <a:pPr>
              <a:buNone/>
            </a:pPr>
            <a:r>
              <a:rPr lang="en-US" b="1" dirty="0" smtClean="0"/>
              <a:t>Changing </a:t>
            </a:r>
            <a:r>
              <a:rPr lang="en-US" b="1" dirty="0"/>
              <a:t>Roles of </a:t>
            </a:r>
            <a:endParaRPr lang="en-US" b="1" dirty="0" smtClean="0"/>
          </a:p>
          <a:p>
            <a:pPr>
              <a:buNone/>
            </a:pPr>
            <a:r>
              <a:rPr lang="en-US" b="1" dirty="0" smtClean="0"/>
              <a:t>Editors in Thailand </a:t>
            </a:r>
          </a:p>
          <a:p>
            <a:pPr>
              <a:buNone/>
            </a:pPr>
            <a:r>
              <a:rPr lang="en-US" b="1" dirty="0" smtClean="0"/>
              <a:t>(Cont.)</a:t>
            </a:r>
            <a:endParaRPr lang="en-US" b="1" dirty="0"/>
          </a:p>
          <a:p>
            <a:endParaRPr lang="en-US" b="1" dirty="0"/>
          </a:p>
          <a:p>
            <a:pPr>
              <a:lnSpc>
                <a:spcPct val="120000"/>
              </a:lnSpc>
            </a:pPr>
            <a:r>
              <a:rPr lang="en-US" sz="1800" dirty="0" smtClean="0"/>
              <a:t>In one small book fair in August, 2015. </a:t>
            </a:r>
            <a:r>
              <a:rPr lang="en-US" sz="1800" b="1" dirty="0" smtClean="0"/>
              <a:t>Salmon</a:t>
            </a:r>
            <a:r>
              <a:rPr lang="en-US" sz="1800" dirty="0" smtClean="0"/>
              <a:t> Publishing House provided the event - ‘Meet the Editor’</a:t>
            </a:r>
          </a:p>
          <a:p>
            <a:pPr>
              <a:lnSpc>
                <a:spcPct val="120000"/>
              </a:lnSpc>
            </a:pPr>
            <a:endParaRPr lang="en-US" sz="1800" dirty="0" smtClean="0"/>
          </a:p>
          <a:p>
            <a:pPr>
              <a:lnSpc>
                <a:spcPct val="120000"/>
              </a:lnSpc>
            </a:pPr>
            <a:r>
              <a:rPr lang="en-US" sz="1800" dirty="0" smtClean="0"/>
              <a:t> The event give an opportunity for anyone who wants to be a writer to present his work to the editors</a:t>
            </a:r>
            <a:r>
              <a:rPr lang="en-US" sz="2200" dirty="0" smtClean="0"/>
              <a:t>.</a:t>
            </a:r>
          </a:p>
          <a:p>
            <a:pPr>
              <a:lnSpc>
                <a:spcPct val="120000"/>
              </a:lnSpc>
            </a:pPr>
            <a:endParaRPr lang="en-US" sz="2200" dirty="0" smtClean="0"/>
          </a:p>
          <a:p>
            <a:pPr>
              <a:lnSpc>
                <a:spcPct val="120000"/>
              </a:lnSpc>
            </a:pPr>
            <a:r>
              <a:rPr lang="en-US" sz="1800" dirty="0" smtClean="0"/>
              <a:t>Out of hundred books submitted by the candidates, they chose 30 presenting their work on the date of that event and they could also have a discussion with the editors.</a:t>
            </a:r>
            <a:endParaRPr lang="en-US" sz="2200" dirty="0" smtClean="0"/>
          </a:p>
        </p:txBody>
      </p:sp>
      <p:cxnSp>
        <p:nvCxnSpPr>
          <p:cNvPr id="5" name="ตัวเชื่อมต่อตรง 4"/>
          <p:cNvCxnSpPr/>
          <p:nvPr/>
        </p:nvCxnSpPr>
        <p:spPr>
          <a:xfrm rot="5400000">
            <a:off x="1465241" y="3392487"/>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descr="https://fbcdn-sphotos-a-a.akamaihd.net/hphotos-ak-xft1/v/t1.0-9/11816889_628968400472970_9140707482966964291_n.jpg?oh=3472d143083126b0e37ce885c27c9021&amp;oe=5661A6A1&amp;__gda__=1453331755_b13f859a405241fe4ebefa7058748ce2"/>
          <p:cNvPicPr>
            <a:picLocks noChangeAspect="1" noChangeArrowheads="1"/>
          </p:cNvPicPr>
          <p:nvPr/>
        </p:nvPicPr>
        <p:blipFill>
          <a:blip r:embed="rId2"/>
          <a:srcRect/>
          <a:stretch>
            <a:fillRect/>
          </a:stretch>
        </p:blipFill>
        <p:spPr bwMode="auto">
          <a:xfrm>
            <a:off x="4714876" y="2071678"/>
            <a:ext cx="4143404" cy="4143404"/>
          </a:xfrm>
          <a:prstGeom prst="rect">
            <a:avLst/>
          </a:prstGeom>
          <a:noFill/>
        </p:spPr>
      </p:pic>
      <p:pic>
        <p:nvPicPr>
          <p:cNvPr id="25606" name="Picture 6" descr="https://fbcdn-sphotos-h-a.akamaihd.net/hphotos-ak-xap1/t31.0-8/11230051_628723190497491_7568619760384587681_o.jpg"/>
          <p:cNvPicPr>
            <a:picLocks noChangeAspect="1" noChangeArrowheads="1"/>
          </p:cNvPicPr>
          <p:nvPr/>
        </p:nvPicPr>
        <p:blipFill>
          <a:blip r:embed="rId3" cstate="print"/>
          <a:srcRect/>
          <a:stretch>
            <a:fillRect/>
          </a:stretch>
        </p:blipFill>
        <p:spPr bwMode="auto">
          <a:xfrm>
            <a:off x="4714876" y="428604"/>
            <a:ext cx="4143372" cy="153353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เนื้อหา 2"/>
          <p:cNvSpPr>
            <a:spLocks noGrp="1"/>
          </p:cNvSpPr>
          <p:nvPr>
            <p:ph idx="1"/>
          </p:nvPr>
        </p:nvSpPr>
        <p:spPr>
          <a:xfrm>
            <a:off x="214314" y="357166"/>
            <a:ext cx="5357818" cy="6072230"/>
          </a:xfrm>
        </p:spPr>
        <p:txBody>
          <a:bodyPr>
            <a:normAutofit fontScale="92500" lnSpcReduction="20000"/>
          </a:bodyPr>
          <a:lstStyle/>
          <a:p>
            <a:pPr>
              <a:buNone/>
            </a:pPr>
            <a:r>
              <a:rPr lang="en-US" b="1" dirty="0"/>
              <a:t>The Era of the </a:t>
            </a:r>
            <a:r>
              <a:rPr lang="en-US" b="1" dirty="0" err="1"/>
              <a:t>Proteur</a:t>
            </a:r>
            <a:r>
              <a:rPr lang="en-US" b="1" dirty="0"/>
              <a:t>: </a:t>
            </a:r>
            <a:endParaRPr lang="en-US" b="1" dirty="0" smtClean="0"/>
          </a:p>
          <a:p>
            <a:pPr>
              <a:buNone/>
            </a:pPr>
            <a:r>
              <a:rPr lang="en-US" b="1" dirty="0" smtClean="0"/>
              <a:t>Changing </a:t>
            </a:r>
            <a:r>
              <a:rPr lang="en-US" b="1" dirty="0"/>
              <a:t>Roles of </a:t>
            </a:r>
            <a:endParaRPr lang="en-US" b="1" dirty="0" smtClean="0"/>
          </a:p>
          <a:p>
            <a:pPr>
              <a:buNone/>
            </a:pPr>
            <a:r>
              <a:rPr lang="en-US" b="1" dirty="0" smtClean="0"/>
              <a:t>Editors</a:t>
            </a:r>
            <a:endParaRPr lang="en-US" b="1" dirty="0"/>
          </a:p>
          <a:p>
            <a:endParaRPr lang="en-US" b="1" dirty="0"/>
          </a:p>
          <a:p>
            <a:r>
              <a:rPr lang="en-US" sz="2400" dirty="0" smtClean="0"/>
              <a:t>Understand </a:t>
            </a:r>
            <a:r>
              <a:rPr lang="en-US" sz="2400" dirty="0"/>
              <a:t>the change and be adaptive</a:t>
            </a:r>
          </a:p>
          <a:p>
            <a:endParaRPr lang="en-US" sz="2400" dirty="0" smtClean="0"/>
          </a:p>
          <a:p>
            <a:r>
              <a:rPr lang="en-US" sz="2400" dirty="0" smtClean="0"/>
              <a:t>Technology </a:t>
            </a:r>
            <a:r>
              <a:rPr lang="en-US" sz="2400" dirty="0"/>
              <a:t>fastens communication: building sales </a:t>
            </a:r>
            <a:r>
              <a:rPr lang="en-US" sz="2400" dirty="0" smtClean="0"/>
              <a:t>and </a:t>
            </a:r>
            <a:r>
              <a:rPr lang="en-US" sz="2400" dirty="0"/>
              <a:t>connection with readers</a:t>
            </a:r>
          </a:p>
          <a:p>
            <a:endParaRPr lang="en-US" sz="2400" dirty="0" smtClean="0"/>
          </a:p>
          <a:p>
            <a:r>
              <a:rPr lang="en-US" sz="2400" dirty="0" smtClean="0"/>
              <a:t>Listen </a:t>
            </a:r>
            <a:r>
              <a:rPr lang="en-US" sz="2400" dirty="0"/>
              <a:t>to other opinions and open up to possibility of meeting </a:t>
            </a:r>
            <a:r>
              <a:rPr lang="en-US" sz="2400" dirty="0" err="1"/>
              <a:t>newbies</a:t>
            </a:r>
            <a:r>
              <a:rPr lang="en-US" sz="2400" dirty="0"/>
              <a:t> in publishing work</a:t>
            </a:r>
          </a:p>
          <a:p>
            <a:endParaRPr lang="en-US" sz="2400" dirty="0" smtClean="0"/>
          </a:p>
          <a:p>
            <a:r>
              <a:rPr lang="en-US" sz="2400" dirty="0" smtClean="0"/>
              <a:t>Maintain </a:t>
            </a:r>
            <a:r>
              <a:rPr lang="en-US" sz="2400" dirty="0"/>
              <a:t>standard, detail, and professionalism at work</a:t>
            </a:r>
          </a:p>
          <a:p>
            <a:pPr>
              <a:buNone/>
            </a:pPr>
            <a:r>
              <a:rPr lang="en-US" dirty="0"/>
              <a:t> </a:t>
            </a:r>
          </a:p>
          <a:p>
            <a:endParaRPr lang="th-TH" dirty="0"/>
          </a:p>
        </p:txBody>
      </p:sp>
      <p:pic>
        <p:nvPicPr>
          <p:cNvPr id="1026" name="Picture 2" descr="global change cover1"/>
          <p:cNvPicPr>
            <a:picLocks noChangeAspect="1" noChangeArrowheads="1"/>
          </p:cNvPicPr>
          <p:nvPr/>
        </p:nvPicPr>
        <p:blipFill>
          <a:blip r:embed="rId2"/>
          <a:srcRect l="52106" t="4412" r="2105" b="2918"/>
          <a:stretch>
            <a:fillRect/>
          </a:stretch>
        </p:blipFill>
        <p:spPr bwMode="auto">
          <a:xfrm>
            <a:off x="6143636" y="428604"/>
            <a:ext cx="2286016" cy="3310782"/>
          </a:xfrm>
          <a:prstGeom prst="rect">
            <a:avLst/>
          </a:prstGeom>
          <a:noFill/>
        </p:spPr>
      </p:pic>
      <p:cxnSp>
        <p:nvCxnSpPr>
          <p:cNvPr id="8" name="ตัวเชื่อมต่อตรง 7"/>
          <p:cNvCxnSpPr/>
          <p:nvPr/>
        </p:nvCxnSpPr>
        <p:spPr>
          <a:xfrm rot="5400000">
            <a:off x="2751125" y="3392487"/>
            <a:ext cx="592935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72198" y="3857628"/>
            <a:ext cx="2571768" cy="646331"/>
          </a:xfrm>
          <a:prstGeom prst="rect">
            <a:avLst/>
          </a:prstGeom>
          <a:noFill/>
        </p:spPr>
        <p:txBody>
          <a:bodyPr wrap="square" rtlCol="0">
            <a:spAutoFit/>
          </a:bodyPr>
          <a:lstStyle/>
          <a:p>
            <a:r>
              <a:rPr lang="en-US" sz="1200" b="1" dirty="0" smtClean="0"/>
              <a:t>‘Global Change’ </a:t>
            </a:r>
          </a:p>
          <a:p>
            <a:r>
              <a:rPr lang="en-US" sz="1200" dirty="0" err="1" smtClean="0"/>
              <a:t>Openworlds</a:t>
            </a:r>
            <a:r>
              <a:rPr lang="en-US" sz="1200" dirty="0" smtClean="0"/>
              <a:t> publishing house</a:t>
            </a:r>
          </a:p>
          <a:p>
            <a:r>
              <a:rPr lang="en-US" sz="1200" dirty="0" smtClean="0"/>
              <a:t>2015</a:t>
            </a:r>
            <a:endParaRPr lang="th-TH"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idx="1"/>
          </p:nvPr>
        </p:nvSpPr>
        <p:spPr>
          <a:xfrm>
            <a:off x="500066" y="3643314"/>
            <a:ext cx="8572528" cy="3071834"/>
          </a:xfrm>
        </p:spPr>
        <p:txBody>
          <a:bodyPr>
            <a:normAutofit fontScale="92500" lnSpcReduction="10000"/>
          </a:bodyPr>
          <a:lstStyle/>
          <a:p>
            <a:pPr>
              <a:buNone/>
            </a:pPr>
            <a:r>
              <a:rPr lang="en-US" b="1" dirty="0" smtClean="0"/>
              <a:t>About </a:t>
            </a:r>
            <a:r>
              <a:rPr lang="en-US" b="1" dirty="0" err="1" smtClean="0"/>
              <a:t>Openworlds</a:t>
            </a:r>
            <a:endParaRPr lang="en-US" b="1" dirty="0" smtClean="0"/>
          </a:p>
          <a:p>
            <a:endParaRPr lang="en-US" sz="2000" dirty="0" smtClean="0"/>
          </a:p>
          <a:p>
            <a:pPr>
              <a:buNone/>
            </a:pPr>
            <a:r>
              <a:rPr lang="en-US" sz="1900" dirty="0" smtClean="0">
                <a:cs typeface="+mn-cs"/>
              </a:rPr>
              <a:t>• </a:t>
            </a:r>
            <a:r>
              <a:rPr lang="en-US" sz="1900" dirty="0" smtClean="0"/>
              <a:t>Founded </a:t>
            </a:r>
            <a:r>
              <a:rPr lang="en-US" sz="1900" dirty="0"/>
              <a:t>in 2010, </a:t>
            </a:r>
            <a:r>
              <a:rPr lang="en-US" sz="1900" dirty="0" err="1"/>
              <a:t>Openworlds</a:t>
            </a:r>
            <a:r>
              <a:rPr lang="en-US" sz="1900" dirty="0"/>
              <a:t> believe that loads of foreign books </a:t>
            </a:r>
            <a:r>
              <a:rPr lang="en-US" sz="1900" dirty="0" smtClean="0"/>
              <a:t>are valuable </a:t>
            </a:r>
          </a:p>
          <a:p>
            <a:pPr>
              <a:buNone/>
            </a:pPr>
            <a:r>
              <a:rPr lang="en-US" sz="1900" dirty="0" smtClean="0"/>
              <a:t>and </a:t>
            </a:r>
            <a:r>
              <a:rPr lang="en-US" sz="1900" dirty="0"/>
              <a:t>they are waiting for Thai people to read. </a:t>
            </a:r>
            <a:endParaRPr lang="en-US" sz="1900" dirty="0" smtClean="0"/>
          </a:p>
          <a:p>
            <a:pPr>
              <a:buNone/>
            </a:pPr>
            <a:endParaRPr lang="en-US" sz="1900" dirty="0" smtClean="0">
              <a:cs typeface="+mn-cs"/>
            </a:endParaRPr>
          </a:p>
          <a:p>
            <a:pPr>
              <a:buNone/>
            </a:pPr>
            <a:r>
              <a:rPr lang="en-US" sz="1900" dirty="0" smtClean="0">
                <a:cs typeface="+mn-cs"/>
              </a:rPr>
              <a:t>• </a:t>
            </a:r>
            <a:r>
              <a:rPr lang="en-US" sz="1900" dirty="0" smtClean="0"/>
              <a:t>Our </a:t>
            </a:r>
            <a:r>
              <a:rPr lang="en-US" sz="1900" dirty="0"/>
              <a:t>motive is </a:t>
            </a:r>
            <a:r>
              <a:rPr lang="en-US" sz="1900" dirty="0" smtClean="0"/>
              <a:t>translating </a:t>
            </a:r>
            <a:r>
              <a:rPr lang="en-US" sz="1900" dirty="0"/>
              <a:t>them and making the perfect way to convey them </a:t>
            </a:r>
            <a:endParaRPr lang="en-US" sz="1900" dirty="0" smtClean="0"/>
          </a:p>
          <a:p>
            <a:pPr>
              <a:buNone/>
            </a:pPr>
            <a:r>
              <a:rPr lang="en-US" sz="1900" dirty="0" smtClean="0"/>
              <a:t>to </a:t>
            </a:r>
            <a:r>
              <a:rPr lang="en-US" sz="1900" dirty="0"/>
              <a:t>Thai </a:t>
            </a:r>
            <a:r>
              <a:rPr lang="en-US" sz="1900" dirty="0" smtClean="0"/>
              <a:t>readers</a:t>
            </a:r>
            <a:r>
              <a:rPr lang="en-US" sz="1900" dirty="0"/>
              <a:t>. We focus on non-fiction books </a:t>
            </a:r>
            <a:r>
              <a:rPr lang="en-US" sz="1900" dirty="0" smtClean="0"/>
              <a:t>such as </a:t>
            </a:r>
            <a:r>
              <a:rPr lang="en-US" sz="1900" dirty="0"/>
              <a:t>economics, politics, </a:t>
            </a:r>
            <a:endParaRPr lang="en-US" sz="1900" dirty="0" smtClean="0"/>
          </a:p>
          <a:p>
            <a:pPr>
              <a:buNone/>
            </a:pPr>
            <a:r>
              <a:rPr lang="en-US" sz="1900" dirty="0" smtClean="0"/>
              <a:t>modern business</a:t>
            </a:r>
            <a:r>
              <a:rPr lang="en-US" sz="1900" dirty="0"/>
              <a:t>, interesting history, or any kind of knowledge for studies. </a:t>
            </a:r>
            <a:endParaRPr lang="en-US" sz="1900" dirty="0" smtClean="0"/>
          </a:p>
          <a:p>
            <a:pPr>
              <a:buNone/>
            </a:pPr>
            <a:r>
              <a:rPr lang="en-US" sz="1900" dirty="0" smtClean="0"/>
              <a:t>Including </a:t>
            </a:r>
            <a:r>
              <a:rPr lang="en-US" sz="1900" dirty="0"/>
              <a:t>art and design.  </a:t>
            </a:r>
          </a:p>
          <a:p>
            <a:endParaRPr lang="th-TH" sz="2000" dirty="0"/>
          </a:p>
        </p:txBody>
      </p:sp>
      <p:pic>
        <p:nvPicPr>
          <p:cNvPr id="4" name="รูปภาพ 3" descr="unnamed.jpg"/>
          <p:cNvPicPr>
            <a:picLocks noChangeAspect="1"/>
          </p:cNvPicPr>
          <p:nvPr/>
        </p:nvPicPr>
        <p:blipFill>
          <a:blip r:embed="rId2"/>
          <a:srcRect t="1715" r="69130" b="13378"/>
          <a:stretch>
            <a:fillRect/>
          </a:stretch>
        </p:blipFill>
        <p:spPr>
          <a:xfrm>
            <a:off x="500034" y="285728"/>
            <a:ext cx="2714644" cy="1461731"/>
          </a:xfrm>
          <a:prstGeom prst="rect">
            <a:avLst/>
          </a:prstGeom>
        </p:spPr>
      </p:pic>
      <p:pic>
        <p:nvPicPr>
          <p:cNvPr id="8" name="รูปภาพ 7" descr="11995734_1058117984212493_1921451322_n.jpg"/>
          <p:cNvPicPr>
            <a:picLocks noChangeAspect="1"/>
          </p:cNvPicPr>
          <p:nvPr/>
        </p:nvPicPr>
        <p:blipFill>
          <a:blip r:embed="rId3">
            <a:lum bright="10000"/>
          </a:blip>
          <a:srcRect t="26042" b="4166"/>
          <a:stretch>
            <a:fillRect/>
          </a:stretch>
        </p:blipFill>
        <p:spPr>
          <a:xfrm>
            <a:off x="4000496" y="142852"/>
            <a:ext cx="4513359" cy="3100112"/>
          </a:xfrm>
          <a:prstGeom prst="rect">
            <a:avLst/>
          </a:prstGeom>
        </p:spPr>
      </p:pic>
      <p:cxnSp>
        <p:nvCxnSpPr>
          <p:cNvPr id="9" name="ตัวเชื่อมต่อตรง 8"/>
          <p:cNvCxnSpPr/>
          <p:nvPr/>
        </p:nvCxnSpPr>
        <p:spPr>
          <a:xfrm rot="10800000">
            <a:off x="571472" y="3500438"/>
            <a:ext cx="7929618"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รูปภาพ 12" descr="unnamed.jpg"/>
          <p:cNvPicPr>
            <a:picLocks noChangeAspect="1"/>
          </p:cNvPicPr>
          <p:nvPr/>
        </p:nvPicPr>
        <p:blipFill>
          <a:blip r:embed="rId2"/>
          <a:srcRect l="30870" t="1715" r="42262" b="13378"/>
          <a:stretch>
            <a:fillRect/>
          </a:stretch>
        </p:blipFill>
        <p:spPr>
          <a:xfrm>
            <a:off x="642910" y="1756160"/>
            <a:ext cx="2357454" cy="14585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idx="1"/>
          </p:nvPr>
        </p:nvSpPr>
        <p:spPr>
          <a:xfrm>
            <a:off x="142844" y="214290"/>
            <a:ext cx="8229600" cy="4525963"/>
          </a:xfrm>
        </p:spPr>
        <p:txBody>
          <a:bodyPr>
            <a:normAutofit/>
          </a:bodyPr>
          <a:lstStyle/>
          <a:p>
            <a:r>
              <a:rPr lang="en-US" sz="3000" b="1" dirty="0" smtClean="0"/>
              <a:t>Economics and Politics</a:t>
            </a:r>
            <a:endParaRPr lang="th-TH" sz="3000" b="1" dirty="0"/>
          </a:p>
        </p:txBody>
      </p:sp>
      <p:pic>
        <p:nvPicPr>
          <p:cNvPr id="5" name="รูปภาพ 4" descr="17.BBF2015-openworlds-3.jpg"/>
          <p:cNvPicPr>
            <a:picLocks noChangeAspect="1"/>
          </p:cNvPicPr>
          <p:nvPr/>
        </p:nvPicPr>
        <p:blipFill>
          <a:blip r:embed="rId2" cstate="print"/>
          <a:stretch>
            <a:fillRect/>
          </a:stretch>
        </p:blipFill>
        <p:spPr>
          <a:xfrm>
            <a:off x="214282" y="1258670"/>
            <a:ext cx="8501090" cy="45888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44" y="214290"/>
            <a:ext cx="8229600" cy="4525963"/>
          </a:xfrm>
        </p:spPr>
        <p:txBody>
          <a:bodyPr>
            <a:normAutofit/>
          </a:bodyPr>
          <a:lstStyle/>
          <a:p>
            <a:r>
              <a:rPr lang="en-US" sz="3000" b="1" dirty="0" smtClean="0"/>
              <a:t>Interesting History</a:t>
            </a:r>
            <a:endParaRPr lang="th-TH" sz="3000" b="1" dirty="0"/>
          </a:p>
        </p:txBody>
      </p:sp>
      <p:pic>
        <p:nvPicPr>
          <p:cNvPr id="5" name="รูปภาพ 4" descr="18.BBF2015-openworlds-4.jpg"/>
          <p:cNvPicPr>
            <a:picLocks noChangeAspect="1"/>
          </p:cNvPicPr>
          <p:nvPr/>
        </p:nvPicPr>
        <p:blipFill>
          <a:blip r:embed="rId2" cstate="print"/>
          <a:stretch>
            <a:fillRect/>
          </a:stretch>
        </p:blipFill>
        <p:spPr>
          <a:xfrm>
            <a:off x="357158" y="1142984"/>
            <a:ext cx="8409928" cy="45396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44" y="214290"/>
            <a:ext cx="8229600" cy="4525963"/>
          </a:xfrm>
        </p:spPr>
        <p:txBody>
          <a:bodyPr>
            <a:normAutofit/>
          </a:bodyPr>
          <a:lstStyle/>
          <a:p>
            <a:r>
              <a:rPr lang="en-US" sz="3000" b="1" dirty="0" smtClean="0"/>
              <a:t>Art </a:t>
            </a:r>
            <a:r>
              <a:rPr lang="en-US" sz="3000" b="1" dirty="0"/>
              <a:t>and </a:t>
            </a:r>
            <a:r>
              <a:rPr lang="en-US" sz="3000" b="1" dirty="0" smtClean="0"/>
              <a:t>Design</a:t>
            </a:r>
            <a:endParaRPr lang="th-TH" sz="3000" b="1" dirty="0"/>
          </a:p>
        </p:txBody>
      </p:sp>
      <p:pic>
        <p:nvPicPr>
          <p:cNvPr id="5" name="รูปภาพ 4" descr="20.BBF2015-openworlds-6.jpg"/>
          <p:cNvPicPr>
            <a:picLocks noChangeAspect="1"/>
          </p:cNvPicPr>
          <p:nvPr/>
        </p:nvPicPr>
        <p:blipFill>
          <a:blip r:embed="rId2" cstate="print"/>
          <a:stretch>
            <a:fillRect/>
          </a:stretch>
        </p:blipFill>
        <p:spPr>
          <a:xfrm>
            <a:off x="0" y="1214422"/>
            <a:ext cx="9144000" cy="49359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44" y="214290"/>
            <a:ext cx="8229600" cy="4525963"/>
          </a:xfrm>
        </p:spPr>
        <p:txBody>
          <a:bodyPr>
            <a:normAutofit/>
          </a:bodyPr>
          <a:lstStyle/>
          <a:p>
            <a:r>
              <a:rPr lang="en-US" sz="3000" b="1" dirty="0" smtClean="0"/>
              <a:t>Justice : </a:t>
            </a:r>
            <a:r>
              <a:rPr lang="en-US" sz="3000" b="1" i="1" dirty="0" smtClean="0"/>
              <a:t>what is the right things to do </a:t>
            </a:r>
          </a:p>
          <a:p>
            <a:pPr>
              <a:buNone/>
            </a:pPr>
            <a:r>
              <a:rPr lang="en-US" sz="3000" b="1" dirty="0" smtClean="0"/>
              <a:t>    by Prof. Michael J. </a:t>
            </a:r>
            <a:r>
              <a:rPr lang="en-US" sz="3000" b="1" dirty="0" err="1" smtClean="0"/>
              <a:t>Sandel</a:t>
            </a:r>
            <a:endParaRPr lang="th-TH" sz="3000" b="1" dirty="0"/>
          </a:p>
        </p:txBody>
      </p:sp>
      <p:pic>
        <p:nvPicPr>
          <p:cNvPr id="5" name="รูปภาพ 4" descr="15.BBF2015-openworlds-1.jpg"/>
          <p:cNvPicPr>
            <a:picLocks noChangeAspect="1"/>
          </p:cNvPicPr>
          <p:nvPr/>
        </p:nvPicPr>
        <p:blipFill>
          <a:blip r:embed="rId2" cstate="print"/>
          <a:srcRect t="6581"/>
          <a:stretch>
            <a:fillRect/>
          </a:stretch>
        </p:blipFill>
        <p:spPr>
          <a:xfrm>
            <a:off x="0" y="1857364"/>
            <a:ext cx="9144000" cy="46110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44" y="214290"/>
            <a:ext cx="8229600" cy="4525963"/>
          </a:xfrm>
        </p:spPr>
        <p:txBody>
          <a:bodyPr>
            <a:normAutofit/>
          </a:bodyPr>
          <a:lstStyle/>
          <a:p>
            <a:r>
              <a:rPr lang="en-US" sz="3000" b="1" dirty="0" smtClean="0"/>
              <a:t>A Very Short Introduction Book Series</a:t>
            </a:r>
          </a:p>
          <a:p>
            <a:pPr>
              <a:buNone/>
            </a:pPr>
            <a:r>
              <a:rPr lang="en-US" sz="3000" b="1" dirty="0" smtClean="0"/>
              <a:t>    by Oxford University Press</a:t>
            </a:r>
            <a:endParaRPr lang="th-TH" sz="3000" b="1" dirty="0"/>
          </a:p>
        </p:txBody>
      </p:sp>
      <p:pic>
        <p:nvPicPr>
          <p:cNvPr id="5" name="รูปภาพ 4" descr="13.BBF2015-VSI-2.jpg"/>
          <p:cNvPicPr>
            <a:picLocks noChangeAspect="1"/>
          </p:cNvPicPr>
          <p:nvPr/>
        </p:nvPicPr>
        <p:blipFill>
          <a:blip r:embed="rId2" cstate="print"/>
          <a:stretch>
            <a:fillRect/>
          </a:stretch>
        </p:blipFill>
        <p:spPr>
          <a:xfrm>
            <a:off x="0" y="1564932"/>
            <a:ext cx="9144000" cy="49359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142844" y="214290"/>
            <a:ext cx="8229600" cy="4525963"/>
          </a:xfrm>
        </p:spPr>
        <p:txBody>
          <a:bodyPr>
            <a:normAutofit/>
          </a:bodyPr>
          <a:lstStyle/>
          <a:p>
            <a:r>
              <a:rPr lang="en-US" sz="3000" b="1" dirty="0" smtClean="0"/>
              <a:t>A Very Short Introduction Book Series (Cont.)</a:t>
            </a:r>
          </a:p>
          <a:p>
            <a:pPr>
              <a:buNone/>
            </a:pPr>
            <a:r>
              <a:rPr lang="en-US" sz="3000" b="1" dirty="0" smtClean="0"/>
              <a:t>    by Oxford University Press</a:t>
            </a:r>
            <a:endParaRPr lang="th-TH" sz="3000" b="1" dirty="0"/>
          </a:p>
        </p:txBody>
      </p:sp>
      <p:pic>
        <p:nvPicPr>
          <p:cNvPr id="5" name="รูปภาพ 4" descr="14.BBF2015-VSI-3.jpg"/>
          <p:cNvPicPr>
            <a:picLocks noChangeAspect="1"/>
          </p:cNvPicPr>
          <p:nvPr/>
        </p:nvPicPr>
        <p:blipFill>
          <a:blip r:embed="rId2" cstate="print"/>
          <a:stretch>
            <a:fillRect/>
          </a:stretch>
        </p:blipFill>
        <p:spPr>
          <a:xfrm>
            <a:off x="142876" y="1394848"/>
            <a:ext cx="8929718" cy="48202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เนื้อหา 2"/>
          <p:cNvSpPr>
            <a:spLocks noGrp="1"/>
          </p:cNvSpPr>
          <p:nvPr>
            <p:ph idx="1"/>
          </p:nvPr>
        </p:nvSpPr>
        <p:spPr>
          <a:xfrm>
            <a:off x="0" y="1214422"/>
            <a:ext cx="2500298" cy="4500594"/>
          </a:xfrm>
        </p:spPr>
        <p:txBody>
          <a:bodyPr>
            <a:normAutofit/>
          </a:bodyPr>
          <a:lstStyle/>
          <a:p>
            <a:pPr>
              <a:buNone/>
            </a:pPr>
            <a:r>
              <a:rPr lang="en-US" sz="1600" dirty="0" smtClean="0"/>
              <a:t>• The </a:t>
            </a:r>
            <a:r>
              <a:rPr lang="en-US" sz="1600" dirty="0"/>
              <a:t>trends keep changing </a:t>
            </a:r>
            <a:endParaRPr lang="en-US" sz="1600" dirty="0" smtClean="0"/>
          </a:p>
          <a:p>
            <a:pPr>
              <a:buNone/>
            </a:pPr>
            <a:r>
              <a:rPr lang="en-US" sz="1600" dirty="0" smtClean="0"/>
              <a:t>   over the past </a:t>
            </a:r>
            <a:r>
              <a:rPr lang="en-US" sz="1600" dirty="0"/>
              <a:t>10 years. </a:t>
            </a:r>
            <a:endParaRPr lang="en-US" sz="1600" dirty="0" smtClean="0"/>
          </a:p>
          <a:p>
            <a:pPr>
              <a:buNone/>
            </a:pPr>
            <a:endParaRPr lang="en-US" sz="1600" dirty="0" smtClean="0"/>
          </a:p>
          <a:p>
            <a:pPr>
              <a:buNone/>
            </a:pPr>
            <a:r>
              <a:rPr lang="en-US" sz="1600" dirty="0" smtClean="0"/>
              <a:t>• Bestsellers </a:t>
            </a:r>
            <a:r>
              <a:rPr lang="en-US" sz="1600" dirty="0"/>
              <a:t>were </a:t>
            </a:r>
            <a:r>
              <a:rPr lang="en-US" sz="1600" dirty="0" smtClean="0"/>
              <a:t>varying </a:t>
            </a:r>
          </a:p>
          <a:p>
            <a:pPr>
              <a:buNone/>
            </a:pPr>
            <a:r>
              <a:rPr lang="en-US" sz="1600" dirty="0" smtClean="0"/>
              <a:t>   from </a:t>
            </a:r>
            <a:r>
              <a:rPr lang="en-US" sz="1600" dirty="0"/>
              <a:t>ethics and </a:t>
            </a:r>
            <a:r>
              <a:rPr lang="en-US" sz="1600" dirty="0" smtClean="0"/>
              <a:t>morality </a:t>
            </a:r>
          </a:p>
          <a:p>
            <a:pPr>
              <a:buNone/>
            </a:pPr>
            <a:r>
              <a:rPr lang="en-US" sz="1600" dirty="0" smtClean="0"/>
              <a:t>   to guidebook, </a:t>
            </a:r>
            <a:r>
              <a:rPr lang="en-US" sz="1600" dirty="0"/>
              <a:t>from </a:t>
            </a:r>
            <a:endParaRPr lang="en-US" sz="1600" dirty="0" smtClean="0"/>
          </a:p>
          <a:p>
            <a:pPr>
              <a:buNone/>
            </a:pPr>
            <a:r>
              <a:rPr lang="en-US" sz="1600" dirty="0" smtClean="0"/>
              <a:t>   how-to </a:t>
            </a:r>
            <a:r>
              <a:rPr lang="en-US" sz="1600" dirty="0"/>
              <a:t>to </a:t>
            </a:r>
            <a:r>
              <a:rPr lang="en-US" sz="1600" dirty="0" smtClean="0"/>
              <a:t>modern </a:t>
            </a:r>
          </a:p>
          <a:p>
            <a:pPr>
              <a:buNone/>
            </a:pPr>
            <a:r>
              <a:rPr lang="en-US" sz="1600" dirty="0" smtClean="0"/>
              <a:t>   business</a:t>
            </a:r>
            <a:r>
              <a:rPr lang="en-US" sz="1600" dirty="0"/>
              <a:t>, from business </a:t>
            </a:r>
            <a:endParaRPr lang="en-US" sz="1600" dirty="0" smtClean="0"/>
          </a:p>
          <a:p>
            <a:pPr>
              <a:buNone/>
            </a:pPr>
            <a:r>
              <a:rPr lang="en-US" sz="1600" dirty="0" smtClean="0"/>
              <a:t>   book </a:t>
            </a:r>
            <a:r>
              <a:rPr lang="en-US" sz="1600" dirty="0"/>
              <a:t>to travel and </a:t>
            </a:r>
            <a:endParaRPr lang="en-US" sz="1600" dirty="0" smtClean="0"/>
          </a:p>
          <a:p>
            <a:pPr>
              <a:buNone/>
            </a:pPr>
            <a:r>
              <a:rPr lang="en-US" sz="1600" dirty="0" smtClean="0"/>
              <a:t>   journey</a:t>
            </a:r>
            <a:r>
              <a:rPr lang="en-US" sz="1600" dirty="0"/>
              <a:t>. </a:t>
            </a:r>
            <a:endParaRPr lang="en-US" sz="1600" dirty="0" smtClean="0"/>
          </a:p>
          <a:p>
            <a:pPr>
              <a:buNone/>
            </a:pPr>
            <a:endParaRPr lang="en-US" sz="1600" dirty="0" smtClean="0"/>
          </a:p>
          <a:p>
            <a:pPr>
              <a:buNone/>
            </a:pPr>
            <a:r>
              <a:rPr lang="en-US" sz="1600" dirty="0" smtClean="0"/>
              <a:t>• Currently</a:t>
            </a:r>
            <a:r>
              <a:rPr lang="en-US" sz="1600" dirty="0"/>
              <a:t>, </a:t>
            </a:r>
            <a:r>
              <a:rPr lang="en-US" sz="1600" dirty="0" smtClean="0"/>
              <a:t>investment and </a:t>
            </a:r>
          </a:p>
          <a:p>
            <a:pPr>
              <a:buNone/>
            </a:pPr>
            <a:r>
              <a:rPr lang="en-US" sz="1600" dirty="0" smtClean="0"/>
              <a:t>   self-improvement are </a:t>
            </a:r>
          </a:p>
          <a:p>
            <a:pPr>
              <a:buNone/>
            </a:pPr>
            <a:r>
              <a:rPr lang="en-US" sz="1600" dirty="0" smtClean="0"/>
              <a:t>   pushed </a:t>
            </a:r>
            <a:r>
              <a:rPr lang="en-US" sz="1600" dirty="0"/>
              <a:t>on </a:t>
            </a:r>
            <a:r>
              <a:rPr lang="en-US" sz="1600" dirty="0" smtClean="0"/>
              <a:t>the </a:t>
            </a:r>
            <a:r>
              <a:rPr lang="en-US" sz="1600" dirty="0"/>
              <a:t>trend. </a:t>
            </a:r>
          </a:p>
          <a:p>
            <a:endParaRPr lang="en-US" sz="2800" dirty="0"/>
          </a:p>
          <a:p>
            <a:endParaRPr lang="th-TH" sz="3000" b="1" dirty="0"/>
          </a:p>
        </p:txBody>
      </p:sp>
      <p:cxnSp>
        <p:nvCxnSpPr>
          <p:cNvPr id="9" name="ตัวเชื่อมต่อตรง 8"/>
          <p:cNvCxnSpPr/>
          <p:nvPr/>
        </p:nvCxnSpPr>
        <p:spPr>
          <a:xfrm rot="5400000">
            <a:off x="-72264" y="3785395"/>
            <a:ext cx="5143536" cy="15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รูปภาพ 9" descr="T2.jpg"/>
          <p:cNvPicPr>
            <a:picLocks noChangeAspect="1"/>
          </p:cNvPicPr>
          <p:nvPr/>
        </p:nvPicPr>
        <p:blipFill>
          <a:blip r:embed="rId2" cstate="print"/>
          <a:stretch>
            <a:fillRect/>
          </a:stretch>
        </p:blipFill>
        <p:spPr>
          <a:xfrm>
            <a:off x="5792852" y="1214423"/>
            <a:ext cx="3279742" cy="4714907"/>
          </a:xfrm>
          <a:prstGeom prst="rect">
            <a:avLst/>
          </a:prstGeom>
        </p:spPr>
      </p:pic>
      <p:sp>
        <p:nvSpPr>
          <p:cNvPr id="11" name="สี่เหลี่ยมผืนผ้า 10"/>
          <p:cNvSpPr/>
          <p:nvPr/>
        </p:nvSpPr>
        <p:spPr>
          <a:xfrm>
            <a:off x="2571736" y="6143644"/>
            <a:ext cx="6357982" cy="276999"/>
          </a:xfrm>
          <a:prstGeom prst="rect">
            <a:avLst/>
          </a:prstGeom>
        </p:spPr>
        <p:txBody>
          <a:bodyPr wrap="square">
            <a:spAutoFit/>
          </a:bodyPr>
          <a:lstStyle/>
          <a:p>
            <a:r>
              <a:rPr lang="en-US" sz="1200" b="1" dirty="0" smtClean="0"/>
              <a:t>Courtesy of PUBAT (THE PUBLISHERS AND BOOKSELLERS ASSOCIATION OF THAILAND)</a:t>
            </a:r>
            <a:endParaRPr lang="th-TH" sz="1200" b="1" dirty="0"/>
          </a:p>
        </p:txBody>
      </p:sp>
      <p:pic>
        <p:nvPicPr>
          <p:cNvPr id="7" name="รูปภาพ 6" descr="T1.jpg"/>
          <p:cNvPicPr>
            <a:picLocks noChangeAspect="1"/>
          </p:cNvPicPr>
          <p:nvPr/>
        </p:nvPicPr>
        <p:blipFill>
          <a:blip r:embed="rId3" cstate="print"/>
          <a:stretch>
            <a:fillRect/>
          </a:stretch>
        </p:blipFill>
        <p:spPr>
          <a:xfrm>
            <a:off x="2571736" y="1214422"/>
            <a:ext cx="3182194" cy="4714908"/>
          </a:xfrm>
          <a:prstGeom prst="rect">
            <a:avLst/>
          </a:prstGeom>
        </p:spPr>
      </p:pic>
      <p:sp>
        <p:nvSpPr>
          <p:cNvPr id="8" name="ตัวยึดเนื้อหา 2"/>
          <p:cNvSpPr txBox="1">
            <a:spLocks/>
          </p:cNvSpPr>
          <p:nvPr/>
        </p:nvSpPr>
        <p:spPr>
          <a:xfrm>
            <a:off x="71406" y="428604"/>
            <a:ext cx="6143668" cy="5715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Publishing  Trend  in</a:t>
            </a:r>
            <a:r>
              <a:rPr kumimoji="0" lang="en-US" sz="3000" b="1" i="0" u="none" strike="noStrike" kern="1200" cap="none" spc="0" normalizeH="0" noProof="0" dirty="0" smtClean="0">
                <a:ln>
                  <a:noFill/>
                </a:ln>
                <a:solidFill>
                  <a:schemeClr val="tx1"/>
                </a:solidFill>
                <a:effectLst/>
                <a:uLnTx/>
                <a:uFillTx/>
                <a:latin typeface="+mn-lt"/>
                <a:ea typeface="+mn-ea"/>
                <a:cs typeface="+mn-cs"/>
              </a:rPr>
              <a:t> </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Thailand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758</Words>
  <Application>Microsoft Office PowerPoint</Application>
  <PresentationFormat>นำเสนอทางหน้าจอ (4:3)</PresentationFormat>
  <Paragraphs>89</Paragraphs>
  <Slides>16</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16</vt:i4>
      </vt:variant>
    </vt:vector>
  </HeadingPairs>
  <TitlesOfParts>
    <vt:vector size="17" baseType="lpstr">
      <vt:lpstr>ชุดรูปแบบของ Office</vt:lpstr>
      <vt:lpstr>About Myself  • 2002 - 2006  - Senior Graphic Designer at Open Magazine     • 2007 - 2008  - Certificate in Textiles for Interior at Central Saint Martins Collage of Art and Design, University of Art London    • 2010 - Present  - Co-Founder, Editor-in-Chief and Art Director of Openworlds Publishing House    • A Book Cover Designer </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Profile  - 2002 - 2006 Senior Graphic Designer at Open Magazine and Openbooks Publishing House   - 2007 - 2008 Certificate in Textiles for Interiors Central Saint Martins Collage of Art and Design, University of Art London   - 2010 - Present Co-Founder, Ediotr-in-chiefa and Art Director of Openworlds Publishing House   - A book cover designer</dc:title>
  <dc:creator>openworlds</dc:creator>
  <cp:lastModifiedBy>openworlds</cp:lastModifiedBy>
  <cp:revision>52</cp:revision>
  <dcterms:created xsi:type="dcterms:W3CDTF">2015-09-10T03:52:31Z</dcterms:created>
  <dcterms:modified xsi:type="dcterms:W3CDTF">2015-10-06T03:58:40Z</dcterms:modified>
</cp:coreProperties>
</file>