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60" r:id="rId3"/>
    <p:sldId id="281" r:id="rId4"/>
    <p:sldId id="314" r:id="rId5"/>
    <p:sldId id="291" r:id="rId6"/>
    <p:sldId id="292" r:id="rId7"/>
    <p:sldId id="286" r:id="rId8"/>
    <p:sldId id="303" r:id="rId9"/>
    <p:sldId id="276" r:id="rId10"/>
    <p:sldId id="298" r:id="rId11"/>
    <p:sldId id="306" r:id="rId12"/>
    <p:sldId id="307" r:id="rId13"/>
    <p:sldId id="309" r:id="rId14"/>
    <p:sldId id="294" r:id="rId15"/>
    <p:sldId id="295" r:id="rId16"/>
    <p:sldId id="296" r:id="rId17"/>
    <p:sldId id="257" r:id="rId18"/>
    <p:sldId id="258" r:id="rId19"/>
    <p:sldId id="312" r:id="rId20"/>
    <p:sldId id="259" r:id="rId21"/>
    <p:sldId id="308" r:id="rId22"/>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2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F:\KOPUS\Book1.xlsx" TargetMode="External"/><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2" Type="http://schemas.openxmlformats.org/officeDocument/2006/relationships/oleObject" Target="file:///F:\KOPUS\SalesRank3000%20AllDEPT%20Agustus2014%20+Info%20DEPT%20-%20CLASS.xlsx" TargetMode="External"/><Relationship Id="rId1" Type="http://schemas.openxmlformats.org/officeDocument/2006/relationships/image" Target="../media/image24.png"/></Relationships>
</file>

<file path=ppt/charts/_rels/chart3.xml.rels><?xml version="1.0" encoding="UTF-8" standalone="yes"?>
<Relationships xmlns="http://schemas.openxmlformats.org/package/2006/relationships"><Relationship Id="rId1" Type="http://schemas.openxmlformats.org/officeDocument/2006/relationships/oleObject" Target="file:///F:\KOPUS\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May 2014</a:t>
            </a:r>
            <a:endParaRPr lang="en-US" dirty="0"/>
          </a:p>
        </c:rich>
      </c:tx>
      <c:layout/>
      <c:overlay val="0"/>
    </c:title>
    <c:autoTitleDeleted val="0"/>
    <c:plotArea>
      <c:layout/>
      <c:barChart>
        <c:barDir val="col"/>
        <c:grouping val="clustered"/>
        <c:varyColors val="0"/>
        <c:ser>
          <c:idx val="0"/>
          <c:order val="0"/>
          <c:tx>
            <c:strRef>
              <c:f>Sheet1!$B$4</c:f>
              <c:strCache>
                <c:ptCount val="1"/>
                <c:pt idx="0">
                  <c:v>Department's Market Share</c:v>
                </c:pt>
              </c:strCache>
            </c:strRef>
          </c:tx>
          <c:spPr>
            <a:blipFill>
              <a:blip xmlns:r="http://schemas.openxmlformats.org/officeDocument/2006/relationships" r:embed="rId1"/>
              <a:stretch>
                <a:fillRect/>
              </a:stretch>
            </a:blip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Sheet1!$A$5:$A$9</c:f>
              <c:strCache>
                <c:ptCount val="5"/>
                <c:pt idx="0">
                  <c:v>CHILDREN`S BOOKS </c:v>
                </c:pt>
                <c:pt idx="1">
                  <c:v>FICTION &amp; LITERATURE </c:v>
                </c:pt>
                <c:pt idx="2">
                  <c:v>RELIGION &amp; SPIRITUALITY </c:v>
                </c:pt>
                <c:pt idx="3">
                  <c:v>SCHOOLBOOKS  </c:v>
                </c:pt>
                <c:pt idx="4">
                  <c:v>PSYCHOLOGY </c:v>
                </c:pt>
              </c:strCache>
            </c:strRef>
          </c:cat>
          <c:val>
            <c:numRef>
              <c:f>Sheet1!$B$5:$B$9</c:f>
              <c:numCache>
                <c:formatCode>0.00%</c:formatCode>
                <c:ptCount val="5"/>
                <c:pt idx="0">
                  <c:v>0.22217653915484414</c:v>
                </c:pt>
                <c:pt idx="1">
                  <c:v>0.15800636334427695</c:v>
                </c:pt>
                <c:pt idx="2">
                  <c:v>0.1520306722913064</c:v>
                </c:pt>
                <c:pt idx="3">
                  <c:v>0.10181189277155474</c:v>
                </c:pt>
                <c:pt idx="4">
                  <c:v>5.3427426666673716E-2</c:v>
                </c:pt>
              </c:numCache>
            </c:numRef>
          </c:val>
        </c:ser>
        <c:dLbls>
          <c:showLegendKey val="0"/>
          <c:showVal val="1"/>
          <c:showCatName val="0"/>
          <c:showSerName val="0"/>
          <c:showPercent val="0"/>
          <c:showBubbleSize val="0"/>
        </c:dLbls>
        <c:gapWidth val="150"/>
        <c:overlap val="-25"/>
        <c:axId val="193374280"/>
        <c:axId val="191730816"/>
      </c:barChart>
      <c:catAx>
        <c:axId val="193374280"/>
        <c:scaling>
          <c:orientation val="minMax"/>
        </c:scaling>
        <c:delete val="0"/>
        <c:axPos val="b"/>
        <c:numFmt formatCode="General" sourceLinked="0"/>
        <c:majorTickMark val="none"/>
        <c:minorTickMark val="none"/>
        <c:tickLblPos val="nextTo"/>
        <c:txPr>
          <a:bodyPr/>
          <a:lstStyle/>
          <a:p>
            <a:pPr>
              <a:defRPr sz="900" b="1"/>
            </a:pPr>
            <a:endParaRPr lang="ko-KR"/>
          </a:p>
        </c:txPr>
        <c:crossAx val="191730816"/>
        <c:crosses val="autoZero"/>
        <c:auto val="1"/>
        <c:lblAlgn val="ctr"/>
        <c:lblOffset val="100"/>
        <c:noMultiLvlLbl val="0"/>
      </c:catAx>
      <c:valAx>
        <c:axId val="191730816"/>
        <c:scaling>
          <c:orientation val="minMax"/>
        </c:scaling>
        <c:delete val="1"/>
        <c:axPos val="l"/>
        <c:numFmt formatCode="0.00%" sourceLinked="1"/>
        <c:majorTickMark val="out"/>
        <c:minorTickMark val="none"/>
        <c:tickLblPos val="none"/>
        <c:crossAx val="193374280"/>
        <c:crosses val="autoZero"/>
        <c:crossBetween val="between"/>
      </c:valAx>
    </c:plotArea>
    <c:plotVisOnly val="1"/>
    <c:dispBlanksAs val="gap"/>
    <c:showDLblsOverMax val="0"/>
  </c:chart>
  <c:spPr>
    <a:gradFill>
      <a:gsLst>
        <a:gs pos="0">
          <a:srgbClr val="E6DCAC">
            <a:alpha val="95000"/>
          </a:srgbClr>
        </a:gs>
        <a:gs pos="12000">
          <a:srgbClr val="E6D78A"/>
        </a:gs>
        <a:gs pos="30000">
          <a:srgbClr val="C7AC4C"/>
        </a:gs>
        <a:gs pos="45000">
          <a:srgbClr val="E6D78A"/>
        </a:gs>
        <a:gs pos="77000">
          <a:srgbClr val="C7AC4C"/>
        </a:gs>
        <a:gs pos="100000">
          <a:srgbClr val="E6DCAC"/>
        </a:gs>
      </a:gsLst>
      <a:lin ang="5400000" scaled="0"/>
    </a:grad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August 2014</a:t>
            </a:r>
            <a:endParaRPr lang="en-US" dirty="0"/>
          </a:p>
        </c:rich>
      </c:tx>
      <c:layout/>
      <c:overlay val="0"/>
    </c:title>
    <c:autoTitleDeleted val="0"/>
    <c:plotArea>
      <c:layout/>
      <c:barChart>
        <c:barDir val="col"/>
        <c:grouping val="clustered"/>
        <c:varyColors val="0"/>
        <c:ser>
          <c:idx val="0"/>
          <c:order val="0"/>
          <c:tx>
            <c:strRef>
              <c:f>Sheet1!$B$1</c:f>
              <c:strCache>
                <c:ptCount val="1"/>
                <c:pt idx="0">
                  <c:v>Department's Market Share</c:v>
                </c:pt>
              </c:strCache>
            </c:strRef>
          </c:tx>
          <c:spPr>
            <a:blipFill>
              <a:blip xmlns:r="http://schemas.openxmlformats.org/officeDocument/2006/relationships" r:embed="rId1"/>
              <a:stretch>
                <a:fillRect/>
              </a:stretch>
            </a:blip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SCHOOLBOOKS </c:v>
                </c:pt>
                <c:pt idx="1">
                  <c:v>RELIGION &amp; SPIRITUALITY </c:v>
                </c:pt>
                <c:pt idx="2">
                  <c:v>CHILDREN`S BOOKS </c:v>
                </c:pt>
                <c:pt idx="3">
                  <c:v>FICTION &amp; LITERATURE </c:v>
                </c:pt>
                <c:pt idx="4">
                  <c:v>REFERENCE &amp; DICTIONARY </c:v>
                </c:pt>
              </c:strCache>
            </c:strRef>
          </c:cat>
          <c:val>
            <c:numRef>
              <c:f>Sheet1!$B$2:$B$6</c:f>
              <c:numCache>
                <c:formatCode>0.00%</c:formatCode>
                <c:ptCount val="5"/>
                <c:pt idx="0">
                  <c:v>0.24700969791649113</c:v>
                </c:pt>
                <c:pt idx="1">
                  <c:v>0.14561016681534109</c:v>
                </c:pt>
                <c:pt idx="2">
                  <c:v>0.1321077464874153</c:v>
                </c:pt>
                <c:pt idx="3">
                  <c:v>0.11717470027805292</c:v>
                </c:pt>
                <c:pt idx="4">
                  <c:v>9.2438249805057188E-2</c:v>
                </c:pt>
              </c:numCache>
            </c:numRef>
          </c:val>
        </c:ser>
        <c:dLbls>
          <c:showLegendKey val="0"/>
          <c:showVal val="1"/>
          <c:showCatName val="0"/>
          <c:showSerName val="0"/>
          <c:showPercent val="0"/>
          <c:showBubbleSize val="0"/>
        </c:dLbls>
        <c:gapWidth val="150"/>
        <c:overlap val="-25"/>
        <c:axId val="157293216"/>
        <c:axId val="191367256"/>
      </c:barChart>
      <c:catAx>
        <c:axId val="157293216"/>
        <c:scaling>
          <c:orientation val="minMax"/>
        </c:scaling>
        <c:delete val="0"/>
        <c:axPos val="b"/>
        <c:numFmt formatCode="General" sourceLinked="0"/>
        <c:majorTickMark val="none"/>
        <c:minorTickMark val="none"/>
        <c:tickLblPos val="nextTo"/>
        <c:txPr>
          <a:bodyPr/>
          <a:lstStyle/>
          <a:p>
            <a:pPr>
              <a:defRPr sz="900" b="1"/>
            </a:pPr>
            <a:endParaRPr lang="ko-KR"/>
          </a:p>
        </c:txPr>
        <c:crossAx val="191367256"/>
        <c:crosses val="autoZero"/>
        <c:auto val="1"/>
        <c:lblAlgn val="ctr"/>
        <c:lblOffset val="100"/>
        <c:noMultiLvlLbl val="0"/>
      </c:catAx>
      <c:valAx>
        <c:axId val="191367256"/>
        <c:scaling>
          <c:orientation val="minMax"/>
        </c:scaling>
        <c:delete val="1"/>
        <c:axPos val="l"/>
        <c:numFmt formatCode="0.00%" sourceLinked="1"/>
        <c:majorTickMark val="none"/>
        <c:minorTickMark val="none"/>
        <c:tickLblPos val="none"/>
        <c:crossAx val="157293216"/>
        <c:crosses val="autoZero"/>
        <c:crossBetween val="between"/>
      </c:valAx>
    </c:plotArea>
    <c:plotVisOnly val="1"/>
    <c:dispBlanksAs val="gap"/>
    <c:showDLblsOverMax val="0"/>
  </c:chart>
  <c:spPr>
    <a:gradFill>
      <a:gsLst>
        <a:gs pos="0">
          <a:srgbClr val="E6DCAC"/>
        </a:gs>
        <a:gs pos="12000">
          <a:srgbClr val="E6D78A"/>
        </a:gs>
        <a:gs pos="30000">
          <a:srgbClr val="C7AC4C"/>
        </a:gs>
        <a:gs pos="45000">
          <a:srgbClr val="E6D78A"/>
        </a:gs>
        <a:gs pos="77000">
          <a:srgbClr val="C7AC4C"/>
        </a:gs>
        <a:gs pos="100000">
          <a:srgbClr val="E6DCAC"/>
        </a:gs>
      </a:gsLst>
      <a:lin ang="5400000" scaled="0"/>
    </a:gradFill>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cat>
            <c:strRef>
              <c:f>Sheet2!$A$1:$A$26</c:f>
              <c:strCache>
                <c:ptCount val="26"/>
                <c:pt idx="0">
                  <c:v>SCHOOLBOOKS </c:v>
                </c:pt>
                <c:pt idx="1">
                  <c:v>RELIGION &amp; SPIRITUALITY </c:v>
                </c:pt>
                <c:pt idx="2">
                  <c:v>CHILDREN`S BOOKS </c:v>
                </c:pt>
                <c:pt idx="3">
                  <c:v>FICTION &amp; LITERATURE </c:v>
                </c:pt>
                <c:pt idx="4">
                  <c:v>REFERENCE &amp; DICTIONARY </c:v>
                </c:pt>
                <c:pt idx="5">
                  <c:v>PSYCHOLOGY </c:v>
                </c:pt>
                <c:pt idx="6">
                  <c:v>SELF-IMPROVEMENT </c:v>
                </c:pt>
                <c:pt idx="7">
                  <c:v>BUSINESS &amp; ECONOMICS </c:v>
                </c:pt>
                <c:pt idx="8">
                  <c:v>SOCIAL SCIENCES </c:v>
                </c:pt>
                <c:pt idx="9">
                  <c:v>COOKING </c:v>
                </c:pt>
                <c:pt idx="10">
                  <c:v>OTHERS </c:v>
                </c:pt>
                <c:pt idx="11">
                  <c:v>DIET &amp; HEALTH </c:v>
                </c:pt>
                <c:pt idx="12">
                  <c:v>MEDICAL </c:v>
                </c:pt>
                <c:pt idx="13">
                  <c:v>ENTERTAINMENT </c:v>
                </c:pt>
                <c:pt idx="14">
                  <c:v>ART, ARCHITECTURE &amp; PHOTOGRAPHY </c:v>
                </c:pt>
                <c:pt idx="15">
                  <c:v>COMPUTING &amp; INTERNET </c:v>
                </c:pt>
                <c:pt idx="16">
                  <c:v>LAW </c:v>
                </c:pt>
                <c:pt idx="17">
                  <c:v>PARENTING &amp; FAMILY </c:v>
                </c:pt>
                <c:pt idx="18">
                  <c:v>ENGINEERING </c:v>
                </c:pt>
                <c:pt idx="19">
                  <c:v>SCIENCE &amp; NATURE </c:v>
                </c:pt>
                <c:pt idx="20">
                  <c:v>HOME &amp; GARDEN </c:v>
                </c:pt>
                <c:pt idx="21">
                  <c:v>AGRICULTURE </c:v>
                </c:pt>
                <c:pt idx="22">
                  <c:v>EDUCATION &amp; TEACHING </c:v>
                </c:pt>
                <c:pt idx="23">
                  <c:v>MAGAZINES,TABLOID, JOURNAL </c:v>
                </c:pt>
                <c:pt idx="24">
                  <c:v>PHILOSOPHY </c:v>
                </c:pt>
                <c:pt idx="25">
                  <c:v>SPORTS &amp; ADVENTURE </c:v>
                </c:pt>
              </c:strCache>
            </c:strRef>
          </c:cat>
          <c:val>
            <c:numRef>
              <c:f>Sheet2!$B$1:$B$26</c:f>
            </c:numRef>
          </c:val>
        </c:ser>
        <c:ser>
          <c:idx val="1"/>
          <c:order val="1"/>
          <c:invertIfNegative val="0"/>
          <c:cat>
            <c:strRef>
              <c:f>Sheet2!$A$1:$A$26</c:f>
              <c:strCache>
                <c:ptCount val="26"/>
                <c:pt idx="0">
                  <c:v>SCHOOLBOOKS </c:v>
                </c:pt>
                <c:pt idx="1">
                  <c:v>RELIGION &amp; SPIRITUALITY </c:v>
                </c:pt>
                <c:pt idx="2">
                  <c:v>CHILDREN`S BOOKS </c:v>
                </c:pt>
                <c:pt idx="3">
                  <c:v>FICTION &amp; LITERATURE </c:v>
                </c:pt>
                <c:pt idx="4">
                  <c:v>REFERENCE &amp; DICTIONARY </c:v>
                </c:pt>
                <c:pt idx="5">
                  <c:v>PSYCHOLOGY </c:v>
                </c:pt>
                <c:pt idx="6">
                  <c:v>SELF-IMPROVEMENT </c:v>
                </c:pt>
                <c:pt idx="7">
                  <c:v>BUSINESS &amp; ECONOMICS </c:v>
                </c:pt>
                <c:pt idx="8">
                  <c:v>SOCIAL SCIENCES </c:v>
                </c:pt>
                <c:pt idx="9">
                  <c:v>COOKING </c:v>
                </c:pt>
                <c:pt idx="10">
                  <c:v>OTHERS </c:v>
                </c:pt>
                <c:pt idx="11">
                  <c:v>DIET &amp; HEALTH </c:v>
                </c:pt>
                <c:pt idx="12">
                  <c:v>MEDICAL </c:v>
                </c:pt>
                <c:pt idx="13">
                  <c:v>ENTERTAINMENT </c:v>
                </c:pt>
                <c:pt idx="14">
                  <c:v>ART, ARCHITECTURE &amp; PHOTOGRAPHY </c:v>
                </c:pt>
                <c:pt idx="15">
                  <c:v>COMPUTING &amp; INTERNET </c:v>
                </c:pt>
                <c:pt idx="16">
                  <c:v>LAW </c:v>
                </c:pt>
                <c:pt idx="17">
                  <c:v>PARENTING &amp; FAMILY </c:v>
                </c:pt>
                <c:pt idx="18">
                  <c:v>ENGINEERING </c:v>
                </c:pt>
                <c:pt idx="19">
                  <c:v>SCIENCE &amp; NATURE </c:v>
                </c:pt>
                <c:pt idx="20">
                  <c:v>HOME &amp; GARDEN </c:v>
                </c:pt>
                <c:pt idx="21">
                  <c:v>AGRICULTURE </c:v>
                </c:pt>
                <c:pt idx="22">
                  <c:v>EDUCATION &amp; TEACHING </c:v>
                </c:pt>
                <c:pt idx="23">
                  <c:v>MAGAZINES,TABLOID, JOURNAL </c:v>
                </c:pt>
                <c:pt idx="24">
                  <c:v>PHILOSOPHY </c:v>
                </c:pt>
                <c:pt idx="25">
                  <c:v>SPORTS &amp; ADVENTURE </c:v>
                </c:pt>
              </c:strCache>
            </c:strRef>
          </c:cat>
          <c:val>
            <c:numRef>
              <c:f>Sheet2!$C$1:$C$26</c:f>
            </c:numRef>
          </c:val>
        </c:ser>
        <c:ser>
          <c:idx val="2"/>
          <c:order val="2"/>
          <c:invertIfNegative val="0"/>
          <c:cat>
            <c:strRef>
              <c:f>Sheet2!$A$1:$A$26</c:f>
              <c:strCache>
                <c:ptCount val="26"/>
                <c:pt idx="0">
                  <c:v>SCHOOLBOOKS </c:v>
                </c:pt>
                <c:pt idx="1">
                  <c:v>RELIGION &amp; SPIRITUALITY </c:v>
                </c:pt>
                <c:pt idx="2">
                  <c:v>CHILDREN`S BOOKS </c:v>
                </c:pt>
                <c:pt idx="3">
                  <c:v>FICTION &amp; LITERATURE </c:v>
                </c:pt>
                <c:pt idx="4">
                  <c:v>REFERENCE &amp; DICTIONARY </c:v>
                </c:pt>
                <c:pt idx="5">
                  <c:v>PSYCHOLOGY </c:v>
                </c:pt>
                <c:pt idx="6">
                  <c:v>SELF-IMPROVEMENT </c:v>
                </c:pt>
                <c:pt idx="7">
                  <c:v>BUSINESS &amp; ECONOMICS </c:v>
                </c:pt>
                <c:pt idx="8">
                  <c:v>SOCIAL SCIENCES </c:v>
                </c:pt>
                <c:pt idx="9">
                  <c:v>COOKING </c:v>
                </c:pt>
                <c:pt idx="10">
                  <c:v>OTHERS </c:v>
                </c:pt>
                <c:pt idx="11">
                  <c:v>DIET &amp; HEALTH </c:v>
                </c:pt>
                <c:pt idx="12">
                  <c:v>MEDICAL </c:v>
                </c:pt>
                <c:pt idx="13">
                  <c:v>ENTERTAINMENT </c:v>
                </c:pt>
                <c:pt idx="14">
                  <c:v>ART, ARCHITECTURE &amp; PHOTOGRAPHY </c:v>
                </c:pt>
                <c:pt idx="15">
                  <c:v>COMPUTING &amp; INTERNET </c:v>
                </c:pt>
                <c:pt idx="16">
                  <c:v>LAW </c:v>
                </c:pt>
                <c:pt idx="17">
                  <c:v>PARENTING &amp; FAMILY </c:v>
                </c:pt>
                <c:pt idx="18">
                  <c:v>ENGINEERING </c:v>
                </c:pt>
                <c:pt idx="19">
                  <c:v>SCIENCE &amp; NATURE </c:v>
                </c:pt>
                <c:pt idx="20">
                  <c:v>HOME &amp; GARDEN </c:v>
                </c:pt>
                <c:pt idx="21">
                  <c:v>AGRICULTURE </c:v>
                </c:pt>
                <c:pt idx="22">
                  <c:v>EDUCATION &amp; TEACHING </c:v>
                </c:pt>
                <c:pt idx="23">
                  <c:v>MAGAZINES,TABLOID, JOURNAL </c:v>
                </c:pt>
                <c:pt idx="24">
                  <c:v>PHILOSOPHY </c:v>
                </c:pt>
                <c:pt idx="25">
                  <c:v>SPORTS &amp; ADVENTURE </c:v>
                </c:pt>
              </c:strCache>
            </c:strRef>
          </c:cat>
          <c:val>
            <c:numRef>
              <c:f>Sheet2!$D$1:$D$26</c:f>
            </c:numRef>
          </c:val>
        </c:ser>
        <c:ser>
          <c:idx val="3"/>
          <c:order val="3"/>
          <c:spPr>
            <a:solidFill>
              <a:srgbClr val="C00000"/>
            </a:solidFill>
            <a:effectLst>
              <a:outerShdw blurRad="50800" dist="38100" dir="2700000" algn="tl" rotWithShape="0">
                <a:prstClr val="black">
                  <a:alpha val="40000"/>
                </a:prstClr>
              </a:outerShdw>
            </a:effectLst>
          </c:spPr>
          <c:invertIfNegative val="0"/>
          <c:cat>
            <c:strRef>
              <c:f>Sheet2!$A$1:$A$26</c:f>
              <c:strCache>
                <c:ptCount val="26"/>
                <c:pt idx="0">
                  <c:v>SCHOOLBOOKS </c:v>
                </c:pt>
                <c:pt idx="1">
                  <c:v>RELIGION &amp; SPIRITUALITY </c:v>
                </c:pt>
                <c:pt idx="2">
                  <c:v>CHILDREN`S BOOKS </c:v>
                </c:pt>
                <c:pt idx="3">
                  <c:v>FICTION &amp; LITERATURE </c:v>
                </c:pt>
                <c:pt idx="4">
                  <c:v>REFERENCE &amp; DICTIONARY </c:v>
                </c:pt>
                <c:pt idx="5">
                  <c:v>PSYCHOLOGY </c:v>
                </c:pt>
                <c:pt idx="6">
                  <c:v>SELF-IMPROVEMENT </c:v>
                </c:pt>
                <c:pt idx="7">
                  <c:v>BUSINESS &amp; ECONOMICS </c:v>
                </c:pt>
                <c:pt idx="8">
                  <c:v>SOCIAL SCIENCES </c:v>
                </c:pt>
                <c:pt idx="9">
                  <c:v>COOKING </c:v>
                </c:pt>
                <c:pt idx="10">
                  <c:v>OTHERS </c:v>
                </c:pt>
                <c:pt idx="11">
                  <c:v>DIET &amp; HEALTH </c:v>
                </c:pt>
                <c:pt idx="12">
                  <c:v>MEDICAL </c:v>
                </c:pt>
                <c:pt idx="13">
                  <c:v>ENTERTAINMENT </c:v>
                </c:pt>
                <c:pt idx="14">
                  <c:v>ART, ARCHITECTURE &amp; PHOTOGRAPHY </c:v>
                </c:pt>
                <c:pt idx="15">
                  <c:v>COMPUTING &amp; INTERNET </c:v>
                </c:pt>
                <c:pt idx="16">
                  <c:v>LAW </c:v>
                </c:pt>
                <c:pt idx="17">
                  <c:v>PARENTING &amp; FAMILY </c:v>
                </c:pt>
                <c:pt idx="18">
                  <c:v>ENGINEERING </c:v>
                </c:pt>
                <c:pt idx="19">
                  <c:v>SCIENCE &amp; NATURE </c:v>
                </c:pt>
                <c:pt idx="20">
                  <c:v>HOME &amp; GARDEN </c:v>
                </c:pt>
                <c:pt idx="21">
                  <c:v>AGRICULTURE </c:v>
                </c:pt>
                <c:pt idx="22">
                  <c:v>EDUCATION &amp; TEACHING </c:v>
                </c:pt>
                <c:pt idx="23">
                  <c:v>MAGAZINES,TABLOID, JOURNAL </c:v>
                </c:pt>
                <c:pt idx="24">
                  <c:v>PHILOSOPHY </c:v>
                </c:pt>
                <c:pt idx="25">
                  <c:v>SPORTS &amp; ADVENTURE </c:v>
                </c:pt>
              </c:strCache>
            </c:strRef>
          </c:cat>
          <c:val>
            <c:numRef>
              <c:f>Sheet2!$E$1:$E$26</c:f>
              <c:numCache>
                <c:formatCode>_(* #,##0_);_(* \(#,##0\);_(* "-"??_);_(@_)</c:formatCode>
                <c:ptCount val="26"/>
                <c:pt idx="0">
                  <c:v>20.616019079910004</c:v>
                </c:pt>
                <c:pt idx="1">
                  <c:v>12.152972140829998</c:v>
                </c:pt>
                <c:pt idx="2">
                  <c:v>11.02602790563</c:v>
                </c:pt>
                <c:pt idx="3">
                  <c:v>9.7796802190000154</c:v>
                </c:pt>
                <c:pt idx="4">
                  <c:v>7.7151170086399921</c:v>
                </c:pt>
                <c:pt idx="5">
                  <c:v>5.1046300089899939</c:v>
                </c:pt>
                <c:pt idx="6">
                  <c:v>2.5971211094900002</c:v>
                </c:pt>
                <c:pt idx="7">
                  <c:v>2.0659219010000012</c:v>
                </c:pt>
                <c:pt idx="8">
                  <c:v>1.8381556280000011</c:v>
                </c:pt>
                <c:pt idx="9">
                  <c:v>1.8151259660000001</c:v>
                </c:pt>
                <c:pt idx="10">
                  <c:v>1.4389337482799982</c:v>
                </c:pt>
                <c:pt idx="11">
                  <c:v>1.3351840269999999</c:v>
                </c:pt>
                <c:pt idx="12">
                  <c:v>1.1217210990099982</c:v>
                </c:pt>
                <c:pt idx="13">
                  <c:v>1.0347738049999999</c:v>
                </c:pt>
                <c:pt idx="14">
                  <c:v>0.851880949</c:v>
                </c:pt>
                <c:pt idx="15">
                  <c:v>0.7574761907099995</c:v>
                </c:pt>
                <c:pt idx="16">
                  <c:v>0.51298021999999999</c:v>
                </c:pt>
                <c:pt idx="17">
                  <c:v>0.44589507900000008</c:v>
                </c:pt>
                <c:pt idx="18">
                  <c:v>0.3141368640000004</c:v>
                </c:pt>
                <c:pt idx="19">
                  <c:v>0.30252129800000033</c:v>
                </c:pt>
                <c:pt idx="20">
                  <c:v>0.20629685000000014</c:v>
                </c:pt>
                <c:pt idx="21">
                  <c:v>0.18906558997000014</c:v>
                </c:pt>
                <c:pt idx="22">
                  <c:v>9.9695610000000046E-2</c:v>
                </c:pt>
                <c:pt idx="23">
                  <c:v>6.8295325000000004E-2</c:v>
                </c:pt>
                <c:pt idx="24">
                  <c:v>3.9598599999999998E-2</c:v>
                </c:pt>
                <c:pt idx="25">
                  <c:v>3.3161099999999999E-2</c:v>
                </c:pt>
              </c:numCache>
            </c:numRef>
          </c:val>
        </c:ser>
        <c:dLbls>
          <c:showLegendKey val="0"/>
          <c:showVal val="0"/>
          <c:showCatName val="0"/>
          <c:showSerName val="0"/>
          <c:showPercent val="0"/>
          <c:showBubbleSize val="0"/>
        </c:dLbls>
        <c:gapWidth val="150"/>
        <c:axId val="193515192"/>
        <c:axId val="3051104"/>
      </c:barChart>
      <c:catAx>
        <c:axId val="193515192"/>
        <c:scaling>
          <c:orientation val="minMax"/>
        </c:scaling>
        <c:delete val="0"/>
        <c:axPos val="b"/>
        <c:numFmt formatCode="General" sourceLinked="0"/>
        <c:majorTickMark val="none"/>
        <c:minorTickMark val="none"/>
        <c:tickLblPos val="nextTo"/>
        <c:txPr>
          <a:bodyPr/>
          <a:lstStyle/>
          <a:p>
            <a:pPr>
              <a:defRPr b="1">
                <a:solidFill>
                  <a:schemeClr val="accent2">
                    <a:lumMod val="50000"/>
                  </a:schemeClr>
                </a:solidFill>
                <a:effectLst/>
              </a:defRPr>
            </a:pPr>
            <a:endParaRPr lang="ko-KR"/>
          </a:p>
        </c:txPr>
        <c:crossAx val="3051104"/>
        <c:crosses val="autoZero"/>
        <c:auto val="1"/>
        <c:lblAlgn val="ctr"/>
        <c:lblOffset val="100"/>
        <c:noMultiLvlLbl val="0"/>
      </c:catAx>
      <c:valAx>
        <c:axId val="3051104"/>
        <c:scaling>
          <c:orientation val="minMax"/>
        </c:scaling>
        <c:delete val="0"/>
        <c:axPos val="l"/>
        <c:majorGridlines>
          <c:spPr>
            <a:ln w="12700">
              <a:solidFill>
                <a:schemeClr val="bg1"/>
              </a:solidFill>
            </a:ln>
            <a:effectLst>
              <a:outerShdw blurRad="50800" dist="50800" dir="5400000" algn="ctr" rotWithShape="0">
                <a:schemeClr val="tx1">
                  <a:lumMod val="65000"/>
                  <a:lumOff val="35000"/>
                </a:schemeClr>
              </a:outerShdw>
            </a:effectLst>
          </c:spPr>
        </c:majorGridlines>
        <c:numFmt formatCode="_(* #,##0_);_(* \(#,##0\);_(* &quot;-&quot;??_);_(@_)" sourceLinked="1"/>
        <c:majorTickMark val="none"/>
        <c:minorTickMark val="none"/>
        <c:tickLblPos val="nextTo"/>
        <c:crossAx val="193515192"/>
        <c:crosses val="autoZero"/>
        <c:crossBetween val="between"/>
      </c:valAx>
      <c:spPr>
        <a:ln>
          <a:solidFill>
            <a:schemeClr val="accent2">
              <a:lumMod val="50000"/>
            </a:schemeClr>
          </a:solidFill>
        </a:ln>
        <a:effectLst>
          <a:outerShdw blurRad="50800" dist="38100" dir="2700000" algn="tl" rotWithShape="0">
            <a:prstClr val="black">
              <a:alpha val="40000"/>
            </a:prstClr>
          </a:outerShdw>
        </a:effectLst>
      </c:spPr>
    </c:plotArea>
    <c:plotVisOnly val="1"/>
    <c:dispBlanksAs val="gap"/>
    <c:showDLblsOverMax val="0"/>
  </c:chart>
  <c:spPr>
    <a:solidFill>
      <a:srgbClr val="FFC000"/>
    </a:solidFill>
    <a:scene3d>
      <a:camera prst="orthographicFront"/>
      <a:lightRig rig="threePt" dir="t"/>
    </a:scene3d>
    <a:sp3d>
      <a:bevelT/>
    </a:sp3d>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58E4C3-29DF-4DF9-ABB0-6C66EE96C9A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7975423-5077-46C8-8ADB-D52A2B5878F7}">
      <dgm:prSet phldrT="[Text]"/>
      <dgm: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t>Number of books published in Indonesia is not comparable with the Indonesian population number.</a:t>
          </a:r>
          <a:endParaRPr lang="en-US" dirty="0"/>
        </a:p>
      </dgm:t>
    </dgm:pt>
    <dgm:pt modelId="{8EDD2082-1999-4A87-8070-41245F2E23CD}" type="parTrans" cxnId="{11260568-C1E1-41E0-B936-86145343819B}">
      <dgm:prSet/>
      <dgm:spPr/>
      <dgm:t>
        <a:bodyPr/>
        <a:lstStyle/>
        <a:p>
          <a:endParaRPr lang="en-US"/>
        </a:p>
      </dgm:t>
    </dgm:pt>
    <dgm:pt modelId="{1CA2F217-B323-4B2C-8FAD-695AA6DA830B}" type="sibTrans" cxnId="{11260568-C1E1-41E0-B936-86145343819B}">
      <dgm:prSet/>
      <dgm:spPr/>
      <dgm:t>
        <a:bodyPr/>
        <a:lstStyle/>
        <a:p>
          <a:endParaRPr lang="en-US"/>
        </a:p>
      </dgm:t>
    </dgm:pt>
    <dgm:pt modelId="{723F2607-C7D9-4678-BDA6-09B3319AD2BE}">
      <dgm:prSet phldrT="[Text]"/>
      <dgm: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t>Average 3,000 to 5,000 copies of one new book title would be printed when it is considered without doubt will be bestselling.</a:t>
          </a:r>
          <a:endParaRPr lang="en-US" dirty="0"/>
        </a:p>
      </dgm:t>
    </dgm:pt>
    <dgm:pt modelId="{0CA1CC19-A381-4FC9-8E52-A4E79D272AF7}" type="parTrans" cxnId="{FE786A3E-8AF5-4801-B875-1EAD46BD0ABC}">
      <dgm:prSet/>
      <dgm:spPr/>
      <dgm:t>
        <a:bodyPr/>
        <a:lstStyle/>
        <a:p>
          <a:endParaRPr lang="en-US"/>
        </a:p>
      </dgm:t>
    </dgm:pt>
    <dgm:pt modelId="{1596343F-E0EF-464F-8776-2FA833D42207}" type="sibTrans" cxnId="{FE786A3E-8AF5-4801-B875-1EAD46BD0ABC}">
      <dgm:prSet/>
      <dgm:spPr/>
      <dgm:t>
        <a:bodyPr/>
        <a:lstStyle/>
        <a:p>
          <a:endParaRPr lang="en-US"/>
        </a:p>
      </dgm:t>
    </dgm:pt>
    <dgm:pt modelId="{AD6107BD-15DF-4090-9161-342C85167C1D}">
      <dgm:prSet/>
      <dgm: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t>Classical fact is the low rate of buying power and reading habit.</a:t>
          </a:r>
          <a:endParaRPr lang="en-US" dirty="0"/>
        </a:p>
      </dgm:t>
    </dgm:pt>
    <dgm:pt modelId="{D9C306DF-CD78-4C39-A9AA-C8B021B62B5D}" type="parTrans" cxnId="{CE0D7EFB-12D8-4407-ABC2-C1812A025B26}">
      <dgm:prSet/>
      <dgm:spPr/>
      <dgm:t>
        <a:bodyPr/>
        <a:lstStyle/>
        <a:p>
          <a:endParaRPr lang="en-US"/>
        </a:p>
      </dgm:t>
    </dgm:pt>
    <dgm:pt modelId="{6CBB9BF3-F3BE-4056-BD7D-9072C82655F6}" type="sibTrans" cxnId="{CE0D7EFB-12D8-4407-ABC2-C1812A025B26}">
      <dgm:prSet/>
      <dgm:spPr/>
      <dgm:t>
        <a:bodyPr/>
        <a:lstStyle/>
        <a:p>
          <a:endParaRPr lang="en-US"/>
        </a:p>
      </dgm:t>
    </dgm:pt>
    <dgm:pt modelId="{F4F58DF7-2834-495F-A94C-2E7149156D2B}">
      <dgm:prSet/>
      <dgm: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t>Buying power has its impact on the book price which should be made cheaper.</a:t>
          </a:r>
          <a:endParaRPr lang="en-US" dirty="0"/>
        </a:p>
      </dgm:t>
    </dgm:pt>
    <dgm:pt modelId="{A36404FA-B180-47AB-B6AF-D2365A14819D}" type="parTrans" cxnId="{CB72FB2E-29B8-4DF8-B211-D128D64AED02}">
      <dgm:prSet/>
      <dgm:spPr/>
      <dgm:t>
        <a:bodyPr/>
        <a:lstStyle/>
        <a:p>
          <a:endParaRPr lang="en-US"/>
        </a:p>
      </dgm:t>
    </dgm:pt>
    <dgm:pt modelId="{04B30888-F4DB-4270-9B97-C7A710DE99AB}" type="sibTrans" cxnId="{CB72FB2E-29B8-4DF8-B211-D128D64AED02}">
      <dgm:prSet/>
      <dgm:spPr/>
      <dgm:t>
        <a:bodyPr/>
        <a:lstStyle/>
        <a:p>
          <a:endParaRPr lang="en-US"/>
        </a:p>
      </dgm:t>
    </dgm:pt>
    <dgm:pt modelId="{0243363C-1EEE-4310-8A0D-DC656E6097B1}" type="pres">
      <dgm:prSet presAssocID="{0D58E4C3-29DF-4DF9-ABB0-6C66EE96C9A8}" presName="linear" presStyleCnt="0">
        <dgm:presLayoutVars>
          <dgm:animLvl val="lvl"/>
          <dgm:resizeHandles val="exact"/>
        </dgm:presLayoutVars>
      </dgm:prSet>
      <dgm:spPr/>
      <dgm:t>
        <a:bodyPr/>
        <a:lstStyle/>
        <a:p>
          <a:endParaRPr lang="en-US"/>
        </a:p>
      </dgm:t>
    </dgm:pt>
    <dgm:pt modelId="{E9A17AB1-4D28-46B1-B61D-55B7228A9465}" type="pres">
      <dgm:prSet presAssocID="{67975423-5077-46C8-8ADB-D52A2B5878F7}" presName="parentText" presStyleLbl="node1" presStyleIdx="0" presStyleCnt="4" custScaleY="90276">
        <dgm:presLayoutVars>
          <dgm:chMax val="0"/>
          <dgm:bulletEnabled val="1"/>
        </dgm:presLayoutVars>
      </dgm:prSet>
      <dgm:spPr/>
      <dgm:t>
        <a:bodyPr/>
        <a:lstStyle/>
        <a:p>
          <a:endParaRPr lang="en-US"/>
        </a:p>
      </dgm:t>
    </dgm:pt>
    <dgm:pt modelId="{B06FBE54-428A-4A9F-BD04-85E0B48D61AA}" type="pres">
      <dgm:prSet presAssocID="{1CA2F217-B323-4B2C-8FAD-695AA6DA830B}" presName="spacer" presStyleCnt="0"/>
      <dgm:spPr/>
    </dgm:pt>
    <dgm:pt modelId="{9A80122C-E81E-4D8C-AF47-67F95671C19E}" type="pres">
      <dgm:prSet presAssocID="{723F2607-C7D9-4678-BDA6-09B3319AD2BE}" presName="parentText" presStyleLbl="node1" presStyleIdx="1" presStyleCnt="4">
        <dgm:presLayoutVars>
          <dgm:chMax val="0"/>
          <dgm:bulletEnabled val="1"/>
        </dgm:presLayoutVars>
      </dgm:prSet>
      <dgm:spPr/>
      <dgm:t>
        <a:bodyPr/>
        <a:lstStyle/>
        <a:p>
          <a:endParaRPr lang="en-US"/>
        </a:p>
      </dgm:t>
    </dgm:pt>
    <dgm:pt modelId="{A955A5C3-13CD-4129-80B0-B922D61B0736}" type="pres">
      <dgm:prSet presAssocID="{1596343F-E0EF-464F-8776-2FA833D42207}" presName="spacer" presStyleCnt="0"/>
      <dgm:spPr/>
    </dgm:pt>
    <dgm:pt modelId="{90454733-18E2-48C5-94C8-561EB6BC65BC}" type="pres">
      <dgm:prSet presAssocID="{AD6107BD-15DF-4090-9161-342C85167C1D}" presName="parentText" presStyleLbl="node1" presStyleIdx="2" presStyleCnt="4">
        <dgm:presLayoutVars>
          <dgm:chMax val="0"/>
          <dgm:bulletEnabled val="1"/>
        </dgm:presLayoutVars>
      </dgm:prSet>
      <dgm:spPr/>
      <dgm:t>
        <a:bodyPr/>
        <a:lstStyle/>
        <a:p>
          <a:endParaRPr lang="en-US"/>
        </a:p>
      </dgm:t>
    </dgm:pt>
    <dgm:pt modelId="{3F04425F-B2D1-45CE-9A06-D742FC46A94F}" type="pres">
      <dgm:prSet presAssocID="{6CBB9BF3-F3BE-4056-BD7D-9072C82655F6}" presName="spacer" presStyleCnt="0"/>
      <dgm:spPr/>
    </dgm:pt>
    <dgm:pt modelId="{6D2E138C-96C8-4088-BBC9-E70A5FBD4B4D}" type="pres">
      <dgm:prSet presAssocID="{F4F58DF7-2834-495F-A94C-2E7149156D2B}" presName="parentText" presStyleLbl="node1" presStyleIdx="3" presStyleCnt="4">
        <dgm:presLayoutVars>
          <dgm:chMax val="0"/>
          <dgm:bulletEnabled val="1"/>
        </dgm:presLayoutVars>
      </dgm:prSet>
      <dgm:spPr/>
      <dgm:t>
        <a:bodyPr/>
        <a:lstStyle/>
        <a:p>
          <a:endParaRPr lang="en-US"/>
        </a:p>
      </dgm:t>
    </dgm:pt>
  </dgm:ptLst>
  <dgm:cxnLst>
    <dgm:cxn modelId="{C4C33C22-B960-4828-9D25-2F5C787BBEF3}" type="presOf" srcId="{723F2607-C7D9-4678-BDA6-09B3319AD2BE}" destId="{9A80122C-E81E-4D8C-AF47-67F95671C19E}" srcOrd="0" destOrd="0" presId="urn:microsoft.com/office/officeart/2005/8/layout/vList2"/>
    <dgm:cxn modelId="{59A61B26-998F-48F9-84D6-C662E1725CB9}" type="presOf" srcId="{0D58E4C3-29DF-4DF9-ABB0-6C66EE96C9A8}" destId="{0243363C-1EEE-4310-8A0D-DC656E6097B1}" srcOrd="0" destOrd="0" presId="urn:microsoft.com/office/officeart/2005/8/layout/vList2"/>
    <dgm:cxn modelId="{11260568-C1E1-41E0-B936-86145343819B}" srcId="{0D58E4C3-29DF-4DF9-ABB0-6C66EE96C9A8}" destId="{67975423-5077-46C8-8ADB-D52A2B5878F7}" srcOrd="0" destOrd="0" parTransId="{8EDD2082-1999-4A87-8070-41245F2E23CD}" sibTransId="{1CA2F217-B323-4B2C-8FAD-695AA6DA830B}"/>
    <dgm:cxn modelId="{CE0D7EFB-12D8-4407-ABC2-C1812A025B26}" srcId="{0D58E4C3-29DF-4DF9-ABB0-6C66EE96C9A8}" destId="{AD6107BD-15DF-4090-9161-342C85167C1D}" srcOrd="2" destOrd="0" parTransId="{D9C306DF-CD78-4C39-A9AA-C8B021B62B5D}" sibTransId="{6CBB9BF3-F3BE-4056-BD7D-9072C82655F6}"/>
    <dgm:cxn modelId="{A07F59C5-DC49-43D9-89E0-157E6ED75B59}" type="presOf" srcId="{AD6107BD-15DF-4090-9161-342C85167C1D}" destId="{90454733-18E2-48C5-94C8-561EB6BC65BC}" srcOrd="0" destOrd="0" presId="urn:microsoft.com/office/officeart/2005/8/layout/vList2"/>
    <dgm:cxn modelId="{AB4E41BA-441B-499C-A895-23D792DB0C04}" type="presOf" srcId="{67975423-5077-46C8-8ADB-D52A2B5878F7}" destId="{E9A17AB1-4D28-46B1-B61D-55B7228A9465}" srcOrd="0" destOrd="0" presId="urn:microsoft.com/office/officeart/2005/8/layout/vList2"/>
    <dgm:cxn modelId="{6C982526-87C4-4E32-8EAE-E8B7F89CA416}" type="presOf" srcId="{F4F58DF7-2834-495F-A94C-2E7149156D2B}" destId="{6D2E138C-96C8-4088-BBC9-E70A5FBD4B4D}" srcOrd="0" destOrd="0" presId="urn:microsoft.com/office/officeart/2005/8/layout/vList2"/>
    <dgm:cxn modelId="{FE786A3E-8AF5-4801-B875-1EAD46BD0ABC}" srcId="{0D58E4C3-29DF-4DF9-ABB0-6C66EE96C9A8}" destId="{723F2607-C7D9-4678-BDA6-09B3319AD2BE}" srcOrd="1" destOrd="0" parTransId="{0CA1CC19-A381-4FC9-8E52-A4E79D272AF7}" sibTransId="{1596343F-E0EF-464F-8776-2FA833D42207}"/>
    <dgm:cxn modelId="{CB72FB2E-29B8-4DF8-B211-D128D64AED02}" srcId="{0D58E4C3-29DF-4DF9-ABB0-6C66EE96C9A8}" destId="{F4F58DF7-2834-495F-A94C-2E7149156D2B}" srcOrd="3" destOrd="0" parTransId="{A36404FA-B180-47AB-B6AF-D2365A14819D}" sibTransId="{04B30888-F4DB-4270-9B97-C7A710DE99AB}"/>
    <dgm:cxn modelId="{0D13D6B7-3559-4B85-8FBD-58F59E0A5A83}" type="presParOf" srcId="{0243363C-1EEE-4310-8A0D-DC656E6097B1}" destId="{E9A17AB1-4D28-46B1-B61D-55B7228A9465}" srcOrd="0" destOrd="0" presId="urn:microsoft.com/office/officeart/2005/8/layout/vList2"/>
    <dgm:cxn modelId="{87EBB7BF-1866-4F1E-839D-DE965FE178BA}" type="presParOf" srcId="{0243363C-1EEE-4310-8A0D-DC656E6097B1}" destId="{B06FBE54-428A-4A9F-BD04-85E0B48D61AA}" srcOrd="1" destOrd="0" presId="urn:microsoft.com/office/officeart/2005/8/layout/vList2"/>
    <dgm:cxn modelId="{0D7F239F-71AA-42F9-802D-C3248FBB4FC5}" type="presParOf" srcId="{0243363C-1EEE-4310-8A0D-DC656E6097B1}" destId="{9A80122C-E81E-4D8C-AF47-67F95671C19E}" srcOrd="2" destOrd="0" presId="urn:microsoft.com/office/officeart/2005/8/layout/vList2"/>
    <dgm:cxn modelId="{1E50BEC4-8637-4A02-957A-783A42A02784}" type="presParOf" srcId="{0243363C-1EEE-4310-8A0D-DC656E6097B1}" destId="{A955A5C3-13CD-4129-80B0-B922D61B0736}" srcOrd="3" destOrd="0" presId="urn:microsoft.com/office/officeart/2005/8/layout/vList2"/>
    <dgm:cxn modelId="{3FDD7BE4-2BF0-43DA-893D-B4E6009A5712}" type="presParOf" srcId="{0243363C-1EEE-4310-8A0D-DC656E6097B1}" destId="{90454733-18E2-48C5-94C8-561EB6BC65BC}" srcOrd="4" destOrd="0" presId="urn:microsoft.com/office/officeart/2005/8/layout/vList2"/>
    <dgm:cxn modelId="{5F443BDD-9DC4-4170-85BB-0E6F163F3BEE}" type="presParOf" srcId="{0243363C-1EEE-4310-8A0D-DC656E6097B1}" destId="{3F04425F-B2D1-45CE-9A06-D742FC46A94F}" srcOrd="5" destOrd="0" presId="urn:microsoft.com/office/officeart/2005/8/layout/vList2"/>
    <dgm:cxn modelId="{0486B4DE-BC61-4781-B762-31A2B28665A7}" type="presParOf" srcId="{0243363C-1EEE-4310-8A0D-DC656E6097B1}" destId="{6D2E138C-96C8-4088-BBC9-E70A5FBD4B4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58E4C3-29DF-4DF9-ABB0-6C66EE96C9A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FCB7231-31F3-493A-8F9C-D21C3A66F6F9}">
      <dgm:prSet/>
      <dgm: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t>In 2014, there are 295 publishers in Jakarta, comparing with 2005 when there were only 175 publishers.</a:t>
          </a:r>
          <a:endParaRPr lang="en-US" dirty="0"/>
        </a:p>
      </dgm:t>
    </dgm:pt>
    <dgm:pt modelId="{E7A483B0-EF22-4449-B7A7-9E1B52FEE13A}" type="parTrans" cxnId="{A4107857-AAEF-4B2F-B2E3-93ABC163AA6A}">
      <dgm:prSet/>
      <dgm:spPr/>
      <dgm:t>
        <a:bodyPr/>
        <a:lstStyle/>
        <a:p>
          <a:endParaRPr lang="en-US"/>
        </a:p>
      </dgm:t>
    </dgm:pt>
    <dgm:pt modelId="{90681657-3E55-4212-A401-075E87935A24}" type="sibTrans" cxnId="{A4107857-AAEF-4B2F-B2E3-93ABC163AA6A}">
      <dgm:prSet/>
      <dgm:spPr/>
      <dgm:t>
        <a:bodyPr/>
        <a:lstStyle/>
        <a:p>
          <a:endParaRPr lang="en-US"/>
        </a:p>
      </dgm:t>
    </dgm:pt>
    <dgm:pt modelId="{7BF5F4D5-7DA8-439C-A5AE-3D1CB1746EFE}">
      <dgm:prSet/>
      <dgm: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t>Growth in the publishing industry is evidence in children book and Islamic book departments.</a:t>
          </a:r>
          <a:endParaRPr lang="en-US" dirty="0"/>
        </a:p>
      </dgm:t>
    </dgm:pt>
    <dgm:pt modelId="{6945A7CC-4D48-4021-B715-87F8C550C6F8}" type="parTrans" cxnId="{704BEE39-811E-4CDE-BFEE-440088EA3057}">
      <dgm:prSet/>
      <dgm:spPr/>
      <dgm:t>
        <a:bodyPr/>
        <a:lstStyle/>
        <a:p>
          <a:endParaRPr lang="en-US"/>
        </a:p>
      </dgm:t>
    </dgm:pt>
    <dgm:pt modelId="{E5DC7104-8287-49C5-87E1-25CF7FA6B46C}" type="sibTrans" cxnId="{704BEE39-811E-4CDE-BFEE-440088EA3057}">
      <dgm:prSet/>
      <dgm:spPr/>
      <dgm:t>
        <a:bodyPr/>
        <a:lstStyle/>
        <a:p>
          <a:endParaRPr lang="en-US"/>
        </a:p>
      </dgm:t>
    </dgm:pt>
    <dgm:pt modelId="{27A2B5EB-6087-4951-9275-CF9B4F3A443E}">
      <dgm:prSet/>
      <dgm: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t>40% of books printed in Indonesia were absorbed in Jakarta which should makes this city as the barometer of Indonesian publishing industry.</a:t>
          </a:r>
          <a:endParaRPr lang="en-US" dirty="0"/>
        </a:p>
      </dgm:t>
    </dgm:pt>
    <dgm:pt modelId="{E921621A-11B3-4B00-8CE6-94E10F693699}" type="parTrans" cxnId="{CAA4FEB1-3FB1-48A3-8FEE-167EC17F9B72}">
      <dgm:prSet/>
      <dgm:spPr/>
      <dgm:t>
        <a:bodyPr/>
        <a:lstStyle/>
        <a:p>
          <a:endParaRPr lang="en-US"/>
        </a:p>
      </dgm:t>
    </dgm:pt>
    <dgm:pt modelId="{729E3F2A-F3E5-4947-A0D8-89899DA65EBB}" type="sibTrans" cxnId="{CAA4FEB1-3FB1-48A3-8FEE-167EC17F9B72}">
      <dgm:prSet/>
      <dgm:spPr/>
      <dgm:t>
        <a:bodyPr/>
        <a:lstStyle/>
        <a:p>
          <a:endParaRPr lang="en-US"/>
        </a:p>
      </dgm:t>
    </dgm:pt>
    <dgm:pt modelId="{F15BCBBD-91E5-4D7F-AF6D-DFF6F7504393}">
      <dgm:prSet/>
      <dgm: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t>Encyclopedia book has been gradually replaced by Electronic books and Internet (such as Wikipedia).</a:t>
          </a:r>
          <a:endParaRPr lang="en-US" dirty="0"/>
        </a:p>
      </dgm:t>
    </dgm:pt>
    <dgm:pt modelId="{3CAB3636-1951-486F-B004-F52C07F03CC8}" type="parTrans" cxnId="{77864FDB-E4B0-4CC3-8AB9-E978F2D3ADED}">
      <dgm:prSet/>
      <dgm:spPr/>
      <dgm:t>
        <a:bodyPr/>
        <a:lstStyle/>
        <a:p>
          <a:endParaRPr lang="en-US"/>
        </a:p>
      </dgm:t>
    </dgm:pt>
    <dgm:pt modelId="{27FE21DF-74BB-4B55-80F1-B7DCAA3EE50E}" type="sibTrans" cxnId="{77864FDB-E4B0-4CC3-8AB9-E978F2D3ADED}">
      <dgm:prSet/>
      <dgm:spPr/>
      <dgm:t>
        <a:bodyPr/>
        <a:lstStyle/>
        <a:p>
          <a:endParaRPr lang="en-US"/>
        </a:p>
      </dgm:t>
    </dgm:pt>
    <dgm:pt modelId="{0243363C-1EEE-4310-8A0D-DC656E6097B1}" type="pres">
      <dgm:prSet presAssocID="{0D58E4C3-29DF-4DF9-ABB0-6C66EE96C9A8}" presName="linear" presStyleCnt="0">
        <dgm:presLayoutVars>
          <dgm:animLvl val="lvl"/>
          <dgm:resizeHandles val="exact"/>
        </dgm:presLayoutVars>
      </dgm:prSet>
      <dgm:spPr/>
      <dgm:t>
        <a:bodyPr/>
        <a:lstStyle/>
        <a:p>
          <a:endParaRPr lang="en-US"/>
        </a:p>
      </dgm:t>
    </dgm:pt>
    <dgm:pt modelId="{FAC55707-CA62-4E41-8276-5BA17B40F619}" type="pres">
      <dgm:prSet presAssocID="{6FCB7231-31F3-493A-8F9C-D21C3A66F6F9}" presName="parentText" presStyleLbl="node1" presStyleIdx="0" presStyleCnt="4" custLinFactNeighborY="-80974">
        <dgm:presLayoutVars>
          <dgm:chMax val="0"/>
          <dgm:bulletEnabled val="1"/>
        </dgm:presLayoutVars>
      </dgm:prSet>
      <dgm:spPr/>
      <dgm:t>
        <a:bodyPr/>
        <a:lstStyle/>
        <a:p>
          <a:endParaRPr lang="en-US"/>
        </a:p>
      </dgm:t>
    </dgm:pt>
    <dgm:pt modelId="{789AC239-56CA-4C11-9AB1-8620C643762A}" type="pres">
      <dgm:prSet presAssocID="{90681657-3E55-4212-A401-075E87935A24}" presName="spacer" presStyleCnt="0"/>
      <dgm:spPr/>
    </dgm:pt>
    <dgm:pt modelId="{5924012C-BF3B-4EF9-8E2C-40F7164FB89E}" type="pres">
      <dgm:prSet presAssocID="{7BF5F4D5-7DA8-439C-A5AE-3D1CB1746EFE}" presName="parentText" presStyleLbl="node1" presStyleIdx="1" presStyleCnt="4" custLinFactY="97426" custLinFactNeighborY="100000">
        <dgm:presLayoutVars>
          <dgm:chMax val="0"/>
          <dgm:bulletEnabled val="1"/>
        </dgm:presLayoutVars>
      </dgm:prSet>
      <dgm:spPr/>
      <dgm:t>
        <a:bodyPr/>
        <a:lstStyle/>
        <a:p>
          <a:endParaRPr lang="en-US"/>
        </a:p>
      </dgm:t>
    </dgm:pt>
    <dgm:pt modelId="{838E596C-51FE-4732-954D-C9E60B793C36}" type="pres">
      <dgm:prSet presAssocID="{E5DC7104-8287-49C5-87E1-25CF7FA6B46C}" presName="spacer" presStyleCnt="0"/>
      <dgm:spPr/>
    </dgm:pt>
    <dgm:pt modelId="{6BBF58BC-32C0-4CF0-8B63-A4465202CFB5}" type="pres">
      <dgm:prSet presAssocID="{27A2B5EB-6087-4951-9275-CF9B4F3A443E}" presName="parentText" presStyleLbl="node1" presStyleIdx="2" presStyleCnt="4" custLinFactY="-100000" custLinFactNeighborY="-165486">
        <dgm:presLayoutVars>
          <dgm:chMax val="0"/>
          <dgm:bulletEnabled val="1"/>
        </dgm:presLayoutVars>
      </dgm:prSet>
      <dgm:spPr/>
      <dgm:t>
        <a:bodyPr/>
        <a:lstStyle/>
        <a:p>
          <a:endParaRPr lang="en-US"/>
        </a:p>
      </dgm:t>
    </dgm:pt>
    <dgm:pt modelId="{A93AC4B1-F42C-4D9D-8DCA-34A5B277E6E5}" type="pres">
      <dgm:prSet presAssocID="{729E3F2A-F3E5-4947-A0D8-89899DA65EBB}" presName="spacer" presStyleCnt="0"/>
      <dgm:spPr/>
    </dgm:pt>
    <dgm:pt modelId="{A4A8C6AE-1500-4780-937B-23DA51B1CE3C}" type="pres">
      <dgm:prSet presAssocID="{F15BCBBD-91E5-4D7F-AF6D-DFF6F7504393}" presName="parentText" presStyleLbl="node1" presStyleIdx="3" presStyleCnt="4" custScaleY="115134" custLinFactNeighborY="-34523">
        <dgm:presLayoutVars>
          <dgm:chMax val="0"/>
          <dgm:bulletEnabled val="1"/>
        </dgm:presLayoutVars>
      </dgm:prSet>
      <dgm:spPr/>
      <dgm:t>
        <a:bodyPr/>
        <a:lstStyle/>
        <a:p>
          <a:endParaRPr lang="en-US"/>
        </a:p>
      </dgm:t>
    </dgm:pt>
  </dgm:ptLst>
  <dgm:cxnLst>
    <dgm:cxn modelId="{CAA4FEB1-3FB1-48A3-8FEE-167EC17F9B72}" srcId="{0D58E4C3-29DF-4DF9-ABB0-6C66EE96C9A8}" destId="{27A2B5EB-6087-4951-9275-CF9B4F3A443E}" srcOrd="2" destOrd="0" parTransId="{E921621A-11B3-4B00-8CE6-94E10F693699}" sibTransId="{729E3F2A-F3E5-4947-A0D8-89899DA65EBB}"/>
    <dgm:cxn modelId="{4524C2E4-3385-4083-8900-E4E56DA29A37}" type="presOf" srcId="{7BF5F4D5-7DA8-439C-A5AE-3D1CB1746EFE}" destId="{5924012C-BF3B-4EF9-8E2C-40F7164FB89E}" srcOrd="0" destOrd="0" presId="urn:microsoft.com/office/officeart/2005/8/layout/vList2"/>
    <dgm:cxn modelId="{D78226D6-47B0-4B8F-87F0-29804614420D}" type="presOf" srcId="{F15BCBBD-91E5-4D7F-AF6D-DFF6F7504393}" destId="{A4A8C6AE-1500-4780-937B-23DA51B1CE3C}" srcOrd="0" destOrd="0" presId="urn:microsoft.com/office/officeart/2005/8/layout/vList2"/>
    <dgm:cxn modelId="{A4107857-AAEF-4B2F-B2E3-93ABC163AA6A}" srcId="{0D58E4C3-29DF-4DF9-ABB0-6C66EE96C9A8}" destId="{6FCB7231-31F3-493A-8F9C-D21C3A66F6F9}" srcOrd="0" destOrd="0" parTransId="{E7A483B0-EF22-4449-B7A7-9E1B52FEE13A}" sibTransId="{90681657-3E55-4212-A401-075E87935A24}"/>
    <dgm:cxn modelId="{93B128D2-282C-4418-8E19-DDD57B4D0D74}" type="presOf" srcId="{27A2B5EB-6087-4951-9275-CF9B4F3A443E}" destId="{6BBF58BC-32C0-4CF0-8B63-A4465202CFB5}" srcOrd="0" destOrd="0" presId="urn:microsoft.com/office/officeart/2005/8/layout/vList2"/>
    <dgm:cxn modelId="{B5602935-E770-41BB-9AE1-7216FA4C3F58}" type="presOf" srcId="{6FCB7231-31F3-493A-8F9C-D21C3A66F6F9}" destId="{FAC55707-CA62-4E41-8276-5BA17B40F619}" srcOrd="0" destOrd="0" presId="urn:microsoft.com/office/officeart/2005/8/layout/vList2"/>
    <dgm:cxn modelId="{77864FDB-E4B0-4CC3-8AB9-E978F2D3ADED}" srcId="{0D58E4C3-29DF-4DF9-ABB0-6C66EE96C9A8}" destId="{F15BCBBD-91E5-4D7F-AF6D-DFF6F7504393}" srcOrd="3" destOrd="0" parTransId="{3CAB3636-1951-486F-B004-F52C07F03CC8}" sibTransId="{27FE21DF-74BB-4B55-80F1-B7DCAA3EE50E}"/>
    <dgm:cxn modelId="{47642D62-CED7-4D08-BBC4-D4F384C481BA}" type="presOf" srcId="{0D58E4C3-29DF-4DF9-ABB0-6C66EE96C9A8}" destId="{0243363C-1EEE-4310-8A0D-DC656E6097B1}" srcOrd="0" destOrd="0" presId="urn:microsoft.com/office/officeart/2005/8/layout/vList2"/>
    <dgm:cxn modelId="{704BEE39-811E-4CDE-BFEE-440088EA3057}" srcId="{0D58E4C3-29DF-4DF9-ABB0-6C66EE96C9A8}" destId="{7BF5F4D5-7DA8-439C-A5AE-3D1CB1746EFE}" srcOrd="1" destOrd="0" parTransId="{6945A7CC-4D48-4021-B715-87F8C550C6F8}" sibTransId="{E5DC7104-8287-49C5-87E1-25CF7FA6B46C}"/>
    <dgm:cxn modelId="{ABB98DCB-6688-426E-94BF-5DF199AB2C11}" type="presParOf" srcId="{0243363C-1EEE-4310-8A0D-DC656E6097B1}" destId="{FAC55707-CA62-4E41-8276-5BA17B40F619}" srcOrd="0" destOrd="0" presId="urn:microsoft.com/office/officeart/2005/8/layout/vList2"/>
    <dgm:cxn modelId="{349A29E0-FBA0-4988-89C1-F9217FA55DD2}" type="presParOf" srcId="{0243363C-1EEE-4310-8A0D-DC656E6097B1}" destId="{789AC239-56CA-4C11-9AB1-8620C643762A}" srcOrd="1" destOrd="0" presId="urn:microsoft.com/office/officeart/2005/8/layout/vList2"/>
    <dgm:cxn modelId="{B4BA3029-15D2-4371-BDFC-54749DFFF7B9}" type="presParOf" srcId="{0243363C-1EEE-4310-8A0D-DC656E6097B1}" destId="{5924012C-BF3B-4EF9-8E2C-40F7164FB89E}" srcOrd="2" destOrd="0" presId="urn:microsoft.com/office/officeart/2005/8/layout/vList2"/>
    <dgm:cxn modelId="{B63DC6E7-537E-4568-9B6C-F77DD32011A6}" type="presParOf" srcId="{0243363C-1EEE-4310-8A0D-DC656E6097B1}" destId="{838E596C-51FE-4732-954D-C9E60B793C36}" srcOrd="3" destOrd="0" presId="urn:microsoft.com/office/officeart/2005/8/layout/vList2"/>
    <dgm:cxn modelId="{CDDC1D03-DDB8-48B2-9826-C41FA060F30D}" type="presParOf" srcId="{0243363C-1EEE-4310-8A0D-DC656E6097B1}" destId="{6BBF58BC-32C0-4CF0-8B63-A4465202CFB5}" srcOrd="4" destOrd="0" presId="urn:microsoft.com/office/officeart/2005/8/layout/vList2"/>
    <dgm:cxn modelId="{BD93F973-DFC4-4F29-B919-56B38D31397C}" type="presParOf" srcId="{0243363C-1EEE-4310-8A0D-DC656E6097B1}" destId="{A93AC4B1-F42C-4D9D-8DCA-34A5B277E6E5}" srcOrd="5" destOrd="0" presId="urn:microsoft.com/office/officeart/2005/8/layout/vList2"/>
    <dgm:cxn modelId="{094F019C-ECE0-438C-BC24-5A0E87D38A4F}" type="presParOf" srcId="{0243363C-1EEE-4310-8A0D-DC656E6097B1}" destId="{A4A8C6AE-1500-4780-937B-23DA51B1CE3C}"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17AB1-4D28-46B1-B61D-55B7228A9465}">
      <dsp:nvSpPr>
        <dsp:cNvPr id="0" name=""/>
        <dsp:cNvSpPr/>
      </dsp:nvSpPr>
      <dsp:spPr>
        <a:xfrm>
          <a:off x="0" y="372977"/>
          <a:ext cx="4114800" cy="794284"/>
        </a:xfrm>
        <a:prstGeom prst="roundRect">
          <a:avLst/>
        </a:prstGeom>
        <a:solidFill>
          <a:srgbClr val="00206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Number of books published in Indonesia is not comparable with the Indonesian population number.</a:t>
          </a:r>
          <a:endParaRPr lang="en-US" sz="1400" kern="1200" dirty="0"/>
        </a:p>
      </dsp:txBody>
      <dsp:txXfrm>
        <a:off x="38774" y="411751"/>
        <a:ext cx="4037252" cy="716736"/>
      </dsp:txXfrm>
    </dsp:sp>
    <dsp:sp modelId="{9A80122C-E81E-4D8C-AF47-67F95671C19E}">
      <dsp:nvSpPr>
        <dsp:cNvPr id="0" name=""/>
        <dsp:cNvSpPr/>
      </dsp:nvSpPr>
      <dsp:spPr>
        <a:xfrm>
          <a:off x="0" y="1213342"/>
          <a:ext cx="4114800" cy="879840"/>
        </a:xfrm>
        <a:prstGeom prst="roundRect">
          <a:avLst/>
        </a:prstGeom>
        <a:solidFill>
          <a:srgbClr val="00206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Average 3,000 to 5,000 copies of one new book title would be printed when it is considered without doubt will be bestselling.</a:t>
          </a:r>
          <a:endParaRPr lang="en-US" sz="1400" kern="1200" dirty="0"/>
        </a:p>
      </dsp:txBody>
      <dsp:txXfrm>
        <a:off x="42950" y="1256292"/>
        <a:ext cx="4028900" cy="793940"/>
      </dsp:txXfrm>
    </dsp:sp>
    <dsp:sp modelId="{90454733-18E2-48C5-94C8-561EB6BC65BC}">
      <dsp:nvSpPr>
        <dsp:cNvPr id="0" name=""/>
        <dsp:cNvSpPr/>
      </dsp:nvSpPr>
      <dsp:spPr>
        <a:xfrm>
          <a:off x="0" y="2139262"/>
          <a:ext cx="4114800" cy="879840"/>
        </a:xfrm>
        <a:prstGeom prst="roundRect">
          <a:avLst/>
        </a:prstGeom>
        <a:solidFill>
          <a:srgbClr val="00206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Classical fact is the low rate of buying power and reading habit.</a:t>
          </a:r>
          <a:endParaRPr lang="en-US" sz="1400" kern="1200" dirty="0"/>
        </a:p>
      </dsp:txBody>
      <dsp:txXfrm>
        <a:off x="42950" y="2182212"/>
        <a:ext cx="4028900" cy="793940"/>
      </dsp:txXfrm>
    </dsp:sp>
    <dsp:sp modelId="{6D2E138C-96C8-4088-BBC9-E70A5FBD4B4D}">
      <dsp:nvSpPr>
        <dsp:cNvPr id="0" name=""/>
        <dsp:cNvSpPr/>
      </dsp:nvSpPr>
      <dsp:spPr>
        <a:xfrm>
          <a:off x="0" y="3065182"/>
          <a:ext cx="4114800" cy="879840"/>
        </a:xfrm>
        <a:prstGeom prst="roundRect">
          <a:avLst/>
        </a:prstGeom>
        <a:solidFill>
          <a:srgbClr val="00206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Buying power has its impact on the book price which should be made cheaper.</a:t>
          </a:r>
          <a:endParaRPr lang="en-US" sz="1400" kern="1200" dirty="0"/>
        </a:p>
      </dsp:txBody>
      <dsp:txXfrm>
        <a:off x="42950" y="3108132"/>
        <a:ext cx="4028900" cy="7939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55707-CA62-4E41-8276-5BA17B40F619}">
      <dsp:nvSpPr>
        <dsp:cNvPr id="0" name=""/>
        <dsp:cNvSpPr/>
      </dsp:nvSpPr>
      <dsp:spPr>
        <a:xfrm>
          <a:off x="0" y="474102"/>
          <a:ext cx="4267200" cy="824850"/>
        </a:xfrm>
        <a:prstGeom prst="roundRect">
          <a:avLst/>
        </a:prstGeom>
        <a:solidFill>
          <a:srgbClr val="00206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smtClean="0"/>
            <a:t>In 2014, there are 295 publishers in Jakarta, comparing with 2005 when there were only 175 publishers.</a:t>
          </a:r>
          <a:endParaRPr lang="en-US" sz="1500" kern="1200" dirty="0"/>
        </a:p>
      </dsp:txBody>
      <dsp:txXfrm>
        <a:off x="40266" y="514368"/>
        <a:ext cx="4186668" cy="744318"/>
      </dsp:txXfrm>
    </dsp:sp>
    <dsp:sp modelId="{5924012C-BF3B-4EF9-8E2C-40F7164FB89E}">
      <dsp:nvSpPr>
        <dsp:cNvPr id="0" name=""/>
        <dsp:cNvSpPr/>
      </dsp:nvSpPr>
      <dsp:spPr>
        <a:xfrm>
          <a:off x="0" y="2223951"/>
          <a:ext cx="4267200" cy="824850"/>
        </a:xfrm>
        <a:prstGeom prst="roundRect">
          <a:avLst/>
        </a:prstGeom>
        <a:solidFill>
          <a:srgbClr val="00206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smtClean="0"/>
            <a:t>Growth in the publishing industry is evidence in children book and Islamic book departments.</a:t>
          </a:r>
          <a:endParaRPr lang="en-US" sz="1500" kern="1200" dirty="0"/>
        </a:p>
      </dsp:txBody>
      <dsp:txXfrm>
        <a:off x="40266" y="2264217"/>
        <a:ext cx="4186668" cy="744318"/>
      </dsp:txXfrm>
    </dsp:sp>
    <dsp:sp modelId="{6BBF58BC-32C0-4CF0-8B63-A4465202CFB5}">
      <dsp:nvSpPr>
        <dsp:cNvPr id="0" name=""/>
        <dsp:cNvSpPr/>
      </dsp:nvSpPr>
      <dsp:spPr>
        <a:xfrm>
          <a:off x="0" y="1348843"/>
          <a:ext cx="4267200" cy="824850"/>
        </a:xfrm>
        <a:prstGeom prst="roundRect">
          <a:avLst/>
        </a:prstGeom>
        <a:solidFill>
          <a:srgbClr val="00206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smtClean="0"/>
            <a:t>40% of books printed in Indonesia were absorbed in Jakarta which should makes this city as the barometer of Indonesian publishing industry.</a:t>
          </a:r>
          <a:endParaRPr lang="en-US" sz="1500" kern="1200" dirty="0"/>
        </a:p>
      </dsp:txBody>
      <dsp:txXfrm>
        <a:off x="40266" y="1389109"/>
        <a:ext cx="4186668" cy="744318"/>
      </dsp:txXfrm>
    </dsp:sp>
    <dsp:sp modelId="{A4A8C6AE-1500-4780-937B-23DA51B1CE3C}">
      <dsp:nvSpPr>
        <dsp:cNvPr id="0" name=""/>
        <dsp:cNvSpPr/>
      </dsp:nvSpPr>
      <dsp:spPr>
        <a:xfrm>
          <a:off x="0" y="3098319"/>
          <a:ext cx="4267200" cy="949682"/>
        </a:xfrm>
        <a:prstGeom prst="roundRect">
          <a:avLst/>
        </a:prstGeom>
        <a:solidFill>
          <a:srgbClr val="00206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smtClean="0"/>
            <a:t>Encyclopedia book has been gradually replaced by Electronic books and Internet (such as Wikipedia).</a:t>
          </a:r>
          <a:endParaRPr lang="en-US" sz="1500" kern="1200" dirty="0"/>
        </a:p>
      </dsp:txBody>
      <dsp:txXfrm>
        <a:off x="46360" y="3144679"/>
        <a:ext cx="4174480" cy="8569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C0FE44FD-ABD9-4742-859B-B19DC316CC7C}" type="datetimeFigureOut">
              <a:rPr lang="en-US" smtClean="0"/>
              <a:pPr/>
              <a:t>9/8/2014</a:t>
            </a:fld>
            <a:endParaRPr lang="en-US"/>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4ABCC52B-B9E6-4BD8-862C-CA5E03639C60}" type="slidenum">
              <a:rPr lang="en-US" smtClean="0"/>
              <a:pPr/>
              <a:t>‹#›</a:t>
            </a:fld>
            <a:endParaRPr lang="en-US"/>
          </a:p>
        </p:txBody>
      </p:sp>
    </p:spTree>
    <p:extLst>
      <p:ext uri="{BB962C8B-B14F-4D97-AF65-F5344CB8AC3E}">
        <p14:creationId xmlns:p14="http://schemas.microsoft.com/office/powerpoint/2010/main" val="1708141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37E8093A-5DC3-4AEE-B725-6D4C829A44F9}" type="datetimeFigureOut">
              <a:rPr lang="en-US" smtClean="0"/>
              <a:pPr/>
              <a:t>9/8/2014</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BE26E47D-AE97-4C8C-B659-ED988948CD1B}" type="slidenum">
              <a:rPr lang="en-US" smtClean="0"/>
              <a:pPr/>
              <a:t>‹#›</a:t>
            </a:fld>
            <a:endParaRPr lang="en-US"/>
          </a:p>
        </p:txBody>
      </p:sp>
    </p:spTree>
    <p:extLst>
      <p:ext uri="{BB962C8B-B14F-4D97-AF65-F5344CB8AC3E}">
        <p14:creationId xmlns:p14="http://schemas.microsoft.com/office/powerpoint/2010/main" val="3637092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55060" indent="-290408" eaLnBrk="0" hangingPunct="0">
              <a:defRPr>
                <a:solidFill>
                  <a:schemeClr val="tx1"/>
                </a:solidFill>
                <a:latin typeface="Arial" charset="0"/>
                <a:cs typeface="Arial" charset="0"/>
              </a:defRPr>
            </a:lvl2pPr>
            <a:lvl3pPr marL="1161631" indent="-232326" eaLnBrk="0" hangingPunct="0">
              <a:defRPr>
                <a:solidFill>
                  <a:schemeClr val="tx1"/>
                </a:solidFill>
                <a:latin typeface="Arial" charset="0"/>
                <a:cs typeface="Arial" charset="0"/>
              </a:defRPr>
            </a:lvl3pPr>
            <a:lvl4pPr marL="1626283" indent="-232326" eaLnBrk="0" hangingPunct="0">
              <a:defRPr>
                <a:solidFill>
                  <a:schemeClr val="tx1"/>
                </a:solidFill>
                <a:latin typeface="Arial" charset="0"/>
                <a:cs typeface="Arial" charset="0"/>
              </a:defRPr>
            </a:lvl4pPr>
            <a:lvl5pPr marL="2090936" indent="-232326" eaLnBrk="0" hangingPunct="0">
              <a:defRPr>
                <a:solidFill>
                  <a:schemeClr val="tx1"/>
                </a:solidFill>
                <a:latin typeface="Arial" charset="0"/>
                <a:cs typeface="Arial" charset="0"/>
              </a:defRPr>
            </a:lvl5pPr>
            <a:lvl6pPr marL="2555588" indent="-232326" eaLnBrk="0" fontAlgn="base" hangingPunct="0">
              <a:spcBef>
                <a:spcPct val="0"/>
              </a:spcBef>
              <a:spcAft>
                <a:spcPct val="0"/>
              </a:spcAft>
              <a:defRPr>
                <a:solidFill>
                  <a:schemeClr val="tx1"/>
                </a:solidFill>
                <a:latin typeface="Arial" charset="0"/>
                <a:cs typeface="Arial" charset="0"/>
              </a:defRPr>
            </a:lvl6pPr>
            <a:lvl7pPr marL="3020240" indent="-232326" eaLnBrk="0" fontAlgn="base" hangingPunct="0">
              <a:spcBef>
                <a:spcPct val="0"/>
              </a:spcBef>
              <a:spcAft>
                <a:spcPct val="0"/>
              </a:spcAft>
              <a:defRPr>
                <a:solidFill>
                  <a:schemeClr val="tx1"/>
                </a:solidFill>
                <a:latin typeface="Arial" charset="0"/>
                <a:cs typeface="Arial" charset="0"/>
              </a:defRPr>
            </a:lvl7pPr>
            <a:lvl8pPr marL="3484893" indent="-232326" eaLnBrk="0" fontAlgn="base" hangingPunct="0">
              <a:spcBef>
                <a:spcPct val="0"/>
              </a:spcBef>
              <a:spcAft>
                <a:spcPct val="0"/>
              </a:spcAft>
              <a:defRPr>
                <a:solidFill>
                  <a:schemeClr val="tx1"/>
                </a:solidFill>
                <a:latin typeface="Arial" charset="0"/>
                <a:cs typeface="Arial" charset="0"/>
              </a:defRPr>
            </a:lvl8pPr>
            <a:lvl9pPr marL="3949545" indent="-232326" eaLnBrk="0" fontAlgn="base" hangingPunct="0">
              <a:spcBef>
                <a:spcPct val="0"/>
              </a:spcBef>
              <a:spcAft>
                <a:spcPct val="0"/>
              </a:spcAft>
              <a:defRPr>
                <a:solidFill>
                  <a:schemeClr val="tx1"/>
                </a:solidFill>
                <a:latin typeface="Arial" charset="0"/>
                <a:cs typeface="Arial" charset="0"/>
              </a:defRPr>
            </a:lvl9pPr>
          </a:lstStyle>
          <a:p>
            <a:pPr eaLnBrk="1" hangingPunct="1"/>
            <a:fld id="{FF00CB4B-323B-477D-8BEE-B93BCDDA90C7}" type="slidenum">
              <a:rPr lang="en-US" smtClean="0"/>
              <a:pPr eaLnBrk="1" hangingPunct="1"/>
              <a:t>7</a:t>
            </a:fld>
            <a:endParaRPr lang="en-US" smtClean="0"/>
          </a:p>
        </p:txBody>
      </p:sp>
    </p:spTree>
    <p:extLst>
      <p:ext uri="{BB962C8B-B14F-4D97-AF65-F5344CB8AC3E}">
        <p14:creationId xmlns:p14="http://schemas.microsoft.com/office/powerpoint/2010/main" val="908428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F1E2A9-277D-4C04-96DD-C0D9075B68DA}"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92E8B-C281-4601-87E4-99D2048BBE2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F1E2A9-277D-4C04-96DD-C0D9075B68DA}"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92E8B-C281-4601-87E4-99D2048BBE2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F1E2A9-277D-4C04-96DD-C0D9075B68DA}"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92E8B-C281-4601-87E4-99D2048BBE2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F1E2A9-277D-4C04-96DD-C0D9075B68DA}"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92E8B-C281-4601-87E4-99D2048BBE2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F1E2A9-277D-4C04-96DD-C0D9075B68DA}"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92E8B-C281-4601-87E4-99D2048BBE2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F1E2A9-277D-4C04-96DD-C0D9075B68DA}"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892E8B-C281-4601-87E4-99D2048BBE2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F1E2A9-277D-4C04-96DD-C0D9075B68DA}" type="datetimeFigureOut">
              <a:rPr lang="en-US" smtClean="0"/>
              <a:pPr/>
              <a:t>9/8/2014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892E8B-C281-4601-87E4-99D2048BBE2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F1E2A9-277D-4C04-96DD-C0D9075B68DA}" type="datetimeFigureOut">
              <a:rPr lang="en-US" smtClean="0"/>
              <a:pPr/>
              <a:t>9/8/2014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892E8B-C281-4601-87E4-99D2048BBE2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F1E2A9-277D-4C04-96DD-C0D9075B68DA}" type="datetimeFigureOut">
              <a:rPr lang="en-US" smtClean="0"/>
              <a:pPr/>
              <a:t>9/8/2014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892E8B-C281-4601-87E4-99D2048BBE2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F1E2A9-277D-4C04-96DD-C0D9075B68DA}"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892E8B-C281-4601-87E4-99D2048BBE2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F1E2A9-277D-4C04-96DD-C0D9075B68DA}"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892E8B-C281-4601-87E4-99D2048BBE2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F1E2A9-277D-4C04-96DD-C0D9075B68DA}" type="datetimeFigureOut">
              <a:rPr lang="en-US" smtClean="0"/>
              <a:pPr/>
              <a:t>9/8/2014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892E8B-C281-4601-87E4-99D2048BBE2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25.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jpeg"/><Relationship Id="rId18" Type="http://schemas.openxmlformats.org/officeDocument/2006/relationships/image" Target="../media/image55.jpe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9.jpeg"/><Relationship Id="rId17" Type="http://schemas.openxmlformats.org/officeDocument/2006/relationships/image" Target="../media/image54.jpeg"/><Relationship Id="rId2" Type="http://schemas.openxmlformats.org/officeDocument/2006/relationships/image" Target="../media/image39.jpeg"/><Relationship Id="rId16" Type="http://schemas.openxmlformats.org/officeDocument/2006/relationships/image" Target="../media/image53.jpeg"/><Relationship Id="rId20"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5" Type="http://schemas.openxmlformats.org/officeDocument/2006/relationships/image" Target="../media/image52.jpeg"/><Relationship Id="rId10" Type="http://schemas.openxmlformats.org/officeDocument/2006/relationships/image" Target="../media/image47.jpeg"/><Relationship Id="rId19" Type="http://schemas.openxmlformats.org/officeDocument/2006/relationships/image" Target="../media/image56.jpeg"/><Relationship Id="rId4" Type="http://schemas.openxmlformats.org/officeDocument/2006/relationships/image" Target="../media/image41.jpeg"/><Relationship Id="rId9" Type="http://schemas.openxmlformats.org/officeDocument/2006/relationships/image" Target="../media/image46.jpeg"/><Relationship Id="rId14" Type="http://schemas.openxmlformats.org/officeDocument/2006/relationships/image" Target="../media/image51.jpeg"/></Relationships>
</file>

<file path=ppt/slides/_rels/slide1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724400"/>
            <a:ext cx="6553200" cy="990600"/>
          </a:xfrm>
        </p:spPr>
        <p:txBody>
          <a:bodyPr>
            <a:normAutofit fontScale="25000" lnSpcReduction="20000"/>
          </a:bodyPr>
          <a:lstStyle/>
          <a:p>
            <a:pPr eaLnBrk="0" hangingPunct="0">
              <a:lnSpc>
                <a:spcPct val="80000"/>
              </a:lnSpc>
            </a:pPr>
            <a:endParaRPr lang="en-US" sz="3100" b="1" dirty="0" smtClean="0">
              <a:solidFill>
                <a:schemeClr val="tx2">
                  <a:lumMod val="75000"/>
                </a:schemeClr>
              </a:solidFill>
            </a:endParaRPr>
          </a:p>
          <a:p>
            <a:pPr eaLnBrk="0" hangingPunct="0">
              <a:lnSpc>
                <a:spcPct val="170000"/>
              </a:lnSpc>
            </a:pPr>
            <a:r>
              <a:rPr lang="en-US" sz="7200" b="1" dirty="0" smtClean="0">
                <a:solidFill>
                  <a:schemeClr val="accent2">
                    <a:lumMod val="50000"/>
                  </a:schemeClr>
                </a:solidFill>
                <a:effectLst>
                  <a:outerShdw blurRad="38100" dist="38100" dir="2700000" algn="tl">
                    <a:srgbClr val="000000">
                      <a:alpha val="43137"/>
                    </a:srgbClr>
                  </a:outerShdw>
                </a:effectLst>
              </a:rPr>
              <a:t>ARIOBIMO NUSANTARA</a:t>
            </a:r>
          </a:p>
          <a:p>
            <a:pPr eaLnBrk="0" hangingPunct="0">
              <a:lnSpc>
                <a:spcPct val="80000"/>
              </a:lnSpc>
            </a:pPr>
            <a:r>
              <a:rPr lang="en-US" sz="6400" b="1" dirty="0" smtClean="0">
                <a:solidFill>
                  <a:schemeClr val="tx2">
                    <a:lumMod val="75000"/>
                  </a:schemeClr>
                </a:solidFill>
                <a:effectLst>
                  <a:outerShdw blurRad="38100" dist="38100" dir="2700000" algn="tl">
                    <a:srgbClr val="000000">
                      <a:alpha val="43137"/>
                    </a:srgbClr>
                  </a:outerShdw>
                </a:effectLst>
              </a:rPr>
              <a:t>GRASINDO Publishing</a:t>
            </a:r>
          </a:p>
          <a:p>
            <a:pPr eaLnBrk="0" hangingPunct="0">
              <a:lnSpc>
                <a:spcPct val="80000"/>
              </a:lnSpc>
            </a:pPr>
            <a:r>
              <a:rPr lang="en-US" sz="8000" b="1" dirty="0" smtClean="0">
                <a:solidFill>
                  <a:schemeClr val="tx2">
                    <a:lumMod val="75000"/>
                  </a:schemeClr>
                </a:solidFill>
                <a:effectLst>
                  <a:outerShdw blurRad="38100" dist="38100" dir="2700000" algn="tl">
                    <a:srgbClr val="000000">
                      <a:alpha val="43137"/>
                    </a:srgbClr>
                  </a:outerShdw>
                </a:effectLst>
              </a:rPr>
              <a:t>KOMPAS GRAMEDIA</a:t>
            </a:r>
          </a:p>
          <a:p>
            <a:pPr eaLnBrk="0" hangingPunct="0">
              <a:lnSpc>
                <a:spcPct val="80000"/>
              </a:lnSpc>
            </a:pPr>
            <a:endParaRPr lang="en-US" sz="2900" dirty="0" smtClean="0">
              <a:solidFill>
                <a:schemeClr val="tx2">
                  <a:lumMod val="75000"/>
                </a:schemeClr>
              </a:solidFill>
              <a:latin typeface="Times New Roman" pitchFamily="18" charset="0"/>
            </a:endParaRPr>
          </a:p>
          <a:p>
            <a:endParaRPr lang="en-US" dirty="0">
              <a:solidFill>
                <a:schemeClr val="tx2">
                  <a:lumMod val="75000"/>
                </a:schemeClr>
              </a:solidFill>
            </a:endParaRPr>
          </a:p>
        </p:txBody>
      </p:sp>
      <p:pic>
        <p:nvPicPr>
          <p:cNvPr id="4" name="Picture 7" descr="grasindo logogram copy.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304800"/>
            <a:ext cx="1828800" cy="1828800"/>
          </a:xfrm>
          <a:prstGeom prst="rect">
            <a:avLst/>
          </a:prstGeom>
          <a:ln>
            <a:noFill/>
          </a:ln>
          <a:effectLst>
            <a:outerShdw blurRad="292100" dist="139700" dir="2700000" algn="tl" rotWithShape="0">
              <a:srgbClr val="333333">
                <a:alpha val="65000"/>
              </a:srgbClr>
            </a:outerShdw>
          </a:effectLst>
        </p:spPr>
        <p:style>
          <a:lnRef idx="0">
            <a:schemeClr val="accent5"/>
          </a:lnRef>
          <a:fillRef idx="3">
            <a:schemeClr val="accent5"/>
          </a:fillRef>
          <a:effectRef idx="3">
            <a:schemeClr val="accent5"/>
          </a:effectRef>
          <a:fontRef idx="minor">
            <a:schemeClr val="lt1"/>
          </a:fontRef>
        </p:style>
      </p:pic>
      <p:pic>
        <p:nvPicPr>
          <p:cNvPr id="6" name="Picture 5" descr="glob.PNG"/>
          <p:cNvPicPr>
            <a:picLocks noChangeAspect="1"/>
          </p:cNvPicPr>
          <p:nvPr/>
        </p:nvPicPr>
        <p:blipFill>
          <a:blip r:embed="rId3"/>
          <a:srcRect l="2511" t="2083" r="4338" b="58334"/>
          <a:stretch>
            <a:fillRect/>
          </a:stretch>
        </p:blipFill>
        <p:spPr>
          <a:xfrm>
            <a:off x="685800" y="2971800"/>
            <a:ext cx="7772400" cy="1447800"/>
          </a:xfrm>
          <a:prstGeom prst="rect">
            <a:avLst/>
          </a:prstGeom>
          <a:ln>
            <a:noFill/>
          </a:ln>
          <a:effectLst>
            <a:outerShdw blurRad="292100" dist="139700" dir="2700000" algn="tl" rotWithShape="0">
              <a:srgbClr val="333333">
                <a:alpha val="65000"/>
              </a:srgbClr>
            </a:outerShdw>
          </a:effectLst>
        </p:spPr>
      </p:pic>
      <p:cxnSp>
        <p:nvCxnSpPr>
          <p:cNvPr id="8" name="Straight Connector 7"/>
          <p:cNvCxnSpPr/>
          <p:nvPr/>
        </p:nvCxnSpPr>
        <p:spPr>
          <a:xfrm>
            <a:off x="3505200" y="5257800"/>
            <a:ext cx="2286000" cy="1588"/>
          </a:xfrm>
          <a:prstGeom prst="line">
            <a:avLst/>
          </a:prstGeom>
          <a:ln w="19050">
            <a:solidFill>
              <a:schemeClr val="tx2">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solidFill>
                  <a:schemeClr val="tx2">
                    <a:lumMod val="75000"/>
                  </a:schemeClr>
                </a:solidFill>
                <a:effectLst>
                  <a:outerShdw blurRad="38100" dist="38100" dir="2700000" algn="tl">
                    <a:srgbClr val="000000">
                      <a:alpha val="43137"/>
                    </a:srgbClr>
                  </a:outerShdw>
                </a:effectLst>
              </a:rPr>
              <a:t>Top 50 Sales Rank of Aug 2014</a:t>
            </a:r>
            <a:endParaRPr lang="en-US" b="1" dirty="0">
              <a:solidFill>
                <a:schemeClr val="tx2">
                  <a:lumMod val="75000"/>
                </a:schemeClr>
              </a:solidFill>
              <a:effectLst>
                <a:outerShdw blurRad="38100" dist="38100" dir="2700000" algn="tl">
                  <a:srgbClr val="000000">
                    <a:alpha val="43137"/>
                  </a:srgbClr>
                </a:outerShdw>
              </a:effectLs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2871573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rot="16200000">
            <a:off x="313611" y="2886790"/>
            <a:ext cx="533400" cy="246221"/>
          </a:xfrm>
          <a:prstGeom prst="rect">
            <a:avLst/>
          </a:prstGeom>
        </p:spPr>
        <p:txBody>
          <a:bodyPr wrap="square">
            <a:spAutoFit/>
          </a:bodyPr>
          <a:lstStyle/>
          <a:p>
            <a:r>
              <a:rPr lang="en-US" sz="1000" dirty="0" smtClean="0"/>
              <a:t>million</a:t>
            </a:r>
            <a:endParaRPr lang="en-US" sz="1200"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442361669"/>
              </p:ext>
            </p:extLst>
          </p:nvPr>
        </p:nvGraphicFramePr>
        <p:xfrm>
          <a:off x="304800" y="1676400"/>
          <a:ext cx="4114800" cy="431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2146221721"/>
              </p:ext>
            </p:extLst>
          </p:nvPr>
        </p:nvGraphicFramePr>
        <p:xfrm>
          <a:off x="4572000" y="1600200"/>
          <a:ext cx="4267200" cy="457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5"/>
          <p:cNvPicPr>
            <a:picLocks noChangeAspect="1"/>
          </p:cNvPicPr>
          <p:nvPr/>
        </p:nvPicPr>
        <p:blipFill rotWithShape="1">
          <a:blip r:embed="rId12">
            <a:lum bright="-2000" contrast="9000"/>
            <a:extLst>
              <a:ext uri="{28A0092B-C50C-407E-A947-70E740481C1C}">
                <a14:useLocalDpi xmlns:a14="http://schemas.microsoft.com/office/drawing/2010/main" val="0"/>
              </a:ext>
            </a:extLst>
          </a:blip>
          <a:srcRect b="71836"/>
          <a:stretch/>
        </p:blipFill>
        <p:spPr>
          <a:xfrm>
            <a:off x="809098" y="457200"/>
            <a:ext cx="7525801" cy="984644"/>
          </a:xfrm>
          <a:prstGeom prst="rect">
            <a:avLst/>
          </a:prstGeom>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lum bright="-17000" contrast="21000"/>
            <a:extLst>
              <a:ext uri="{28A0092B-C50C-407E-A947-70E740481C1C}">
                <a14:useLocalDpi xmlns:a14="http://schemas.microsoft.com/office/drawing/2010/main" val="0"/>
              </a:ext>
            </a:extLst>
          </a:blip>
          <a:srcRect t="3736" r="590" b="70356"/>
          <a:stretch/>
        </p:blipFill>
        <p:spPr>
          <a:xfrm>
            <a:off x="381000" y="2514600"/>
            <a:ext cx="8333704" cy="905774"/>
          </a:xfrm>
          <a:prstGeom prst="rect">
            <a:avLst/>
          </a:prstGeom>
        </p:spPr>
      </p:pic>
      <p:sp>
        <p:nvSpPr>
          <p:cNvPr id="3" name="Title 7"/>
          <p:cNvSpPr txBox="1">
            <a:spLocks/>
          </p:cNvSpPr>
          <p:nvPr/>
        </p:nvSpPr>
        <p:spPr>
          <a:xfrm>
            <a:off x="2286000" y="3657600"/>
            <a:ext cx="6019800" cy="685800"/>
          </a:xfrm>
          <a:prstGeom prst="rect">
            <a:avLst/>
          </a:prstGeom>
        </p:spPr>
        <p:txBody>
          <a:bodyP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mj-lt"/>
                <a:ea typeface="+mj-ea"/>
                <a:cs typeface="+mj-cs"/>
              </a:rPr>
              <a:t>1. New Format, New Channel</a:t>
            </a:r>
            <a:endParaRPr kumimoji="0" lang="en-US" sz="2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mj-lt"/>
              <a:ea typeface="+mj-ea"/>
              <a:cs typeface="+mj-cs"/>
            </a:endParaRPr>
          </a:p>
        </p:txBody>
      </p:sp>
      <p:sp>
        <p:nvSpPr>
          <p:cNvPr id="4" name="Title 1"/>
          <p:cNvSpPr txBox="1">
            <a:spLocks/>
          </p:cNvSpPr>
          <p:nvPr/>
        </p:nvSpPr>
        <p:spPr>
          <a:xfrm>
            <a:off x="2286000" y="4267200"/>
            <a:ext cx="5715000" cy="609600"/>
          </a:xfrm>
          <a:prstGeom prst="rect">
            <a:avLst/>
          </a:prstGeom>
        </p:spPr>
        <p:txBody>
          <a:bodyP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mj-lt"/>
                <a:ea typeface="+mj-ea"/>
                <a:cs typeface="+mj-cs"/>
              </a:rPr>
              <a:t>2. Special Product Line</a:t>
            </a:r>
            <a:endParaRPr kumimoji="0" lang="en-US" sz="2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mj-lt"/>
              <a:ea typeface="+mj-ea"/>
              <a:cs typeface="+mj-cs"/>
            </a:endParaRPr>
          </a:p>
        </p:txBody>
      </p:sp>
      <p:sp>
        <p:nvSpPr>
          <p:cNvPr id="5" name="Title 1"/>
          <p:cNvSpPr txBox="1">
            <a:spLocks/>
          </p:cNvSpPr>
          <p:nvPr/>
        </p:nvSpPr>
        <p:spPr>
          <a:xfrm>
            <a:off x="2286000" y="4876800"/>
            <a:ext cx="5410200" cy="685800"/>
          </a:xfrm>
          <a:prstGeom prst="rect">
            <a:avLst/>
          </a:prstGeom>
        </p:spPr>
        <p:txBody>
          <a:bodyPr>
            <a:normAutofit fontScale="25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9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rPr>
              <a:t/>
            </a:r>
            <a:br>
              <a:rPr kumimoji="0" lang="en-US" sz="49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rPr>
            </a:br>
            <a:r>
              <a:rPr kumimoji="0" lang="en-US" sz="112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mj-lt"/>
                <a:ea typeface="+mj-ea"/>
                <a:cs typeface="+mj-cs"/>
              </a:rPr>
              <a:t>3. Collaboration Project </a:t>
            </a:r>
            <a:r>
              <a:rPr kumimoji="0" lang="en-US" sz="44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rPr>
              <a:t/>
            </a:r>
            <a:br>
              <a:rPr kumimoji="0" lang="en-US" sz="44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rPr>
            </a:br>
            <a:endParaRPr kumimoji="0" lang="en-US" sz="4400" b="0" i="0" u="none" strike="noStrike" kern="1200" cap="none" spc="0" normalizeH="0" baseline="0" noProof="0" dirty="0">
              <a:ln>
                <a:noFill/>
              </a:ln>
              <a:solidFill>
                <a:schemeClr val="accent2">
                  <a:lumMod val="50000"/>
                </a:schemeClr>
              </a:soli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2" name="Picture 7" descr="9sumer"/>
          <p:cNvPicPr>
            <a:picLocks noChangeAspect="1" noChangeArrowheads="1"/>
          </p:cNvPicPr>
          <p:nvPr/>
        </p:nvPicPr>
        <p:blipFill>
          <a:blip r:embed="rId2" cstate="print"/>
          <a:srcRect/>
          <a:stretch>
            <a:fillRect/>
          </a:stretch>
        </p:blipFill>
        <p:spPr bwMode="auto">
          <a:xfrm>
            <a:off x="1295400" y="4495800"/>
            <a:ext cx="990600" cy="1371600"/>
          </a:xfrm>
          <a:prstGeom prst="rect">
            <a:avLst/>
          </a:prstGeom>
          <a:ln>
            <a:noFill/>
          </a:ln>
          <a:effectLst>
            <a:outerShdw blurRad="292100" dist="139700" dir="2700000" algn="tl" rotWithShape="0">
              <a:srgbClr val="333333">
                <a:alpha val="65000"/>
              </a:srgbClr>
            </a:outerShdw>
          </a:effectLst>
        </p:spPr>
      </p:pic>
      <p:pic>
        <p:nvPicPr>
          <p:cNvPr id="3" name="Picture 9" descr="ronggeng"/>
          <p:cNvPicPr>
            <a:picLocks noChangeAspect="1" noChangeArrowheads="1"/>
          </p:cNvPicPr>
          <p:nvPr/>
        </p:nvPicPr>
        <p:blipFill>
          <a:blip r:embed="rId3" cstate="print"/>
          <a:srcRect/>
          <a:stretch>
            <a:fillRect/>
          </a:stretch>
        </p:blipFill>
        <p:spPr bwMode="auto">
          <a:xfrm>
            <a:off x="2260473" y="4495801"/>
            <a:ext cx="968502" cy="1371600"/>
          </a:xfrm>
          <a:prstGeom prst="rect">
            <a:avLst/>
          </a:prstGeom>
          <a:ln>
            <a:noFill/>
          </a:ln>
          <a:effectLst>
            <a:outerShdw blurRad="292100" dist="139700" dir="2700000" algn="tl" rotWithShape="0">
              <a:srgbClr val="333333">
                <a:alpha val="65000"/>
              </a:srgbClr>
            </a:outerShdw>
          </a:effectLst>
        </p:spPr>
      </p:pic>
      <p:pic>
        <p:nvPicPr>
          <p:cNvPr id="4" name="Picture 6" descr="lupus"/>
          <p:cNvPicPr>
            <a:picLocks noChangeAspect="1" noChangeArrowheads="1"/>
          </p:cNvPicPr>
          <p:nvPr/>
        </p:nvPicPr>
        <p:blipFill>
          <a:blip r:embed="rId4" cstate="print"/>
          <a:srcRect/>
          <a:stretch>
            <a:fillRect/>
          </a:stretch>
        </p:blipFill>
        <p:spPr bwMode="auto">
          <a:xfrm>
            <a:off x="3228975" y="4495800"/>
            <a:ext cx="878863" cy="1371157"/>
          </a:xfrm>
          <a:prstGeom prst="rect">
            <a:avLst/>
          </a:prstGeom>
          <a:ln>
            <a:noFill/>
          </a:ln>
          <a:effectLst>
            <a:outerShdw blurRad="292100" dist="139700" dir="2700000" algn="tl" rotWithShape="0">
              <a:srgbClr val="333333">
                <a:alpha val="65000"/>
              </a:srgbClr>
            </a:outerShdw>
          </a:effectLst>
        </p:spPr>
      </p:pic>
      <p:pic>
        <p:nvPicPr>
          <p:cNvPr id="5" name="Picture 7" descr="dealova"/>
          <p:cNvPicPr>
            <a:picLocks noChangeAspect="1" noChangeArrowheads="1"/>
          </p:cNvPicPr>
          <p:nvPr/>
        </p:nvPicPr>
        <p:blipFill>
          <a:blip r:embed="rId5" cstate="print"/>
          <a:srcRect/>
          <a:stretch>
            <a:fillRect/>
          </a:stretch>
        </p:blipFill>
        <p:spPr bwMode="auto">
          <a:xfrm>
            <a:off x="4038600" y="4495800"/>
            <a:ext cx="914400" cy="1371157"/>
          </a:xfrm>
          <a:prstGeom prst="rect">
            <a:avLst/>
          </a:prstGeom>
          <a:ln>
            <a:noFill/>
          </a:ln>
          <a:effectLst>
            <a:outerShdw blurRad="292100" dist="139700" dir="2700000" algn="tl" rotWithShape="0">
              <a:srgbClr val="333333">
                <a:alpha val="65000"/>
              </a:srgbClr>
            </a:outerShdw>
          </a:effectLst>
        </p:spPr>
      </p:pic>
      <p:pic>
        <p:nvPicPr>
          <p:cNvPr id="6" name="Picture 8" descr="vs"/>
          <p:cNvPicPr>
            <a:picLocks noChangeAspect="1" noChangeArrowheads="1"/>
          </p:cNvPicPr>
          <p:nvPr/>
        </p:nvPicPr>
        <p:blipFill>
          <a:blip r:embed="rId6" cstate="print"/>
          <a:srcRect/>
          <a:stretch>
            <a:fillRect/>
          </a:stretch>
        </p:blipFill>
        <p:spPr bwMode="auto">
          <a:xfrm>
            <a:off x="4953000" y="4495800"/>
            <a:ext cx="914400" cy="1371600"/>
          </a:xfrm>
          <a:prstGeom prst="rect">
            <a:avLst/>
          </a:prstGeom>
          <a:ln>
            <a:noFill/>
          </a:ln>
          <a:effectLst>
            <a:outerShdw blurRad="292100" dist="139700" dir="2700000" algn="tl" rotWithShape="0">
              <a:srgbClr val="333333">
                <a:alpha val="65000"/>
              </a:srgbClr>
            </a:outerShdw>
          </a:effectLst>
        </p:spPr>
      </p:pic>
      <p:pic>
        <p:nvPicPr>
          <p:cNvPr id="7" name="Picture 6" descr="menara"/>
          <p:cNvPicPr>
            <a:picLocks noChangeAspect="1" noChangeArrowheads="1"/>
          </p:cNvPicPr>
          <p:nvPr/>
        </p:nvPicPr>
        <p:blipFill>
          <a:blip r:embed="rId7" cstate="print"/>
          <a:srcRect/>
          <a:stretch>
            <a:fillRect/>
          </a:stretch>
        </p:blipFill>
        <p:spPr bwMode="auto">
          <a:xfrm>
            <a:off x="5867401" y="4495800"/>
            <a:ext cx="914400" cy="1371600"/>
          </a:xfrm>
          <a:prstGeom prst="rect">
            <a:avLst/>
          </a:prstGeom>
          <a:ln>
            <a:noFill/>
          </a:ln>
          <a:effectLst>
            <a:outerShdw blurRad="292100" dist="139700" dir="2700000" algn="tl" rotWithShape="0">
              <a:srgbClr val="333333">
                <a:alpha val="65000"/>
              </a:srgbClr>
            </a:outerShdw>
          </a:effectLst>
        </p:spPr>
      </p:pic>
      <p:sp>
        <p:nvSpPr>
          <p:cNvPr id="8" name="Title 7"/>
          <p:cNvSpPr>
            <a:spLocks noGrp="1"/>
          </p:cNvSpPr>
          <p:nvPr>
            <p:ph type="title"/>
          </p:nvPr>
        </p:nvSpPr>
        <p:spPr/>
        <p:txBody>
          <a:bodyPr>
            <a:normAutofit/>
          </a:bodyPr>
          <a:lstStyle/>
          <a:p>
            <a:r>
              <a:rPr lang="en-US" b="1" dirty="0" smtClean="0">
                <a:solidFill>
                  <a:srgbClr val="002060"/>
                </a:solidFill>
                <a:effectLst>
                  <a:outerShdw blurRad="38100" dist="38100" dir="2700000" algn="tl">
                    <a:srgbClr val="000000">
                      <a:alpha val="43137"/>
                    </a:srgbClr>
                  </a:outerShdw>
                </a:effectLst>
              </a:rPr>
              <a:t>1. New Format, New Channel</a:t>
            </a:r>
            <a:endParaRPr lang="en-US" b="1" dirty="0">
              <a:solidFill>
                <a:srgbClr val="002060"/>
              </a:solidFill>
              <a:effectLst>
                <a:outerShdw blurRad="38100" dist="38100" dir="2700000" algn="tl">
                  <a:srgbClr val="000000">
                    <a:alpha val="43137"/>
                  </a:srgbClr>
                </a:outerShdw>
              </a:effectLst>
            </a:endParaRPr>
          </a:p>
        </p:txBody>
      </p:sp>
      <p:sp>
        <p:nvSpPr>
          <p:cNvPr id="9" name="Content Placeholder 8"/>
          <p:cNvSpPr>
            <a:spLocks noGrp="1"/>
          </p:cNvSpPr>
          <p:nvPr>
            <p:ph idx="1"/>
          </p:nvPr>
        </p:nvSpPr>
        <p:spPr>
          <a:xfrm>
            <a:off x="457200" y="1600200"/>
            <a:ext cx="7848600" cy="4525963"/>
          </a:xfrm>
        </p:spPr>
        <p:txBody>
          <a:bodyPr>
            <a:normAutofit/>
          </a:bodyPr>
          <a:lstStyle/>
          <a:p>
            <a:pPr>
              <a:lnSpc>
                <a:spcPct val="120000"/>
              </a:lnSpc>
              <a:spcAft>
                <a:spcPts val="600"/>
              </a:spcAft>
              <a:buFont typeface="Wingdings" pitchFamily="2" charset="2"/>
              <a:buChar char="§"/>
            </a:pPr>
            <a:r>
              <a:rPr lang="en-US" sz="2000" dirty="0" smtClean="0">
                <a:latin typeface="Calibri" pitchFamily="34" charset="0"/>
                <a:cs typeface="Calibri" pitchFamily="34" charset="0"/>
              </a:rPr>
              <a:t>Now is the revival era of national film in Indonesia. Many producers thirst for story ideas that they race to approach publishers or writers with interesting publication to be adapted into the films or the TV dramas.</a:t>
            </a:r>
          </a:p>
          <a:p>
            <a:pPr>
              <a:lnSpc>
                <a:spcPct val="120000"/>
              </a:lnSpc>
              <a:spcAft>
                <a:spcPts val="600"/>
              </a:spcAft>
              <a:buFont typeface="Wingdings" pitchFamily="2" charset="2"/>
              <a:buChar char="§"/>
            </a:pPr>
            <a:r>
              <a:rPr lang="en-US" sz="2000" dirty="0" smtClean="0">
                <a:latin typeface="Calibri" pitchFamily="34" charset="0"/>
                <a:cs typeface="Calibri" pitchFamily="34" charset="0"/>
              </a:rPr>
              <a:t>Gramedia Publishers is considered as one of the big storage of story ideas.</a:t>
            </a:r>
          </a:p>
          <a:p>
            <a:endParaRPr lang="en-US" dirty="0"/>
          </a:p>
        </p:txBody>
      </p:sp>
      <p:pic>
        <p:nvPicPr>
          <p:cNvPr id="10" name="Picture 9" descr="5cm-cover.JPG"/>
          <p:cNvPicPr>
            <a:picLocks noChangeAspect="1"/>
          </p:cNvPicPr>
          <p:nvPr/>
        </p:nvPicPr>
        <p:blipFill>
          <a:blip r:embed="rId8" cstate="print"/>
          <a:srcRect r="44143" b="-89"/>
          <a:stretch>
            <a:fillRect/>
          </a:stretch>
        </p:blipFill>
        <p:spPr>
          <a:xfrm>
            <a:off x="6781800" y="4495800"/>
            <a:ext cx="914400" cy="1371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4038600" cy="4525963"/>
          </a:xfrm>
        </p:spPr>
        <p:txBody>
          <a:bodyPr>
            <a:normAutofit lnSpcReduction="10000"/>
          </a:bodyPr>
          <a:lstStyle/>
          <a:p>
            <a:r>
              <a:rPr lang="en-US" sz="24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5 </a:t>
            </a:r>
            <a:r>
              <a:rPr lang="en-US" sz="2400" b="1" dirty="0">
                <a:solidFill>
                  <a:schemeClr val="bg1"/>
                </a:solidFill>
                <a:effectLst>
                  <a:outerShdw blurRad="38100" dist="38100" dir="2700000" algn="tl">
                    <a:srgbClr val="000000">
                      <a:alpha val="43137"/>
                    </a:srgbClr>
                  </a:outerShdw>
                </a:effectLst>
                <a:latin typeface="Calibri" pitchFamily="34" charset="0"/>
                <a:cs typeface="Calibri" pitchFamily="34" charset="0"/>
              </a:rPr>
              <a:t>cm </a:t>
            </a:r>
            <a:r>
              <a:rPr lang="en-US" sz="2000" dirty="0" smtClean="0">
                <a:latin typeface="Calibri" pitchFamily="34" charset="0"/>
                <a:cs typeface="Calibri" pitchFamily="34" charset="0"/>
              </a:rPr>
              <a:t>firstly published in 2005 and remains to be one of our best </a:t>
            </a:r>
            <a:r>
              <a:rPr lang="en-US" sz="2000" dirty="0">
                <a:latin typeface="Calibri" pitchFamily="34" charset="0"/>
                <a:cs typeface="Calibri" pitchFamily="34" charset="0"/>
              </a:rPr>
              <a:t>seller </a:t>
            </a:r>
            <a:r>
              <a:rPr lang="en-US" sz="2000" dirty="0" smtClean="0">
                <a:latin typeface="Calibri" pitchFamily="34" charset="0"/>
                <a:cs typeface="Calibri" pitchFamily="34" charset="0"/>
              </a:rPr>
              <a:t>novel.</a:t>
            </a:r>
            <a:r>
              <a:rPr lang="en-US" sz="2000" b="1" dirty="0" smtClean="0">
                <a:latin typeface="Calibri" pitchFamily="34" charset="0"/>
                <a:cs typeface="Calibri" pitchFamily="34" charset="0"/>
              </a:rPr>
              <a:t> </a:t>
            </a:r>
          </a:p>
          <a:p>
            <a:r>
              <a:rPr lang="en-US" sz="2000" dirty="0" smtClean="0">
                <a:latin typeface="Calibri" pitchFamily="34" charset="0"/>
                <a:cs typeface="Calibri" pitchFamily="34" charset="0"/>
              </a:rPr>
              <a:t>The film was launched in 2012 with the same title and has been viewed by more than 3.000.000 viewer. </a:t>
            </a:r>
          </a:p>
          <a:p>
            <a:r>
              <a:rPr lang="en-US" sz="2000" dirty="0" smtClean="0">
                <a:latin typeface="Calibri" pitchFamily="34" charset="0"/>
                <a:cs typeface="Calibri" pitchFamily="34" charset="0"/>
              </a:rPr>
              <a:t>Book publisher and film producer do the join promotion program.</a:t>
            </a:r>
          </a:p>
          <a:p>
            <a:r>
              <a:rPr lang="en-US" sz="2000" dirty="0" smtClean="0">
                <a:latin typeface="Calibri" pitchFamily="34" charset="0"/>
                <a:cs typeface="Calibri" pitchFamily="34" charset="0"/>
              </a:rPr>
              <a:t>When the film hit the cinemas in December 2012, the book was re-launched with it’s new fresh cover. The sales then was increased.</a:t>
            </a:r>
          </a:p>
          <a:p>
            <a:endParaRPr lang="en-US" sz="2000" dirty="0" smtClean="0">
              <a:latin typeface="Calibri" pitchFamily="34" charset="0"/>
              <a:cs typeface="Calibri" pitchFamily="34" charset="0"/>
            </a:endParaRPr>
          </a:p>
          <a:p>
            <a:endParaRPr lang="en-US" dirty="0" smtClean="0">
              <a:latin typeface="Calibri" pitchFamily="34" charset="0"/>
              <a:cs typeface="Calibri" pitchFamily="34" charset="0"/>
            </a:endParaRPr>
          </a:p>
          <a:p>
            <a:endParaRPr lang="en-US" dirty="0"/>
          </a:p>
        </p:txBody>
      </p:sp>
      <p:pic>
        <p:nvPicPr>
          <p:cNvPr id="4" name="Picture 3" descr="5cm-cover.JPG"/>
          <p:cNvPicPr>
            <a:picLocks noChangeAspect="1"/>
          </p:cNvPicPr>
          <p:nvPr/>
        </p:nvPicPr>
        <p:blipFill>
          <a:blip r:embed="rId2" cstate="print"/>
          <a:srcRect r="44143" b="-89"/>
          <a:stretch>
            <a:fillRect/>
          </a:stretch>
        </p:blipFill>
        <p:spPr>
          <a:xfrm>
            <a:off x="4724400" y="1752600"/>
            <a:ext cx="1271588" cy="1976638"/>
          </a:xfrm>
          <a:prstGeom prst="rect">
            <a:avLst/>
          </a:prstGeom>
          <a:ln>
            <a:noFill/>
          </a:ln>
          <a:effectLst>
            <a:outerShdw blurRad="292100" dist="139700" dir="2700000" algn="tl" rotWithShape="0">
              <a:srgbClr val="333333">
                <a:alpha val="65000"/>
              </a:srgbClr>
            </a:outerShdw>
          </a:effectLst>
        </p:spPr>
      </p:pic>
      <p:pic>
        <p:nvPicPr>
          <p:cNvPr id="5" name="Picture 4" descr="5cm film.JPG"/>
          <p:cNvPicPr>
            <a:picLocks noChangeAspect="1"/>
          </p:cNvPicPr>
          <p:nvPr/>
        </p:nvPicPr>
        <p:blipFill>
          <a:blip r:embed="rId3" cstate="print"/>
          <a:srcRect r="51171" b="195"/>
          <a:stretch>
            <a:fillRect/>
          </a:stretch>
        </p:blipFill>
        <p:spPr>
          <a:xfrm>
            <a:off x="4724400" y="3962400"/>
            <a:ext cx="1271588" cy="1955995"/>
          </a:xfrm>
          <a:prstGeom prst="rect">
            <a:avLst/>
          </a:prstGeom>
          <a:ln>
            <a:noFill/>
          </a:ln>
          <a:effectLst>
            <a:outerShdw blurRad="292100" dist="139700" dir="2700000" algn="tl" rotWithShape="0">
              <a:srgbClr val="333333">
                <a:alpha val="65000"/>
              </a:srgbClr>
            </a:outerShdw>
          </a:effectLst>
        </p:spPr>
      </p:pic>
      <p:pic>
        <p:nvPicPr>
          <p:cNvPr id="6" name="Picture 5" descr="lima dan sembilan02.png"/>
          <p:cNvPicPr>
            <a:picLocks noChangeAspect="1"/>
          </p:cNvPicPr>
          <p:nvPr/>
        </p:nvPicPr>
        <p:blipFill>
          <a:blip r:embed="rId4" cstate="print"/>
          <a:srcRect l="13305" t="3544" r="4205"/>
          <a:stretch>
            <a:fillRect/>
          </a:stretch>
        </p:blipFill>
        <p:spPr>
          <a:xfrm>
            <a:off x="6096000" y="1752600"/>
            <a:ext cx="2362200" cy="41480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49939152"/>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1" name="Rectangle 10"/>
          <p:cNvSpPr/>
          <p:nvPr/>
        </p:nvSpPr>
        <p:spPr>
          <a:xfrm>
            <a:off x="6019800" y="2286000"/>
            <a:ext cx="2362200" cy="4191000"/>
          </a:xfrm>
          <a:prstGeom prst="rect">
            <a:avLst/>
          </a:prstGeom>
          <a:solidFill>
            <a:schemeClr val="bg2">
              <a:lumMod val="9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276600" y="2286000"/>
            <a:ext cx="2438400" cy="4191000"/>
          </a:xfrm>
          <a:prstGeom prst="rect">
            <a:avLst/>
          </a:prstGeom>
          <a:solidFill>
            <a:schemeClr val="bg2">
              <a:lumMod val="9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2286000"/>
            <a:ext cx="2362200" cy="4191000"/>
          </a:xfrm>
          <a:prstGeom prst="rect">
            <a:avLst/>
          </a:prstGeom>
          <a:solidFill>
            <a:schemeClr val="bg2">
              <a:lumMod val="9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1000" y="990600"/>
            <a:ext cx="8229600" cy="914400"/>
          </a:xfrm>
        </p:spPr>
        <p:txBody>
          <a:bodyPr>
            <a:normAutofit fontScale="92500" lnSpcReduction="20000"/>
          </a:bodyPr>
          <a:lstStyle/>
          <a:p>
            <a:pPr algn="ctr">
              <a:buNone/>
            </a:pPr>
            <a:r>
              <a:rPr lang="en-US" dirty="0">
                <a:solidFill>
                  <a:schemeClr val="tx2">
                    <a:lumMod val="50000"/>
                  </a:schemeClr>
                </a:solidFill>
                <a:effectLst>
                  <a:outerShdw blurRad="38100" dist="38100" dir="2700000" algn="tl">
                    <a:srgbClr val="000000">
                      <a:alpha val="43137"/>
                    </a:srgbClr>
                  </a:outerShdw>
                </a:effectLst>
                <a:latin typeface="Calibri" pitchFamily="34" charset="0"/>
                <a:cs typeface="Calibri" pitchFamily="34" charset="0"/>
              </a:rPr>
              <a:t>Coming soon </a:t>
            </a:r>
            <a:r>
              <a:rPr lang="en-US" dirty="0" smtClean="0">
                <a:solidFill>
                  <a:schemeClr val="tx2">
                    <a:lumMod val="50000"/>
                  </a:schemeClr>
                </a:solidFill>
                <a:effectLst>
                  <a:outerShdw blurRad="38100" dist="38100" dir="2700000" algn="tl">
                    <a:srgbClr val="000000">
                      <a:alpha val="43137"/>
                    </a:srgbClr>
                  </a:outerShdw>
                </a:effectLst>
                <a:latin typeface="Calibri" pitchFamily="34" charset="0"/>
                <a:cs typeface="Calibri" pitchFamily="34" charset="0"/>
              </a:rPr>
              <a:t>in Cinemas (2015/2016):</a:t>
            </a:r>
          </a:p>
          <a:p>
            <a:pPr algn="ctr">
              <a:buNone/>
            </a:pPr>
            <a:r>
              <a:rPr lang="en-US" dirty="0" smtClean="0">
                <a:solidFill>
                  <a:schemeClr val="tx2">
                    <a:lumMod val="50000"/>
                  </a:schemeClr>
                </a:solidFill>
                <a:effectLst>
                  <a:outerShdw blurRad="38100" dist="38100" dir="2700000" algn="tl">
                    <a:srgbClr val="000000">
                      <a:alpha val="43137"/>
                    </a:srgbClr>
                  </a:outerShdw>
                </a:effectLst>
                <a:latin typeface="Calibri" pitchFamily="34" charset="0"/>
                <a:cs typeface="Calibri" pitchFamily="34" charset="0"/>
                <a:sym typeface="Wingdings"/>
              </a:rPr>
              <a:t></a:t>
            </a:r>
            <a:r>
              <a:rPr lang="en-US" dirty="0" smtClean="0">
                <a:solidFill>
                  <a:schemeClr val="tx2">
                    <a:lumMod val="50000"/>
                  </a:schemeClr>
                </a:solidFill>
                <a:effectLst>
                  <a:outerShdw blurRad="38100" dist="38100" dir="2700000" algn="tl">
                    <a:srgbClr val="000000">
                      <a:alpha val="43137"/>
                    </a:srgbClr>
                  </a:outerShdw>
                </a:effectLst>
                <a:latin typeface="Calibri" pitchFamily="34" charset="0"/>
                <a:cs typeface="Calibri" pitchFamily="34" charset="0"/>
              </a:rPr>
              <a:t> </a:t>
            </a:r>
          </a:p>
          <a:p>
            <a:endParaRPr lang="en-US" dirty="0"/>
          </a:p>
        </p:txBody>
      </p:sp>
      <p:pic>
        <p:nvPicPr>
          <p:cNvPr id="4" name="Picture 3" descr="HAJI KOBOI.jpg"/>
          <p:cNvPicPr>
            <a:picLocks noChangeAspect="1"/>
          </p:cNvPicPr>
          <p:nvPr/>
        </p:nvPicPr>
        <p:blipFill>
          <a:blip r:embed="rId2" cstate="print"/>
          <a:stretch>
            <a:fillRect/>
          </a:stretch>
        </p:blipFill>
        <p:spPr>
          <a:xfrm>
            <a:off x="6248400" y="2514600"/>
            <a:ext cx="1915829" cy="2931920"/>
          </a:xfrm>
          <a:prstGeom prst="rect">
            <a:avLst/>
          </a:prstGeom>
          <a:ln>
            <a:solidFill>
              <a:schemeClr val="tx1"/>
            </a:solidFill>
          </a:ln>
        </p:spPr>
      </p:pic>
      <p:pic>
        <p:nvPicPr>
          <p:cNvPr id="5" name="Picture 4" descr="cover FIRA &amp; HAFEZ1.JPG"/>
          <p:cNvPicPr>
            <a:picLocks noChangeAspect="1"/>
          </p:cNvPicPr>
          <p:nvPr/>
        </p:nvPicPr>
        <p:blipFill>
          <a:blip r:embed="rId3"/>
          <a:stretch>
            <a:fillRect/>
          </a:stretch>
        </p:blipFill>
        <p:spPr>
          <a:xfrm>
            <a:off x="900857" y="2514600"/>
            <a:ext cx="1933927" cy="2971799"/>
          </a:xfrm>
          <a:prstGeom prst="rect">
            <a:avLst/>
          </a:prstGeom>
          <a:ln>
            <a:solidFill>
              <a:schemeClr val="tx1"/>
            </a:solidFill>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2514600"/>
            <a:ext cx="1990817" cy="2971800"/>
          </a:xfrm>
          <a:prstGeom prst="rect">
            <a:avLst/>
          </a:prstGeom>
          <a:ln>
            <a:solidFill>
              <a:schemeClr val="tx1"/>
            </a:solidFill>
          </a:ln>
        </p:spPr>
      </p:pic>
      <p:sp>
        <p:nvSpPr>
          <p:cNvPr id="6" name="Rectangle 5"/>
          <p:cNvSpPr/>
          <p:nvPr/>
        </p:nvSpPr>
        <p:spPr>
          <a:xfrm>
            <a:off x="1041151" y="5569789"/>
            <a:ext cx="1653338" cy="646331"/>
          </a:xfrm>
          <a:prstGeom prst="rect">
            <a:avLst/>
          </a:prstGeom>
        </p:spPr>
        <p:txBody>
          <a:bodyPr wrap="none">
            <a:spAutoFit/>
          </a:bodyPr>
          <a:lstStyle/>
          <a:p>
            <a:pPr algn="ctr"/>
            <a:r>
              <a:rPr lang="en-US" b="1" dirty="0" err="1">
                <a:solidFill>
                  <a:schemeClr val="tx2">
                    <a:lumMod val="50000"/>
                  </a:schemeClr>
                </a:solidFill>
                <a:effectLst>
                  <a:outerShdw blurRad="38100" dist="38100" dir="2700000" algn="tl">
                    <a:srgbClr val="000000">
                      <a:alpha val="43137"/>
                    </a:srgbClr>
                  </a:outerShdw>
                </a:effectLst>
                <a:latin typeface="Calibri" pitchFamily="34" charset="0"/>
                <a:cs typeface="Calibri" pitchFamily="34" charset="0"/>
              </a:rPr>
              <a:t>Fira</a:t>
            </a:r>
            <a:r>
              <a:rPr lang="en-US" b="1" dirty="0">
                <a:solidFill>
                  <a:schemeClr val="tx2">
                    <a:lumMod val="50000"/>
                  </a:schemeClr>
                </a:solidFill>
                <a:effectLst>
                  <a:outerShdw blurRad="38100" dist="38100" dir="2700000" algn="tl">
                    <a:srgbClr val="000000">
                      <a:alpha val="43137"/>
                    </a:srgbClr>
                  </a:outerShdw>
                </a:effectLst>
                <a:latin typeface="Calibri" pitchFamily="34" charset="0"/>
                <a:cs typeface="Calibri" pitchFamily="34" charset="0"/>
              </a:rPr>
              <a:t> </a:t>
            </a:r>
            <a:r>
              <a:rPr lang="en-US" b="1" dirty="0" err="1">
                <a:solidFill>
                  <a:schemeClr val="tx2">
                    <a:lumMod val="50000"/>
                  </a:schemeClr>
                </a:solidFill>
                <a:effectLst>
                  <a:outerShdw blurRad="38100" dist="38100" dir="2700000" algn="tl">
                    <a:srgbClr val="000000">
                      <a:alpha val="43137"/>
                    </a:srgbClr>
                  </a:outerShdw>
                </a:effectLst>
                <a:latin typeface="Calibri" pitchFamily="34" charset="0"/>
                <a:cs typeface="Calibri" pitchFamily="34" charset="0"/>
              </a:rPr>
              <a:t>dan</a:t>
            </a:r>
            <a:r>
              <a:rPr lang="en-US" b="1" dirty="0">
                <a:solidFill>
                  <a:schemeClr val="tx2">
                    <a:lumMod val="50000"/>
                  </a:schemeClr>
                </a:solidFill>
                <a:effectLst>
                  <a:outerShdw blurRad="38100" dist="38100" dir="2700000" algn="tl">
                    <a:srgbClr val="000000">
                      <a:alpha val="43137"/>
                    </a:srgbClr>
                  </a:outerShdw>
                </a:effectLst>
                <a:latin typeface="Calibri" pitchFamily="34" charset="0"/>
                <a:cs typeface="Calibri" pitchFamily="34" charset="0"/>
              </a:rPr>
              <a:t> Hafez </a:t>
            </a:r>
            <a:endParaRPr lang="en-US" b="1" dirty="0" smtClean="0">
              <a:solidFill>
                <a:schemeClr val="tx2">
                  <a:lumMod val="50000"/>
                </a:schemeClr>
              </a:solidFill>
              <a:effectLst>
                <a:outerShdw blurRad="38100" dist="38100" dir="2700000" algn="tl">
                  <a:srgbClr val="000000">
                    <a:alpha val="43137"/>
                  </a:srgbClr>
                </a:outerShdw>
              </a:effectLst>
              <a:latin typeface="Calibri" pitchFamily="34" charset="0"/>
              <a:cs typeface="Calibri" pitchFamily="34" charset="0"/>
            </a:endParaRPr>
          </a:p>
          <a:p>
            <a:pPr algn="ctr"/>
            <a:r>
              <a:rPr lang="en-US" dirty="0" smtClean="0">
                <a:solidFill>
                  <a:schemeClr val="tx2">
                    <a:lumMod val="50000"/>
                  </a:schemeClr>
                </a:solidFill>
                <a:effectLst>
                  <a:outerShdw blurRad="38100" dist="38100" dir="2700000" algn="tl">
                    <a:srgbClr val="000000">
                      <a:alpha val="43137"/>
                    </a:srgbClr>
                  </a:outerShdw>
                </a:effectLst>
                <a:latin typeface="Calibri" pitchFamily="34" charset="0"/>
                <a:cs typeface="Calibri" pitchFamily="34" charset="0"/>
              </a:rPr>
              <a:t>(</a:t>
            </a:r>
            <a:r>
              <a:rPr lang="en-US" dirty="0" err="1">
                <a:solidFill>
                  <a:schemeClr val="tx2">
                    <a:lumMod val="50000"/>
                  </a:schemeClr>
                </a:solidFill>
                <a:effectLst>
                  <a:outerShdw blurRad="38100" dist="38100" dir="2700000" algn="tl">
                    <a:srgbClr val="000000">
                      <a:alpha val="43137"/>
                    </a:srgbClr>
                  </a:outerShdw>
                </a:effectLst>
                <a:latin typeface="Calibri" pitchFamily="34" charset="0"/>
                <a:cs typeface="Calibri" pitchFamily="34" charset="0"/>
              </a:rPr>
              <a:t>Fira</a:t>
            </a:r>
            <a:r>
              <a:rPr lang="en-US" dirty="0">
                <a:solidFill>
                  <a:schemeClr val="tx2">
                    <a:lumMod val="50000"/>
                  </a:schemeClr>
                </a:solidFill>
                <a:effectLst>
                  <a:outerShdw blurRad="38100" dist="38100" dir="2700000" algn="tl">
                    <a:srgbClr val="000000">
                      <a:alpha val="43137"/>
                    </a:srgbClr>
                  </a:outerShdw>
                </a:effectLst>
                <a:latin typeface="Calibri" pitchFamily="34" charset="0"/>
                <a:cs typeface="Calibri" pitchFamily="34" charset="0"/>
              </a:rPr>
              <a:t> and Hafez</a:t>
            </a:r>
            <a:r>
              <a:rPr lang="en-US" dirty="0">
                <a:solidFill>
                  <a:schemeClr val="tx2">
                    <a:lumMod val="50000"/>
                  </a:schemeClr>
                </a:solidFill>
                <a:latin typeface="Calibri" pitchFamily="34" charset="0"/>
                <a:cs typeface="Calibri" pitchFamily="34" charset="0"/>
              </a:rPr>
              <a:t>)</a:t>
            </a:r>
          </a:p>
        </p:txBody>
      </p:sp>
      <p:sp>
        <p:nvSpPr>
          <p:cNvPr id="7" name="Rectangle 6"/>
          <p:cNvSpPr/>
          <p:nvPr/>
        </p:nvSpPr>
        <p:spPr>
          <a:xfrm>
            <a:off x="3504142" y="5569789"/>
            <a:ext cx="2145331" cy="646331"/>
          </a:xfrm>
          <a:prstGeom prst="rect">
            <a:avLst/>
          </a:prstGeom>
        </p:spPr>
        <p:txBody>
          <a:bodyPr wrap="square">
            <a:spAutoFit/>
          </a:bodyPr>
          <a:lstStyle/>
          <a:p>
            <a:pPr algn="ctr"/>
            <a:r>
              <a:rPr lang="en-US" b="1" dirty="0" err="1">
                <a:solidFill>
                  <a:schemeClr val="tx2">
                    <a:lumMod val="50000"/>
                  </a:schemeClr>
                </a:solidFill>
                <a:effectLst>
                  <a:outerShdw blurRad="38100" dist="38100" dir="2700000" algn="tl">
                    <a:srgbClr val="000000">
                      <a:alpha val="43137"/>
                    </a:srgbClr>
                  </a:outerShdw>
                </a:effectLst>
                <a:latin typeface="Calibri" pitchFamily="34" charset="0"/>
                <a:cs typeface="Calibri" pitchFamily="34" charset="0"/>
              </a:rPr>
              <a:t>Akademi</a:t>
            </a:r>
            <a:r>
              <a:rPr lang="en-US" b="1" dirty="0">
                <a:solidFill>
                  <a:schemeClr val="tx2">
                    <a:lumMod val="50000"/>
                  </a:schemeClr>
                </a:solidFill>
                <a:effectLst>
                  <a:outerShdw blurRad="38100" dist="38100" dir="2700000" algn="tl">
                    <a:srgbClr val="000000">
                      <a:alpha val="43137"/>
                    </a:srgbClr>
                  </a:outerShdw>
                </a:effectLst>
                <a:latin typeface="Calibri" pitchFamily="34" charset="0"/>
                <a:cs typeface="Calibri" pitchFamily="34" charset="0"/>
              </a:rPr>
              <a:t> </a:t>
            </a:r>
            <a:r>
              <a:rPr lang="en-US" b="1" dirty="0" err="1">
                <a:solidFill>
                  <a:schemeClr val="tx2">
                    <a:lumMod val="50000"/>
                  </a:schemeClr>
                </a:solidFill>
                <a:effectLst>
                  <a:outerShdw blurRad="38100" dist="38100" dir="2700000" algn="tl">
                    <a:srgbClr val="000000">
                      <a:alpha val="43137"/>
                    </a:srgbClr>
                  </a:outerShdw>
                </a:effectLst>
                <a:latin typeface="Calibri" pitchFamily="34" charset="0"/>
                <a:cs typeface="Calibri" pitchFamily="34" charset="0"/>
              </a:rPr>
              <a:t>Harapan</a:t>
            </a:r>
            <a:r>
              <a:rPr lang="en-US" b="1" dirty="0">
                <a:solidFill>
                  <a:schemeClr val="tx2">
                    <a:lumMod val="50000"/>
                  </a:schemeClr>
                </a:solidFill>
                <a:effectLst>
                  <a:outerShdw blurRad="38100" dist="38100" dir="2700000" algn="tl">
                    <a:srgbClr val="000000">
                      <a:alpha val="43137"/>
                    </a:srgbClr>
                  </a:outerShdw>
                </a:effectLst>
                <a:latin typeface="Calibri" pitchFamily="34" charset="0"/>
                <a:cs typeface="Calibri" pitchFamily="34" charset="0"/>
              </a:rPr>
              <a:t> </a:t>
            </a:r>
            <a:endParaRPr lang="en-US" b="1" dirty="0" smtClean="0">
              <a:solidFill>
                <a:schemeClr val="tx2">
                  <a:lumMod val="50000"/>
                </a:schemeClr>
              </a:solidFill>
              <a:effectLst>
                <a:outerShdw blurRad="38100" dist="38100" dir="2700000" algn="tl">
                  <a:srgbClr val="000000">
                    <a:alpha val="43137"/>
                  </a:srgbClr>
                </a:outerShdw>
              </a:effectLst>
              <a:latin typeface="Calibri" pitchFamily="34" charset="0"/>
              <a:cs typeface="Calibri" pitchFamily="34" charset="0"/>
            </a:endParaRPr>
          </a:p>
          <a:p>
            <a:pPr algn="ctr"/>
            <a:r>
              <a:rPr lang="en-US" dirty="0" smtClean="0">
                <a:solidFill>
                  <a:schemeClr val="tx2">
                    <a:lumMod val="50000"/>
                  </a:schemeClr>
                </a:solidFill>
                <a:effectLst>
                  <a:outerShdw blurRad="38100" dist="38100" dir="2700000" algn="tl">
                    <a:srgbClr val="000000">
                      <a:alpha val="43137"/>
                    </a:srgbClr>
                  </a:outerShdw>
                </a:effectLst>
                <a:latin typeface="Calibri" pitchFamily="34" charset="0"/>
                <a:cs typeface="Calibri" pitchFamily="34" charset="0"/>
              </a:rPr>
              <a:t>(</a:t>
            </a:r>
            <a:r>
              <a:rPr lang="en-US" dirty="0">
                <a:solidFill>
                  <a:schemeClr val="tx2">
                    <a:lumMod val="50000"/>
                  </a:schemeClr>
                </a:solidFill>
                <a:effectLst>
                  <a:outerShdw blurRad="38100" dist="38100" dir="2700000" algn="tl">
                    <a:srgbClr val="000000">
                      <a:alpha val="43137"/>
                    </a:srgbClr>
                  </a:outerShdw>
                </a:effectLst>
                <a:latin typeface="Calibri" pitchFamily="34" charset="0"/>
                <a:cs typeface="Calibri" pitchFamily="34" charset="0"/>
              </a:rPr>
              <a:t>The Hope Academy)</a:t>
            </a:r>
          </a:p>
        </p:txBody>
      </p:sp>
      <p:sp>
        <p:nvSpPr>
          <p:cNvPr id="8" name="Rectangle 7"/>
          <p:cNvSpPr/>
          <p:nvPr/>
        </p:nvSpPr>
        <p:spPr>
          <a:xfrm>
            <a:off x="6207155" y="5562600"/>
            <a:ext cx="2005165" cy="646331"/>
          </a:xfrm>
          <a:prstGeom prst="rect">
            <a:avLst/>
          </a:prstGeom>
        </p:spPr>
        <p:txBody>
          <a:bodyPr wrap="none">
            <a:spAutoFit/>
          </a:bodyPr>
          <a:lstStyle/>
          <a:p>
            <a:pPr algn="ctr"/>
            <a:r>
              <a:rPr lang="en-US" b="1" dirty="0">
                <a:solidFill>
                  <a:schemeClr val="tx2">
                    <a:lumMod val="50000"/>
                  </a:schemeClr>
                </a:solidFill>
                <a:effectLst>
                  <a:outerShdw blurRad="38100" dist="38100" dir="2700000" algn="tl">
                    <a:srgbClr val="000000">
                      <a:alpha val="43137"/>
                    </a:srgbClr>
                  </a:outerShdw>
                </a:effectLst>
                <a:latin typeface="Calibri" pitchFamily="34" charset="0"/>
                <a:cs typeface="Calibri" pitchFamily="34" charset="0"/>
              </a:rPr>
              <a:t>Haji </a:t>
            </a:r>
            <a:r>
              <a:rPr lang="en-US" b="1" dirty="0" err="1" smtClean="0">
                <a:solidFill>
                  <a:schemeClr val="tx2">
                    <a:lumMod val="50000"/>
                  </a:schemeClr>
                </a:solidFill>
                <a:effectLst>
                  <a:outerShdw blurRad="38100" dist="38100" dir="2700000" algn="tl">
                    <a:srgbClr val="000000">
                      <a:alpha val="43137"/>
                    </a:srgbClr>
                  </a:outerShdw>
                </a:effectLst>
                <a:latin typeface="Calibri" pitchFamily="34" charset="0"/>
                <a:cs typeface="Calibri" pitchFamily="34" charset="0"/>
              </a:rPr>
              <a:t>Koboi</a:t>
            </a:r>
            <a:r>
              <a:rPr lang="en-US" b="1" dirty="0" smtClean="0">
                <a:solidFill>
                  <a:schemeClr val="tx2">
                    <a:lumMod val="50000"/>
                  </a:schemeClr>
                </a:solidFill>
                <a:effectLst>
                  <a:outerShdw blurRad="38100" dist="38100" dir="2700000" algn="tl">
                    <a:srgbClr val="000000">
                      <a:alpha val="43137"/>
                    </a:srgbClr>
                  </a:outerShdw>
                </a:effectLst>
                <a:latin typeface="Calibri" pitchFamily="34" charset="0"/>
                <a:cs typeface="Calibri" pitchFamily="34" charset="0"/>
              </a:rPr>
              <a:t> </a:t>
            </a:r>
          </a:p>
          <a:p>
            <a:pPr algn="ctr"/>
            <a:r>
              <a:rPr lang="en-US" dirty="0" smtClean="0">
                <a:solidFill>
                  <a:schemeClr val="tx2">
                    <a:lumMod val="50000"/>
                  </a:schemeClr>
                </a:solidFill>
                <a:effectLst>
                  <a:outerShdw blurRad="38100" dist="38100" dir="2700000" algn="tl">
                    <a:srgbClr val="000000">
                      <a:alpha val="43137"/>
                    </a:srgbClr>
                  </a:outerShdw>
                </a:effectLst>
                <a:latin typeface="Calibri" pitchFamily="34" charset="0"/>
                <a:cs typeface="Calibri" pitchFamily="34" charset="0"/>
              </a:rPr>
              <a:t> (</a:t>
            </a:r>
            <a:r>
              <a:rPr lang="en-US" dirty="0">
                <a:solidFill>
                  <a:schemeClr val="tx2">
                    <a:lumMod val="50000"/>
                  </a:schemeClr>
                </a:solidFill>
                <a:effectLst>
                  <a:outerShdw blurRad="38100" dist="38100" dir="2700000" algn="tl">
                    <a:srgbClr val="000000">
                      <a:alpha val="43137"/>
                    </a:srgbClr>
                  </a:outerShdw>
                </a:effectLst>
                <a:latin typeface="Calibri" pitchFamily="34" charset="0"/>
                <a:cs typeface="Calibri" pitchFamily="34" charset="0"/>
              </a:rPr>
              <a:t>The Cowboy </a:t>
            </a:r>
            <a:r>
              <a:rPr lang="en-US" dirty="0" err="1" smtClean="0">
                <a:solidFill>
                  <a:schemeClr val="tx2">
                    <a:lumMod val="50000"/>
                  </a:schemeClr>
                </a:solidFill>
                <a:effectLst>
                  <a:outerShdw blurRad="38100" dist="38100" dir="2700000" algn="tl">
                    <a:srgbClr val="000000">
                      <a:alpha val="43137"/>
                    </a:srgbClr>
                  </a:outerShdw>
                </a:effectLst>
                <a:latin typeface="Calibri" pitchFamily="34" charset="0"/>
                <a:cs typeface="Calibri" pitchFamily="34" charset="0"/>
              </a:rPr>
              <a:t>Haji</a:t>
            </a:r>
            <a:r>
              <a:rPr lang="en-US" dirty="0" smtClean="0">
                <a:solidFill>
                  <a:schemeClr val="tx2">
                    <a:lumMod val="50000"/>
                  </a:schemeClr>
                </a:solidFill>
                <a:effectLst>
                  <a:outerShdw blurRad="38100" dist="38100" dir="2700000" algn="tl">
                    <a:srgbClr val="000000">
                      <a:alpha val="43137"/>
                    </a:srgbClr>
                  </a:outerShdw>
                </a:effectLst>
                <a:latin typeface="Calibri" pitchFamily="34" charset="0"/>
                <a:cs typeface="Calibri" pitchFamily="34" charset="0"/>
              </a:rPr>
              <a:t>)</a:t>
            </a:r>
            <a:r>
              <a:rPr lang="en-US" dirty="0" smtClean="0">
                <a:solidFill>
                  <a:schemeClr val="tx2">
                    <a:lumMod val="50000"/>
                  </a:schemeClr>
                </a:solidFill>
                <a:latin typeface="Calibri" pitchFamily="34" charset="0"/>
                <a:cs typeface="Calibri" pitchFamily="34" charset="0"/>
              </a:rPr>
              <a:t> </a:t>
            </a:r>
            <a:endParaRPr lang="en-US" dirty="0">
              <a:solidFill>
                <a:schemeClr val="tx2">
                  <a:lumMod val="50000"/>
                </a:schemeClr>
              </a:solidFill>
              <a:latin typeface="Calibri" pitchFamily="34" charset="0"/>
              <a:cs typeface="Calibri" pitchFamily="34" charset="0"/>
            </a:endParaRPr>
          </a:p>
        </p:txBody>
      </p:sp>
    </p:spTree>
    <p:extLst>
      <p:ext uri="{BB962C8B-B14F-4D97-AF65-F5344CB8AC3E}">
        <p14:creationId xmlns:p14="http://schemas.microsoft.com/office/powerpoint/2010/main" val="3090828484"/>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2060"/>
                </a:solidFill>
                <a:effectLst>
                  <a:outerShdw blurRad="38100" dist="38100" dir="2700000" algn="tl">
                    <a:srgbClr val="000000">
                      <a:alpha val="43137"/>
                    </a:srgbClr>
                  </a:outerShdw>
                </a:effectLst>
              </a:rPr>
              <a:t>2. Special Product Line</a:t>
            </a:r>
            <a:endParaRPr lang="en-US"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r>
              <a:rPr lang="en-US" dirty="0" smtClean="0"/>
              <a:t>Korean wave have been hit all over the world, including  Indonesia in </a:t>
            </a:r>
            <a:r>
              <a:rPr lang="en-US" dirty="0"/>
              <a:t>the 1990s with one of the most popular Korean drama ‘Winter Sonata</a:t>
            </a:r>
            <a:r>
              <a:rPr lang="en-US" dirty="0" smtClean="0"/>
              <a:t>’.</a:t>
            </a:r>
          </a:p>
          <a:p>
            <a:r>
              <a:rPr lang="en-US" dirty="0" smtClean="0"/>
              <a:t>Since then, many dramas and films have made it on to the televisions of Indonesian houses.</a:t>
            </a:r>
          </a:p>
          <a:p>
            <a:r>
              <a:rPr lang="en-US" dirty="0" smtClean="0"/>
              <a:t>Young generations tend to look to Korea for their lifestyle and fashion as well.  The influence of K-Wave is to be far greater in Indonesia.</a:t>
            </a:r>
          </a:p>
          <a:p>
            <a:r>
              <a:rPr lang="en-US" dirty="0" smtClean="0"/>
              <a:t>The love for Korean language, music, cinematography, and culture provides great bridge between the two countries.  </a:t>
            </a:r>
          </a:p>
          <a:p>
            <a:endParaRPr lang="en-US" dirty="0"/>
          </a:p>
        </p:txBody>
      </p:sp>
    </p:spTree>
    <p:extLst>
      <p:ext uri="{BB962C8B-B14F-4D97-AF65-F5344CB8AC3E}">
        <p14:creationId xmlns:p14="http://schemas.microsoft.com/office/powerpoint/2010/main" val="2129840810"/>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okshelves1.JPG"/>
          <p:cNvPicPr>
            <a:picLocks noChangeAspect="1"/>
          </p:cNvPicPr>
          <p:nvPr/>
        </p:nvPicPr>
        <p:blipFill>
          <a:blip r:embed="rId2" cstate="print"/>
          <a:srcRect b="16748"/>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pic>
        <p:nvPicPr>
          <p:cNvPr id="5" name="Picture 4" descr="Cover Phobia 1-1 revisi OK.JPG"/>
          <p:cNvPicPr>
            <a:picLocks noChangeAspect="1"/>
          </p:cNvPicPr>
          <p:nvPr/>
        </p:nvPicPr>
        <p:blipFill>
          <a:blip r:embed="rId3" cstate="print"/>
          <a:stretch>
            <a:fillRect/>
          </a:stretch>
        </p:blipFill>
        <p:spPr>
          <a:xfrm>
            <a:off x="304800" y="609600"/>
            <a:ext cx="1219200" cy="1768037"/>
          </a:xfrm>
          <a:prstGeom prst="rect">
            <a:avLst/>
          </a:prstGeom>
          <a:ln>
            <a:noFill/>
          </a:ln>
          <a:effectLst>
            <a:outerShdw blurRad="292100" dist="139700" dir="2700000" algn="tl" rotWithShape="0">
              <a:srgbClr val="333333">
                <a:alpha val="65000"/>
              </a:srgbClr>
            </a:outerShdw>
          </a:effectLst>
        </p:spPr>
      </p:pic>
      <p:pic>
        <p:nvPicPr>
          <p:cNvPr id="6" name="Picture 5" descr="final cover.JPG"/>
          <p:cNvPicPr>
            <a:picLocks noChangeAspect="1"/>
          </p:cNvPicPr>
          <p:nvPr/>
        </p:nvPicPr>
        <p:blipFill>
          <a:blip r:embed="rId4" cstate="print"/>
          <a:stretch>
            <a:fillRect/>
          </a:stretch>
        </p:blipFill>
        <p:spPr>
          <a:xfrm>
            <a:off x="1752600" y="609600"/>
            <a:ext cx="1224558" cy="1752600"/>
          </a:xfrm>
          <a:prstGeom prst="rect">
            <a:avLst/>
          </a:prstGeom>
          <a:ln>
            <a:noFill/>
          </a:ln>
          <a:effectLst>
            <a:outerShdw blurRad="292100" dist="139700" dir="2700000" algn="tl" rotWithShape="0">
              <a:srgbClr val="333333">
                <a:alpha val="65000"/>
              </a:srgbClr>
            </a:outerShdw>
          </a:effectLst>
        </p:spPr>
      </p:pic>
      <p:pic>
        <p:nvPicPr>
          <p:cNvPr id="7" name="Picture 6" descr="cover Faith.JPG"/>
          <p:cNvPicPr>
            <a:picLocks noChangeAspect="1"/>
          </p:cNvPicPr>
          <p:nvPr/>
        </p:nvPicPr>
        <p:blipFill>
          <a:blip r:embed="rId5" cstate="print"/>
          <a:stretch>
            <a:fillRect/>
          </a:stretch>
        </p:blipFill>
        <p:spPr>
          <a:xfrm>
            <a:off x="4648200" y="609600"/>
            <a:ext cx="1210756" cy="1752600"/>
          </a:xfrm>
          <a:prstGeom prst="rect">
            <a:avLst/>
          </a:prstGeom>
          <a:ln>
            <a:noFill/>
          </a:ln>
          <a:effectLst>
            <a:outerShdw blurRad="292100" dist="139700" dir="2700000" algn="tl" rotWithShape="0">
              <a:srgbClr val="333333">
                <a:alpha val="65000"/>
              </a:srgbClr>
            </a:outerShdw>
          </a:effectLst>
        </p:spPr>
      </p:pic>
      <p:pic>
        <p:nvPicPr>
          <p:cNvPr id="8" name="Picture 7" descr="cover final sisi dpn.JPG"/>
          <p:cNvPicPr>
            <a:picLocks noChangeAspect="1"/>
          </p:cNvPicPr>
          <p:nvPr/>
        </p:nvPicPr>
        <p:blipFill>
          <a:blip r:embed="rId6" cstate="print"/>
          <a:stretch>
            <a:fillRect/>
          </a:stretch>
        </p:blipFill>
        <p:spPr>
          <a:xfrm>
            <a:off x="6096000" y="609600"/>
            <a:ext cx="1228746" cy="1752600"/>
          </a:xfrm>
          <a:prstGeom prst="rect">
            <a:avLst/>
          </a:prstGeom>
          <a:ln>
            <a:noFill/>
          </a:ln>
          <a:effectLst>
            <a:outerShdw blurRad="292100" dist="139700" dir="2700000" algn="tl" rotWithShape="0">
              <a:srgbClr val="333333">
                <a:alpha val="65000"/>
              </a:srgbClr>
            </a:outerShdw>
          </a:effectLst>
        </p:spPr>
      </p:pic>
      <p:pic>
        <p:nvPicPr>
          <p:cNvPr id="9" name="Picture 8" descr="colover-final-012.JPG"/>
          <p:cNvPicPr>
            <a:picLocks noChangeAspect="1"/>
          </p:cNvPicPr>
          <p:nvPr/>
        </p:nvPicPr>
        <p:blipFill>
          <a:blip r:embed="rId7" cstate="print"/>
          <a:stretch>
            <a:fillRect/>
          </a:stretch>
        </p:blipFill>
        <p:spPr>
          <a:xfrm>
            <a:off x="4648200" y="2743200"/>
            <a:ext cx="1219200" cy="1752702"/>
          </a:xfrm>
          <a:prstGeom prst="rect">
            <a:avLst/>
          </a:prstGeom>
          <a:ln>
            <a:noFill/>
          </a:ln>
          <a:effectLst>
            <a:outerShdw blurRad="292100" dist="139700" dir="2700000" algn="tl" rotWithShape="0">
              <a:srgbClr val="333333">
                <a:alpha val="65000"/>
              </a:srgbClr>
            </a:outerShdw>
          </a:effectLst>
        </p:spPr>
      </p:pic>
      <p:pic>
        <p:nvPicPr>
          <p:cNvPr id="10" name="Picture 9" descr="cover 2060 OK 1.JPG"/>
          <p:cNvPicPr>
            <a:picLocks noChangeAspect="1"/>
          </p:cNvPicPr>
          <p:nvPr/>
        </p:nvPicPr>
        <p:blipFill>
          <a:blip r:embed="rId8" cstate="print"/>
          <a:stretch>
            <a:fillRect/>
          </a:stretch>
        </p:blipFill>
        <p:spPr>
          <a:xfrm>
            <a:off x="304800" y="4876800"/>
            <a:ext cx="1219200" cy="1755134"/>
          </a:xfrm>
          <a:prstGeom prst="rect">
            <a:avLst/>
          </a:prstGeom>
        </p:spPr>
      </p:pic>
      <p:pic>
        <p:nvPicPr>
          <p:cNvPr id="11" name="Picture 10" descr="Caffe Latte_Page_1.JPG"/>
          <p:cNvPicPr>
            <a:picLocks noChangeAspect="1"/>
          </p:cNvPicPr>
          <p:nvPr/>
        </p:nvPicPr>
        <p:blipFill>
          <a:blip r:embed="rId9" cstate="print"/>
          <a:stretch>
            <a:fillRect/>
          </a:stretch>
        </p:blipFill>
        <p:spPr>
          <a:xfrm>
            <a:off x="1752600" y="2743200"/>
            <a:ext cx="1219199" cy="1752600"/>
          </a:xfrm>
          <a:prstGeom prst="rect">
            <a:avLst/>
          </a:prstGeom>
          <a:ln>
            <a:noFill/>
          </a:ln>
          <a:effectLst>
            <a:outerShdw blurRad="292100" dist="139700" dir="2700000" algn="tl" rotWithShape="0">
              <a:srgbClr val="333333">
                <a:alpha val="65000"/>
              </a:srgbClr>
            </a:outerShdw>
          </a:effectLst>
        </p:spPr>
      </p:pic>
      <p:pic>
        <p:nvPicPr>
          <p:cNvPr id="12" name="Picture 11" descr="Cover Beautiful Regret2.JPG"/>
          <p:cNvPicPr>
            <a:picLocks noChangeAspect="1"/>
          </p:cNvPicPr>
          <p:nvPr/>
        </p:nvPicPr>
        <p:blipFill>
          <a:blip r:embed="rId10" cstate="print"/>
          <a:stretch>
            <a:fillRect/>
          </a:stretch>
        </p:blipFill>
        <p:spPr>
          <a:xfrm>
            <a:off x="304800" y="2743200"/>
            <a:ext cx="1219200" cy="1752599"/>
          </a:xfrm>
          <a:prstGeom prst="rect">
            <a:avLst/>
          </a:prstGeom>
          <a:ln>
            <a:noFill/>
          </a:ln>
          <a:effectLst>
            <a:outerShdw blurRad="292100" dist="139700" dir="2700000" algn="tl" rotWithShape="0">
              <a:srgbClr val="333333">
                <a:alpha val="65000"/>
              </a:srgbClr>
            </a:outerShdw>
          </a:effectLst>
        </p:spPr>
      </p:pic>
      <p:pic>
        <p:nvPicPr>
          <p:cNvPr id="13" name="Picture 12" descr="cover our married FINAL2.JPG"/>
          <p:cNvPicPr>
            <a:picLocks noChangeAspect="1"/>
          </p:cNvPicPr>
          <p:nvPr/>
        </p:nvPicPr>
        <p:blipFill>
          <a:blip r:embed="rId11" cstate="print"/>
          <a:stretch>
            <a:fillRect/>
          </a:stretch>
        </p:blipFill>
        <p:spPr>
          <a:xfrm>
            <a:off x="4648200" y="4876800"/>
            <a:ext cx="1205012" cy="1752600"/>
          </a:xfrm>
          <a:prstGeom prst="rect">
            <a:avLst/>
          </a:prstGeom>
          <a:ln>
            <a:noFill/>
          </a:ln>
          <a:effectLst>
            <a:outerShdw blurRad="292100" dist="139700" dir="2700000" algn="tl" rotWithShape="0">
              <a:srgbClr val="333333">
                <a:alpha val="65000"/>
              </a:srgbClr>
            </a:outerShdw>
          </a:effectLst>
        </p:spPr>
      </p:pic>
      <p:pic>
        <p:nvPicPr>
          <p:cNvPr id="14" name="Picture 13" descr="cover sister scandal OKE 12.JPG"/>
          <p:cNvPicPr>
            <a:picLocks noChangeAspect="1"/>
          </p:cNvPicPr>
          <p:nvPr/>
        </p:nvPicPr>
        <p:blipFill>
          <a:blip r:embed="rId12" cstate="print"/>
          <a:stretch>
            <a:fillRect/>
          </a:stretch>
        </p:blipFill>
        <p:spPr>
          <a:xfrm>
            <a:off x="6096000" y="2743200"/>
            <a:ext cx="1202011" cy="1752600"/>
          </a:xfrm>
          <a:prstGeom prst="rect">
            <a:avLst/>
          </a:prstGeom>
          <a:ln>
            <a:noFill/>
          </a:ln>
          <a:effectLst>
            <a:outerShdw blurRad="292100" dist="139700" dir="2700000" algn="tl" rotWithShape="0">
              <a:srgbClr val="333333">
                <a:alpha val="65000"/>
              </a:srgbClr>
            </a:outerShdw>
          </a:effectLst>
        </p:spPr>
      </p:pic>
      <p:pic>
        <p:nvPicPr>
          <p:cNvPr id="16" name="Picture 15" descr="prosecutor.JPG"/>
          <p:cNvPicPr>
            <a:picLocks noChangeAspect="1"/>
          </p:cNvPicPr>
          <p:nvPr/>
        </p:nvPicPr>
        <p:blipFill>
          <a:blip r:embed="rId13" cstate="print"/>
          <a:stretch>
            <a:fillRect/>
          </a:stretch>
        </p:blipFill>
        <p:spPr>
          <a:xfrm>
            <a:off x="3200400" y="2743200"/>
            <a:ext cx="1219200" cy="1752600"/>
          </a:xfrm>
          <a:prstGeom prst="rect">
            <a:avLst/>
          </a:prstGeom>
          <a:ln>
            <a:noFill/>
          </a:ln>
          <a:effectLst>
            <a:outerShdw blurRad="292100" dist="139700" dir="2700000" algn="tl" rotWithShape="0">
              <a:srgbClr val="333333">
                <a:alpha val="65000"/>
              </a:srgbClr>
            </a:outerShdw>
          </a:effectLst>
        </p:spPr>
      </p:pic>
      <p:pic>
        <p:nvPicPr>
          <p:cNvPr id="17" name="Picture 16" descr="Cover You are Invited.JPG"/>
          <p:cNvPicPr>
            <a:picLocks noChangeAspect="1"/>
          </p:cNvPicPr>
          <p:nvPr/>
        </p:nvPicPr>
        <p:blipFill>
          <a:blip r:embed="rId14" cstate="print"/>
          <a:stretch>
            <a:fillRect/>
          </a:stretch>
        </p:blipFill>
        <p:spPr>
          <a:xfrm>
            <a:off x="3200400" y="4876800"/>
            <a:ext cx="1199394" cy="1752600"/>
          </a:xfrm>
          <a:prstGeom prst="rect">
            <a:avLst/>
          </a:prstGeom>
          <a:ln>
            <a:noFill/>
          </a:ln>
          <a:effectLst>
            <a:outerShdw blurRad="292100" dist="139700" dir="2700000" algn="tl" rotWithShape="0">
              <a:srgbClr val="333333">
                <a:alpha val="65000"/>
              </a:srgbClr>
            </a:outerShdw>
          </a:effectLst>
        </p:spPr>
      </p:pic>
      <p:pic>
        <p:nvPicPr>
          <p:cNvPr id="18" name="Picture 17" descr="Longest Love Letter.JPG"/>
          <p:cNvPicPr>
            <a:picLocks noChangeAspect="1"/>
          </p:cNvPicPr>
          <p:nvPr/>
        </p:nvPicPr>
        <p:blipFill>
          <a:blip r:embed="rId15" cstate="print"/>
          <a:stretch>
            <a:fillRect/>
          </a:stretch>
        </p:blipFill>
        <p:spPr>
          <a:xfrm>
            <a:off x="7543800" y="2743200"/>
            <a:ext cx="1190548" cy="1752600"/>
          </a:xfrm>
          <a:prstGeom prst="rect">
            <a:avLst/>
          </a:prstGeom>
          <a:ln>
            <a:noFill/>
          </a:ln>
          <a:effectLst>
            <a:outerShdw blurRad="292100" dist="139700" dir="2700000" algn="tl" rotWithShape="0">
              <a:srgbClr val="333333">
                <a:alpha val="65000"/>
              </a:srgbClr>
            </a:outerShdw>
          </a:effectLst>
        </p:spPr>
      </p:pic>
      <p:pic>
        <p:nvPicPr>
          <p:cNvPr id="19" name="Picture 18" descr="crop-FINAL COV CATCH YOUR LOVE.JPG"/>
          <p:cNvPicPr>
            <a:picLocks noChangeAspect="1"/>
          </p:cNvPicPr>
          <p:nvPr/>
        </p:nvPicPr>
        <p:blipFill>
          <a:blip r:embed="rId16" cstate="print"/>
          <a:stretch>
            <a:fillRect/>
          </a:stretch>
        </p:blipFill>
        <p:spPr>
          <a:xfrm>
            <a:off x="1752600" y="4876800"/>
            <a:ext cx="1201537" cy="1752600"/>
          </a:xfrm>
          <a:prstGeom prst="rect">
            <a:avLst/>
          </a:prstGeom>
          <a:ln>
            <a:noFill/>
          </a:ln>
          <a:effectLst>
            <a:outerShdw blurRad="292100" dist="139700" dir="2700000" algn="tl" rotWithShape="0">
              <a:srgbClr val="333333">
                <a:alpha val="65000"/>
              </a:srgbClr>
            </a:outerShdw>
          </a:effectLst>
        </p:spPr>
      </p:pic>
      <p:pic>
        <p:nvPicPr>
          <p:cNvPr id="20" name="Picture 19" descr="Front_Saranghaeyo_Ajeossi.JPG"/>
          <p:cNvPicPr>
            <a:picLocks noChangeAspect="1"/>
          </p:cNvPicPr>
          <p:nvPr/>
        </p:nvPicPr>
        <p:blipFill>
          <a:blip r:embed="rId17" cstate="print"/>
          <a:stretch>
            <a:fillRect/>
          </a:stretch>
        </p:blipFill>
        <p:spPr>
          <a:xfrm>
            <a:off x="3200400" y="609600"/>
            <a:ext cx="1199250" cy="1752600"/>
          </a:xfrm>
          <a:prstGeom prst="rect">
            <a:avLst/>
          </a:prstGeom>
          <a:ln>
            <a:noFill/>
          </a:ln>
          <a:effectLst>
            <a:outerShdw blurRad="292100" dist="139700" dir="2700000" algn="tl" rotWithShape="0">
              <a:srgbClr val="333333">
                <a:alpha val="65000"/>
              </a:srgbClr>
            </a:outerShdw>
          </a:effectLst>
        </p:spPr>
      </p:pic>
      <p:pic>
        <p:nvPicPr>
          <p:cNvPr id="21" name="Picture 20" descr="cover a revisi 1 pink.JPG"/>
          <p:cNvPicPr>
            <a:picLocks noChangeAspect="1"/>
          </p:cNvPicPr>
          <p:nvPr/>
        </p:nvPicPr>
        <p:blipFill>
          <a:blip r:embed="rId18" cstate="print"/>
          <a:srcRect l="51667" t="106"/>
          <a:stretch>
            <a:fillRect/>
          </a:stretch>
        </p:blipFill>
        <p:spPr>
          <a:xfrm>
            <a:off x="7620000" y="609600"/>
            <a:ext cx="1219200" cy="1767620"/>
          </a:xfrm>
          <a:prstGeom prst="rect">
            <a:avLst/>
          </a:prstGeom>
          <a:ln>
            <a:noFill/>
          </a:ln>
          <a:effectLst>
            <a:outerShdw blurRad="292100" dist="139700" dir="2700000" algn="tl" rotWithShape="0">
              <a:srgbClr val="333333">
                <a:alpha val="65000"/>
              </a:srgbClr>
            </a:outerShdw>
          </a:effectLst>
        </p:spPr>
      </p:pic>
      <p:pic>
        <p:nvPicPr>
          <p:cNvPr id="22" name="Picture 21" descr="cover CEO's.JPG"/>
          <p:cNvPicPr>
            <a:picLocks noChangeAspect="1"/>
          </p:cNvPicPr>
          <p:nvPr/>
        </p:nvPicPr>
        <p:blipFill>
          <a:blip r:embed="rId19" cstate="print"/>
          <a:stretch>
            <a:fillRect/>
          </a:stretch>
        </p:blipFill>
        <p:spPr>
          <a:xfrm rot="16200000">
            <a:off x="5820215" y="5152585"/>
            <a:ext cx="1770771" cy="1219201"/>
          </a:xfrm>
          <a:prstGeom prst="rect">
            <a:avLst/>
          </a:prstGeom>
          <a:ln>
            <a:noFill/>
          </a:ln>
          <a:effectLst>
            <a:outerShdw blurRad="292100" dist="139700" dir="2700000" algn="tl" rotWithShape="0">
              <a:srgbClr val="333333">
                <a:alpha val="65000"/>
              </a:srgbClr>
            </a:outerShdw>
          </a:effectLst>
        </p:spPr>
      </p:pic>
      <p:pic>
        <p:nvPicPr>
          <p:cNvPr id="23" name="Picture 22" descr="once.jpg"/>
          <p:cNvPicPr>
            <a:picLocks noChangeAspect="1"/>
          </p:cNvPicPr>
          <p:nvPr/>
        </p:nvPicPr>
        <p:blipFill>
          <a:blip r:embed="rId20" cstate="print"/>
          <a:srcRect l="55750"/>
          <a:stretch>
            <a:fillRect/>
          </a:stretch>
        </p:blipFill>
        <p:spPr>
          <a:xfrm>
            <a:off x="7543800" y="4876800"/>
            <a:ext cx="1143000" cy="1752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5" name="Picture 4" descr="kfic.JPG"/>
          <p:cNvPicPr>
            <a:picLocks noChangeAspect="1"/>
          </p:cNvPicPr>
          <p:nvPr/>
        </p:nvPicPr>
        <p:blipFill>
          <a:blip r:embed="rId2">
            <a:lum bright="70000" contrast="-76000"/>
          </a:blip>
          <a:srcRect l="13333" t="1087" r="11667"/>
          <a:stretch>
            <a:fillRect/>
          </a:stretch>
        </p:blipFill>
        <p:spPr>
          <a:xfrm>
            <a:off x="533400" y="609601"/>
            <a:ext cx="8001000" cy="5438794"/>
          </a:xfrm>
          <a:prstGeom prst="rect">
            <a:avLst/>
          </a:prstGeom>
        </p:spPr>
      </p:pic>
      <p:sp>
        <p:nvSpPr>
          <p:cNvPr id="2" name="Title 1"/>
          <p:cNvSpPr>
            <a:spLocks noGrp="1"/>
          </p:cNvSpPr>
          <p:nvPr>
            <p:ph type="title"/>
          </p:nvPr>
        </p:nvSpPr>
        <p:spPr>
          <a:xfrm>
            <a:off x="533400" y="381000"/>
            <a:ext cx="8001000" cy="838200"/>
          </a:xfrm>
        </p:spPr>
        <p:txBody>
          <a:bodyPr>
            <a:normAutofit/>
          </a:bodyPr>
          <a:lstStyle/>
          <a:p>
            <a:r>
              <a:rPr lang="en-US" sz="4000" dirty="0" smtClean="0">
                <a:solidFill>
                  <a:schemeClr val="accent2">
                    <a:lumMod val="50000"/>
                  </a:schemeClr>
                </a:solidFill>
                <a:effectLst>
                  <a:outerShdw blurRad="38100" dist="38100" dir="2700000" algn="tl">
                    <a:srgbClr val="000000">
                      <a:alpha val="43137"/>
                    </a:srgbClr>
                  </a:outerShdw>
                </a:effectLst>
              </a:rPr>
              <a:t>Who are the authors?</a:t>
            </a:r>
            <a:endParaRPr lang="en-US" sz="4000"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dirty="0" smtClean="0">
                <a:solidFill>
                  <a:schemeClr val="bg2">
                    <a:lumMod val="10000"/>
                  </a:schemeClr>
                </a:solidFill>
              </a:rPr>
              <a:t>Most of K-fiction authors are local author—mostly young author. </a:t>
            </a:r>
          </a:p>
          <a:p>
            <a:r>
              <a:rPr lang="en-US" dirty="0" smtClean="0">
                <a:solidFill>
                  <a:schemeClr val="bg2">
                    <a:lumMod val="10000"/>
                  </a:schemeClr>
                </a:solidFill>
              </a:rPr>
              <a:t>Most of them have to never visit Korea as well.</a:t>
            </a:r>
          </a:p>
          <a:p>
            <a:r>
              <a:rPr lang="en-US" dirty="0" smtClean="0">
                <a:solidFill>
                  <a:schemeClr val="bg2">
                    <a:lumMod val="10000"/>
                  </a:schemeClr>
                </a:solidFill>
              </a:rPr>
              <a:t>Most of them are K-Pop or K-Drama fanatic fans. </a:t>
            </a:r>
          </a:p>
          <a:p>
            <a:r>
              <a:rPr lang="en-US" dirty="0" smtClean="0">
                <a:solidFill>
                  <a:schemeClr val="bg2">
                    <a:lumMod val="10000"/>
                  </a:schemeClr>
                </a:solidFill>
              </a:rPr>
              <a:t>Before becoming a professional writers, they start writing on their own blog, for their own pleasure.</a:t>
            </a:r>
            <a:endParaRPr lang="en-US" dirty="0">
              <a:solidFill>
                <a:schemeClr val="bg2">
                  <a:lumMod val="10000"/>
                </a:schemeClr>
              </a:solidFill>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24400" y="6019800"/>
            <a:ext cx="3733800" cy="533400"/>
          </a:xfrm>
          <a:noFill/>
        </p:spPr>
        <p:style>
          <a:lnRef idx="0">
            <a:schemeClr val="accent4"/>
          </a:lnRef>
          <a:fillRef idx="3">
            <a:schemeClr val="accent4"/>
          </a:fillRef>
          <a:effectRef idx="3">
            <a:schemeClr val="accent4"/>
          </a:effectRef>
          <a:fontRef idx="minor">
            <a:schemeClr val="lt1"/>
          </a:fontRef>
        </p:style>
        <p:txBody>
          <a:bodyPr>
            <a:noAutofit/>
          </a:bodyPr>
          <a:lstStyle/>
          <a:p>
            <a:r>
              <a:rPr lang="en-US" sz="1600" dirty="0" smtClean="0">
                <a:solidFill>
                  <a:schemeClr val="tx1"/>
                </a:solidFill>
                <a:effectLst>
                  <a:outerShdw blurRad="38100" dist="38100" dir="2700000" algn="tl">
                    <a:srgbClr val="000000">
                      <a:alpha val="43137"/>
                    </a:srgbClr>
                  </a:outerShdw>
                </a:effectLst>
              </a:rPr>
              <a:t>Yuli </a:t>
            </a:r>
            <a:r>
              <a:rPr lang="en-US" sz="1600" dirty="0" err="1" smtClean="0">
                <a:solidFill>
                  <a:schemeClr val="tx1"/>
                </a:solidFill>
                <a:effectLst>
                  <a:outerShdw blurRad="38100" dist="38100" dir="2700000" algn="tl">
                    <a:srgbClr val="000000">
                      <a:alpha val="43137"/>
                    </a:srgbClr>
                  </a:outerShdw>
                </a:effectLst>
              </a:rPr>
              <a:t>Pritania’s</a:t>
            </a:r>
            <a:r>
              <a:rPr lang="en-US" sz="1600" dirty="0" smtClean="0">
                <a:solidFill>
                  <a:schemeClr val="tx1"/>
                </a:solidFill>
                <a:effectLst>
                  <a:outerShdw blurRad="38100" dist="38100" dir="2700000" algn="tl">
                    <a:srgbClr val="000000">
                      <a:alpha val="43137"/>
                    </a:srgbClr>
                  </a:outerShdw>
                </a:effectLst>
              </a:rPr>
              <a:t> blog</a:t>
            </a:r>
            <a:r>
              <a:rPr lang="en-US" sz="2800" dirty="0" smtClean="0">
                <a:solidFill>
                  <a:schemeClr val="tx1"/>
                </a:solidFill>
                <a:effectLst>
                  <a:outerShdw blurRad="38100" dist="38100" dir="2700000" algn="tl">
                    <a:srgbClr val="000000">
                      <a:alpha val="43137"/>
                    </a:srgbClr>
                  </a:outerShdw>
                </a:effectLst>
              </a:rPr>
              <a:t/>
            </a:r>
            <a:br>
              <a:rPr lang="en-US" sz="2800" dirty="0" smtClean="0">
                <a:solidFill>
                  <a:schemeClr val="tx1"/>
                </a:solidFill>
                <a:effectLst>
                  <a:outerShdw blurRad="38100" dist="38100" dir="2700000" algn="tl">
                    <a:srgbClr val="000000">
                      <a:alpha val="43137"/>
                    </a:srgbClr>
                  </a:outerShdw>
                </a:effectLst>
              </a:rPr>
            </a:br>
            <a:r>
              <a:rPr lang="en-US" sz="1200" dirty="0" smtClean="0">
                <a:solidFill>
                  <a:schemeClr val="tx1"/>
                </a:solidFill>
              </a:rPr>
              <a:t>http://sapphireblueoceanforsuju.wordpress.com</a:t>
            </a:r>
            <a:endParaRPr lang="en-US" sz="1800" dirty="0">
              <a:solidFill>
                <a:schemeClr val="tx1"/>
              </a:solidFill>
            </a:endParaRPr>
          </a:p>
        </p:txBody>
      </p:sp>
      <p:pic>
        <p:nvPicPr>
          <p:cNvPr id="9" name="Content Placeholder 8" descr="Picture1.jpg"/>
          <p:cNvPicPr>
            <a:picLocks noGrp="1" noChangeAspect="1"/>
          </p:cNvPicPr>
          <p:nvPr>
            <p:ph sz="half" idx="1"/>
          </p:nvPr>
        </p:nvPicPr>
        <p:blipFill>
          <a:blip r:embed="rId2"/>
          <a:srcRect l="1818" t="2109" r="5454" b="7200"/>
          <a:stretch>
            <a:fillRect/>
          </a:stretch>
        </p:blipFill>
        <p:spPr>
          <a:xfrm>
            <a:off x="228600" y="2514600"/>
            <a:ext cx="4157330" cy="3505200"/>
          </a:xfrm>
        </p:spPr>
      </p:pic>
      <p:pic>
        <p:nvPicPr>
          <p:cNvPr id="10" name="Content Placeholder 9" descr="Picture2.jpg"/>
          <p:cNvPicPr>
            <a:picLocks noGrp="1" noChangeAspect="1"/>
          </p:cNvPicPr>
          <p:nvPr>
            <p:ph sz="half" idx="2"/>
          </p:nvPr>
        </p:nvPicPr>
        <p:blipFill>
          <a:blip r:embed="rId3"/>
          <a:srcRect l="1852" t="1602" r="5556" b="5763"/>
          <a:stretch>
            <a:fillRect/>
          </a:stretch>
        </p:blipFill>
        <p:spPr>
          <a:xfrm>
            <a:off x="4588329" y="1524000"/>
            <a:ext cx="3946071" cy="4495800"/>
          </a:xfrm>
        </p:spPr>
      </p:pic>
      <p:sp>
        <p:nvSpPr>
          <p:cNvPr id="5" name="Rectangle 4"/>
          <p:cNvSpPr/>
          <p:nvPr/>
        </p:nvSpPr>
        <p:spPr>
          <a:xfrm>
            <a:off x="1331737" y="6019800"/>
            <a:ext cx="2417393" cy="523220"/>
          </a:xfrm>
          <a:prstGeom prst="rect">
            <a:avLst/>
          </a:prstGeom>
          <a:noFill/>
        </p:spPr>
        <p:style>
          <a:lnRef idx="0">
            <a:schemeClr val="accent4"/>
          </a:lnRef>
          <a:fillRef idx="3">
            <a:schemeClr val="accent4"/>
          </a:fillRef>
          <a:effectRef idx="3">
            <a:schemeClr val="accent4"/>
          </a:effectRef>
          <a:fontRef idx="minor">
            <a:schemeClr val="lt1"/>
          </a:fontRef>
        </p:style>
        <p:txBody>
          <a:bodyPr wrap="none">
            <a:spAutoFit/>
          </a:bodyPr>
          <a:lstStyle/>
          <a:p>
            <a:pPr algn="ctr"/>
            <a:r>
              <a:rPr lang="en-US" sz="1600" dirty="0" err="1" smtClean="0">
                <a:solidFill>
                  <a:schemeClr val="tx1"/>
                </a:solidFill>
                <a:effectLst>
                  <a:outerShdw blurRad="38100" dist="38100" dir="2700000" algn="tl">
                    <a:srgbClr val="000000">
                      <a:alpha val="43137"/>
                    </a:srgbClr>
                  </a:outerShdw>
                </a:effectLst>
              </a:rPr>
              <a:t>Byanka</a:t>
            </a:r>
            <a:r>
              <a:rPr lang="en-US" sz="1600" dirty="0" smtClean="0">
                <a:solidFill>
                  <a:schemeClr val="tx1"/>
                </a:solidFill>
                <a:effectLst>
                  <a:outerShdw blurRad="38100" dist="38100" dir="2700000" algn="tl">
                    <a:srgbClr val="000000">
                      <a:alpha val="43137"/>
                    </a:srgbClr>
                  </a:outerShdw>
                </a:effectLst>
              </a:rPr>
              <a:t> </a:t>
            </a:r>
            <a:r>
              <a:rPr lang="en-US" sz="1600" dirty="0" err="1" smtClean="0">
                <a:solidFill>
                  <a:schemeClr val="tx1"/>
                </a:solidFill>
                <a:effectLst>
                  <a:outerShdw blurRad="38100" dist="38100" dir="2700000" algn="tl">
                    <a:srgbClr val="000000">
                      <a:alpha val="43137"/>
                    </a:srgbClr>
                  </a:outerShdw>
                </a:effectLst>
              </a:rPr>
              <a:t>Sastra’s</a:t>
            </a:r>
            <a:r>
              <a:rPr lang="en-US" sz="1600" dirty="0" smtClean="0">
                <a:solidFill>
                  <a:schemeClr val="tx1"/>
                </a:solidFill>
                <a:effectLst>
                  <a:outerShdw blurRad="38100" dist="38100" dir="2700000" algn="tl">
                    <a:srgbClr val="000000">
                      <a:alpha val="43137"/>
                    </a:srgbClr>
                  </a:outerShdw>
                </a:effectLst>
              </a:rPr>
              <a:t> blog</a:t>
            </a:r>
          </a:p>
          <a:p>
            <a:pPr algn="ctr"/>
            <a:r>
              <a:rPr lang="en-US" sz="1200" dirty="0" smtClean="0">
                <a:solidFill>
                  <a:schemeClr val="tx1"/>
                </a:solidFill>
              </a:rPr>
              <a:t>http://ImaginePiggy.wordpress.com</a:t>
            </a:r>
            <a:endParaRPr lang="en-US" sz="1200" dirty="0">
              <a:solidFill>
                <a:schemeClr val="tx1"/>
              </a:solidFill>
            </a:endParaRPr>
          </a:p>
        </p:txBody>
      </p:sp>
      <p:sp>
        <p:nvSpPr>
          <p:cNvPr id="6" name="Title 1"/>
          <p:cNvSpPr txBox="1">
            <a:spLocks/>
          </p:cNvSpPr>
          <p:nvPr/>
        </p:nvSpPr>
        <p:spPr>
          <a:xfrm>
            <a:off x="228600" y="304800"/>
            <a:ext cx="4191000" cy="2133600"/>
          </a:xfrm>
          <a:prstGeom prst="rect">
            <a:avLst/>
          </a:prstGeom>
          <a:solidFill>
            <a:schemeClr val="tx1"/>
          </a:solidFill>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Autofit/>
          </a:bodyPr>
          <a:lstStyle/>
          <a:p>
            <a:pPr marL="169863" marR="0" lvl="0" indent="-169863" defTabSz="914400" rtl="0" eaLnBrk="1" fontAlgn="auto" latinLnBrk="0" hangingPunct="1">
              <a:lnSpc>
                <a:spcPct val="100000"/>
              </a:lnSpc>
              <a:spcBef>
                <a:spcPct val="0"/>
              </a:spcBef>
              <a:spcAft>
                <a:spcPts val="0"/>
              </a:spcAft>
              <a:buClrTx/>
              <a:buSzTx/>
              <a:buFont typeface="Wingdings" pitchFamily="2" charset="2"/>
              <a:buChar char="ü"/>
              <a:tabLst/>
              <a:defRPr/>
            </a:pPr>
            <a:r>
              <a:rPr lang="en-US" sz="1900" dirty="0" smtClean="0">
                <a:solidFill>
                  <a:schemeClr val="bg1"/>
                </a:solidFill>
              </a:rPr>
              <a:t>Writing in personal blog in chapters form.</a:t>
            </a:r>
            <a:endParaRPr kumimoji="0" lang="en-US" sz="1900" b="0" i="0" u="none" strike="noStrike" kern="1200" cap="none" spc="0" normalizeH="0" noProof="0" dirty="0" smtClean="0">
              <a:ln>
                <a:noFill/>
              </a:ln>
              <a:solidFill>
                <a:schemeClr val="bg1"/>
              </a:solidFill>
              <a:uLnTx/>
              <a:uFillTx/>
              <a:latin typeface="+mn-lt"/>
              <a:ea typeface="+mn-ea"/>
              <a:cs typeface="+mn-cs"/>
            </a:endParaRPr>
          </a:p>
          <a:p>
            <a:pPr marL="169863" marR="0" lvl="0" indent="-169863" defTabSz="914400" rtl="0" eaLnBrk="1" fontAlgn="auto" latinLnBrk="0" hangingPunct="1">
              <a:lnSpc>
                <a:spcPct val="100000"/>
              </a:lnSpc>
              <a:spcBef>
                <a:spcPct val="0"/>
              </a:spcBef>
              <a:spcAft>
                <a:spcPts val="0"/>
              </a:spcAft>
              <a:buClrTx/>
              <a:buSzTx/>
              <a:buFont typeface="Wingdings" pitchFamily="2" charset="2"/>
              <a:buChar char="ü"/>
              <a:tabLst/>
              <a:defRPr/>
            </a:pPr>
            <a:r>
              <a:rPr lang="en-US" sz="1900" dirty="0" smtClean="0">
                <a:solidFill>
                  <a:schemeClr val="bg1"/>
                </a:solidFill>
              </a:rPr>
              <a:t>Getting comments from blog readers.</a:t>
            </a:r>
          </a:p>
          <a:p>
            <a:pPr marL="169863" marR="0" lvl="0" indent="-169863" defTabSz="914400" rtl="0" eaLnBrk="1" fontAlgn="auto" latinLnBrk="0" hangingPunct="1">
              <a:lnSpc>
                <a:spcPct val="100000"/>
              </a:lnSpc>
              <a:spcBef>
                <a:spcPct val="0"/>
              </a:spcBef>
              <a:spcAft>
                <a:spcPts val="0"/>
              </a:spcAft>
              <a:buClrTx/>
              <a:buSzTx/>
              <a:buFont typeface="Wingdings" pitchFamily="2" charset="2"/>
              <a:buChar char="ü"/>
              <a:tabLst/>
              <a:defRPr/>
            </a:pPr>
            <a:r>
              <a:rPr kumimoji="0" lang="en-US" sz="1900" b="0" i="0" u="none" strike="noStrike" kern="1200" cap="none" spc="0" normalizeH="0" noProof="0" dirty="0" smtClean="0">
                <a:ln>
                  <a:noFill/>
                </a:ln>
                <a:solidFill>
                  <a:schemeClr val="bg1"/>
                </a:solidFill>
                <a:uLnTx/>
                <a:uFillTx/>
                <a:latin typeface="+mn-lt"/>
                <a:ea typeface="+mn-ea"/>
                <a:cs typeface="+mn-cs"/>
              </a:rPr>
              <a:t>Chapters </a:t>
            </a:r>
            <a:r>
              <a:rPr lang="en-US" sz="1900" dirty="0" smtClean="0">
                <a:solidFill>
                  <a:schemeClr val="bg1"/>
                </a:solidFill>
              </a:rPr>
              <a:t>then </a:t>
            </a:r>
            <a:r>
              <a:rPr kumimoji="0" lang="en-US" sz="1900" b="0" i="0" u="none" strike="noStrike" kern="1200" cap="none" spc="0" normalizeH="0" noProof="0" dirty="0" smtClean="0">
                <a:ln>
                  <a:noFill/>
                </a:ln>
                <a:solidFill>
                  <a:schemeClr val="bg1"/>
                </a:solidFill>
                <a:uLnTx/>
                <a:uFillTx/>
                <a:latin typeface="+mn-lt"/>
                <a:ea typeface="+mn-ea"/>
                <a:cs typeface="+mn-cs"/>
              </a:rPr>
              <a:t>are compiled as a script and submitted to the publishers.</a:t>
            </a:r>
          </a:p>
          <a:p>
            <a:pPr marL="169863" marR="0" lvl="0" indent="-169863" defTabSz="914400" rtl="0" eaLnBrk="1" fontAlgn="auto" latinLnBrk="0" hangingPunct="1">
              <a:lnSpc>
                <a:spcPct val="100000"/>
              </a:lnSpc>
              <a:spcBef>
                <a:spcPct val="0"/>
              </a:spcBef>
              <a:spcAft>
                <a:spcPts val="0"/>
              </a:spcAft>
              <a:buClrTx/>
              <a:buSzTx/>
              <a:buFont typeface="Wingdings" pitchFamily="2" charset="2"/>
              <a:buChar char="ü"/>
              <a:tabLst/>
              <a:defRPr/>
            </a:pPr>
            <a:r>
              <a:rPr lang="en-US" sz="1900" dirty="0" smtClean="0">
                <a:solidFill>
                  <a:schemeClr val="bg1"/>
                </a:solidFill>
              </a:rPr>
              <a:t>The book is promoted through the blog.</a:t>
            </a:r>
            <a:endParaRPr kumimoji="0" lang="en-US" sz="1900" b="0" i="0" u="none" strike="noStrike" kern="1200" cap="none" spc="0" normalizeH="0" noProof="0" dirty="0" smtClean="0">
              <a:ln>
                <a:noFill/>
              </a:ln>
              <a:solidFill>
                <a:schemeClr val="bg1"/>
              </a:solidFill>
              <a:uLnTx/>
              <a:uFillTx/>
              <a:latin typeface="+mn-lt"/>
              <a:ea typeface="+mn-ea"/>
              <a:cs typeface="+mn-cs"/>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191000" cy="4297363"/>
          </a:xfrm>
        </p:spPr>
        <p:txBody>
          <a:bodyPr>
            <a:normAutofit fontScale="92500" lnSpcReduction="20000"/>
          </a:bodyPr>
          <a:lstStyle/>
          <a:p>
            <a:pPr>
              <a:buFont typeface="Wingdings" pitchFamily="2" charset="2"/>
              <a:buChar char="§"/>
            </a:pPr>
            <a:endParaRPr lang="en-US" sz="2400" dirty="0" smtClean="0">
              <a:solidFill>
                <a:schemeClr val="accent2">
                  <a:lumMod val="50000"/>
                </a:schemeClr>
              </a:solidFill>
              <a:cs typeface="Calibri" pitchFamily="34" charset="0"/>
            </a:endParaRPr>
          </a:p>
          <a:p>
            <a:pPr>
              <a:spcAft>
                <a:spcPts val="600"/>
              </a:spcAft>
              <a:buFont typeface="Wingdings" pitchFamily="2" charset="2"/>
              <a:buChar char="§"/>
            </a:pPr>
            <a:r>
              <a:rPr lang="en-US" sz="1900" dirty="0" err="1" smtClean="0">
                <a:solidFill>
                  <a:schemeClr val="accent2">
                    <a:lumMod val="50000"/>
                  </a:schemeClr>
                </a:solidFill>
                <a:cs typeface="Calibri" pitchFamily="34" charset="0"/>
              </a:rPr>
              <a:t>Kompas</a:t>
            </a:r>
            <a:r>
              <a:rPr lang="en-US" sz="1900" dirty="0" smtClean="0">
                <a:solidFill>
                  <a:schemeClr val="accent2">
                    <a:lumMod val="50000"/>
                  </a:schemeClr>
                </a:solidFill>
                <a:cs typeface="Calibri" pitchFamily="34" charset="0"/>
              </a:rPr>
              <a:t> </a:t>
            </a:r>
            <a:r>
              <a:rPr lang="en-US" sz="1900" dirty="0">
                <a:solidFill>
                  <a:schemeClr val="accent2">
                    <a:lumMod val="50000"/>
                  </a:schemeClr>
                </a:solidFill>
                <a:cs typeface="Calibri" pitchFamily="34" charset="0"/>
              </a:rPr>
              <a:t>Gramedia was founded </a:t>
            </a:r>
            <a:r>
              <a:rPr lang="en-US" sz="1900" dirty="0" smtClean="0">
                <a:solidFill>
                  <a:schemeClr val="accent2">
                    <a:lumMod val="50000"/>
                  </a:schemeClr>
                </a:solidFill>
                <a:cs typeface="Calibri" pitchFamily="34" charset="0"/>
              </a:rPr>
              <a:t>by </a:t>
            </a:r>
            <a:r>
              <a:rPr lang="en-US" sz="1900" dirty="0" err="1">
                <a:solidFill>
                  <a:schemeClr val="accent2">
                    <a:lumMod val="50000"/>
                  </a:schemeClr>
                </a:solidFill>
                <a:cs typeface="Calibri" pitchFamily="34" charset="0"/>
              </a:rPr>
              <a:t>Jakob</a:t>
            </a:r>
            <a:r>
              <a:rPr lang="en-US" sz="1900" dirty="0">
                <a:solidFill>
                  <a:schemeClr val="accent2">
                    <a:lumMod val="50000"/>
                  </a:schemeClr>
                </a:solidFill>
                <a:cs typeface="Calibri" pitchFamily="34" charset="0"/>
              </a:rPr>
              <a:t> </a:t>
            </a:r>
            <a:r>
              <a:rPr lang="en-US" sz="1900" dirty="0" err="1">
                <a:solidFill>
                  <a:schemeClr val="accent2">
                    <a:lumMod val="50000"/>
                  </a:schemeClr>
                </a:solidFill>
                <a:cs typeface="Calibri" pitchFamily="34" charset="0"/>
              </a:rPr>
              <a:t>Oetama</a:t>
            </a:r>
            <a:r>
              <a:rPr lang="en-US" sz="1900" dirty="0">
                <a:solidFill>
                  <a:schemeClr val="accent2">
                    <a:lumMod val="50000"/>
                  </a:schemeClr>
                </a:solidFill>
                <a:cs typeface="Calibri" pitchFamily="34" charset="0"/>
              </a:rPr>
              <a:t> and PK </a:t>
            </a:r>
            <a:r>
              <a:rPr lang="en-US" sz="1900" dirty="0" err="1" smtClean="0">
                <a:solidFill>
                  <a:schemeClr val="accent2">
                    <a:lumMod val="50000"/>
                  </a:schemeClr>
                </a:solidFill>
                <a:cs typeface="Calibri" pitchFamily="34" charset="0"/>
              </a:rPr>
              <a:t>Ojong</a:t>
            </a:r>
            <a:r>
              <a:rPr lang="en-US" sz="1900" dirty="0" smtClean="0">
                <a:solidFill>
                  <a:schemeClr val="accent2">
                    <a:lumMod val="50000"/>
                  </a:schemeClr>
                </a:solidFill>
                <a:cs typeface="Calibri" pitchFamily="34" charset="0"/>
              </a:rPr>
              <a:t> in 1963 by release </a:t>
            </a:r>
            <a:r>
              <a:rPr lang="en-US" sz="1900" i="1" dirty="0" err="1" smtClean="0">
                <a:solidFill>
                  <a:schemeClr val="accent2">
                    <a:lumMod val="50000"/>
                  </a:schemeClr>
                </a:solidFill>
              </a:rPr>
              <a:t>Intisari</a:t>
            </a:r>
            <a:r>
              <a:rPr lang="en-US" sz="1900" dirty="0" smtClean="0">
                <a:solidFill>
                  <a:schemeClr val="accent2">
                    <a:lumMod val="50000"/>
                  </a:schemeClr>
                </a:solidFill>
              </a:rPr>
              <a:t> monthly magazine. </a:t>
            </a:r>
          </a:p>
          <a:p>
            <a:pPr>
              <a:spcAft>
                <a:spcPts val="600"/>
              </a:spcAft>
              <a:buFont typeface="Wingdings" pitchFamily="2" charset="2"/>
              <a:buChar char="§"/>
            </a:pPr>
            <a:r>
              <a:rPr lang="en-US" sz="1900" dirty="0" smtClean="0">
                <a:solidFill>
                  <a:schemeClr val="accent2">
                    <a:lumMod val="50000"/>
                  </a:schemeClr>
                </a:solidFill>
              </a:rPr>
              <a:t>On June 1965 they launched the first issue of a national newspaper called </a:t>
            </a:r>
            <a:r>
              <a:rPr lang="en-US" sz="1900" i="1" dirty="0" err="1" smtClean="0">
                <a:solidFill>
                  <a:schemeClr val="accent2">
                    <a:lumMod val="50000"/>
                  </a:schemeClr>
                </a:solidFill>
              </a:rPr>
              <a:t>Kompas</a:t>
            </a:r>
            <a:r>
              <a:rPr lang="en-US" sz="1900" dirty="0" smtClean="0">
                <a:solidFill>
                  <a:schemeClr val="accent2">
                    <a:lumMod val="50000"/>
                  </a:schemeClr>
                </a:solidFill>
              </a:rPr>
              <a:t>. </a:t>
            </a:r>
            <a:endParaRPr lang="en-US" sz="1900" dirty="0">
              <a:solidFill>
                <a:schemeClr val="accent2">
                  <a:lumMod val="50000"/>
                </a:schemeClr>
              </a:solidFill>
              <a:cs typeface="Calibri" pitchFamily="34" charset="0"/>
            </a:endParaRPr>
          </a:p>
          <a:p>
            <a:pPr>
              <a:spcAft>
                <a:spcPts val="600"/>
              </a:spcAft>
              <a:buFont typeface="Wingdings" pitchFamily="2" charset="2"/>
              <a:buChar char="§"/>
            </a:pPr>
            <a:r>
              <a:rPr lang="en-US" sz="1900" i="1" dirty="0" err="1" smtClean="0">
                <a:solidFill>
                  <a:schemeClr val="accent2">
                    <a:lumMod val="50000"/>
                  </a:schemeClr>
                </a:solidFill>
              </a:rPr>
              <a:t>Intisari</a:t>
            </a:r>
            <a:r>
              <a:rPr lang="en-US" sz="1900" dirty="0" smtClean="0">
                <a:solidFill>
                  <a:schemeClr val="accent2">
                    <a:lumMod val="50000"/>
                  </a:schemeClr>
                </a:solidFill>
              </a:rPr>
              <a:t> has grew into many business form, start with the first </a:t>
            </a:r>
            <a:r>
              <a:rPr lang="en-US" sz="1900" dirty="0" err="1" smtClean="0">
                <a:solidFill>
                  <a:schemeClr val="accent2">
                    <a:lumMod val="50000"/>
                  </a:schemeClr>
                </a:solidFill>
              </a:rPr>
              <a:t>Gramedia</a:t>
            </a:r>
            <a:r>
              <a:rPr lang="en-US" sz="1900" dirty="0" smtClean="0">
                <a:solidFill>
                  <a:schemeClr val="accent2">
                    <a:lumMod val="50000"/>
                  </a:schemeClr>
                </a:solidFill>
              </a:rPr>
              <a:t> bookstore in 1970,  </a:t>
            </a:r>
            <a:r>
              <a:rPr lang="en-US" sz="1900" dirty="0" err="1" smtClean="0">
                <a:solidFill>
                  <a:schemeClr val="accent2">
                    <a:lumMod val="50000"/>
                  </a:schemeClr>
                </a:solidFill>
              </a:rPr>
              <a:t>Gramedia</a:t>
            </a:r>
            <a:r>
              <a:rPr lang="en-US" sz="1900" dirty="0" smtClean="0">
                <a:solidFill>
                  <a:schemeClr val="accent2">
                    <a:lumMod val="50000"/>
                  </a:schemeClr>
                </a:solidFill>
              </a:rPr>
              <a:t> printing network (1972), and Gramedia </a:t>
            </a:r>
            <a:r>
              <a:rPr lang="en-US" sz="1900" dirty="0" err="1" smtClean="0">
                <a:solidFill>
                  <a:schemeClr val="accent2">
                    <a:lumMod val="50000"/>
                  </a:schemeClr>
                </a:solidFill>
              </a:rPr>
              <a:t>Pustaka</a:t>
            </a:r>
            <a:r>
              <a:rPr lang="en-US" sz="1900" dirty="0" smtClean="0">
                <a:solidFill>
                  <a:schemeClr val="accent2">
                    <a:lumMod val="50000"/>
                  </a:schemeClr>
                </a:solidFill>
              </a:rPr>
              <a:t> Utama as the first publishing house (1973). </a:t>
            </a:r>
          </a:p>
          <a:p>
            <a:pPr>
              <a:buFont typeface="Wingdings" pitchFamily="2" charset="2"/>
              <a:buChar char="§"/>
            </a:pPr>
            <a:r>
              <a:rPr lang="en-US" sz="1900" dirty="0" err="1" smtClean="0">
                <a:solidFill>
                  <a:schemeClr val="accent2">
                    <a:lumMod val="50000"/>
                  </a:schemeClr>
                </a:solidFill>
                <a:cs typeface="Calibri" pitchFamily="34" charset="0"/>
              </a:rPr>
              <a:t>Kompas</a:t>
            </a:r>
            <a:r>
              <a:rPr lang="en-US" sz="1900" dirty="0" smtClean="0">
                <a:solidFill>
                  <a:schemeClr val="accent2">
                    <a:lumMod val="50000"/>
                  </a:schemeClr>
                </a:solidFill>
                <a:cs typeface="Calibri" pitchFamily="34" charset="0"/>
              </a:rPr>
              <a:t> Gramedia now becomes </a:t>
            </a:r>
            <a:r>
              <a:rPr lang="en-US" sz="1900" dirty="0">
                <a:solidFill>
                  <a:schemeClr val="accent2">
                    <a:lumMod val="50000"/>
                  </a:schemeClr>
                </a:solidFill>
                <a:cs typeface="Calibri" pitchFamily="34" charset="0"/>
              </a:rPr>
              <a:t>the largest media </a:t>
            </a:r>
            <a:r>
              <a:rPr lang="en-US" sz="1900" dirty="0" smtClean="0">
                <a:solidFill>
                  <a:schemeClr val="accent2">
                    <a:lumMod val="50000"/>
                  </a:schemeClr>
                </a:solidFill>
                <a:cs typeface="Calibri" pitchFamily="34" charset="0"/>
              </a:rPr>
              <a:t>company in Indonesia with 11 </a:t>
            </a:r>
            <a:r>
              <a:rPr lang="en-US" sz="1900" dirty="0">
                <a:solidFill>
                  <a:schemeClr val="accent2">
                    <a:lumMod val="50000"/>
                  </a:schemeClr>
                </a:solidFill>
                <a:cs typeface="Calibri" pitchFamily="34" charset="0"/>
              </a:rPr>
              <a:t>lines of businesses:</a:t>
            </a:r>
            <a:r>
              <a:rPr lang="en-US" sz="1900" b="1" dirty="0">
                <a:solidFill>
                  <a:schemeClr val="accent2">
                    <a:lumMod val="50000"/>
                  </a:schemeClr>
                </a:solidFill>
              </a:rPr>
              <a:t> </a:t>
            </a:r>
            <a:endParaRPr lang="en-US" sz="1900" b="1" dirty="0" smtClean="0">
              <a:solidFill>
                <a:schemeClr val="accent2">
                  <a:lumMod val="50000"/>
                </a:schemeClr>
              </a:solidFill>
            </a:endParaRPr>
          </a:p>
          <a:p>
            <a:pPr>
              <a:buFont typeface="Wingdings" pitchFamily="2" charset="2"/>
              <a:buChar char="§"/>
            </a:pPr>
            <a:endParaRPr lang="en-US" sz="2400" b="1" dirty="0" smtClean="0">
              <a:solidFill>
                <a:schemeClr val="accent2">
                  <a:lumMod val="50000"/>
                </a:schemeClr>
              </a:solidFill>
            </a:endParaRPr>
          </a:p>
          <a:p>
            <a:endParaRPr lang="en-US" dirty="0"/>
          </a:p>
        </p:txBody>
      </p:sp>
      <p:pic>
        <p:nvPicPr>
          <p:cNvPr id="11" name="Content Placeholder 10" descr="kompas.JPG"/>
          <p:cNvPicPr>
            <a:picLocks noGrp="1" noChangeAspect="1"/>
          </p:cNvPicPr>
          <p:nvPr>
            <p:ph sz="half" idx="2"/>
          </p:nvPr>
        </p:nvPicPr>
        <p:blipFill>
          <a:blip r:embed="rId2"/>
          <a:srcRect l="4000" t="16404" r="46832" b="33392"/>
          <a:stretch>
            <a:fillRect/>
          </a:stretch>
        </p:blipFill>
        <p:spPr>
          <a:xfrm>
            <a:off x="5029200" y="4495800"/>
            <a:ext cx="4114800" cy="2362200"/>
          </a:xfrm>
        </p:spPr>
      </p:pic>
      <p:pic>
        <p:nvPicPr>
          <p:cNvPr id="5" name="Picture 4" descr="logo KG"/>
          <p:cNvPicPr>
            <a:picLocks noChangeAspect="1" noChangeArrowheads="1"/>
          </p:cNvPicPr>
          <p:nvPr/>
        </p:nvPicPr>
        <p:blipFill rotWithShape="1">
          <a:blip r:embed="rId3" cstate="print"/>
          <a:srcRect t="12256" b="13576"/>
          <a:stretch/>
        </p:blipFill>
        <p:spPr bwMode="auto">
          <a:xfrm>
            <a:off x="1371600" y="304800"/>
            <a:ext cx="6324600" cy="10632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intisari.JPG"/>
          <p:cNvPicPr>
            <a:picLocks noChangeAspect="1"/>
          </p:cNvPicPr>
          <p:nvPr/>
        </p:nvPicPr>
        <p:blipFill>
          <a:blip r:embed="rId4"/>
          <a:srcRect l="3333" t="17391" r="30877" b="8498"/>
          <a:stretch>
            <a:fillRect/>
          </a:stretch>
        </p:blipFill>
        <p:spPr>
          <a:xfrm>
            <a:off x="5029200" y="1905000"/>
            <a:ext cx="4114799" cy="2590800"/>
          </a:xfrm>
          <a:prstGeom prst="rect">
            <a:avLst/>
          </a:prstGeom>
        </p:spPr>
      </p:pic>
    </p:spTree>
  </p:cSld>
  <p:clrMapOvr>
    <a:masterClrMapping/>
  </p:clrMapOvr>
  <p:transition>
    <p:wipe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1027" name="Picture 3" descr="C:\Documents and Settings\Bimo\Local Settings\Temporary Internet Files\Content.IE5\SDUV4TMN\MC900286532[1].wmf"/>
          <p:cNvPicPr>
            <a:picLocks noChangeAspect="1" noChangeArrowheads="1"/>
          </p:cNvPicPr>
          <p:nvPr/>
        </p:nvPicPr>
        <p:blipFill>
          <a:blip r:embed="rId2"/>
          <a:srcRect/>
          <a:stretch>
            <a:fillRect/>
          </a:stretch>
        </p:blipFill>
        <p:spPr bwMode="auto">
          <a:xfrm rot="1400054">
            <a:off x="7086900" y="869938"/>
            <a:ext cx="555717" cy="501025"/>
          </a:xfrm>
          <a:prstGeom prst="rect">
            <a:avLst/>
          </a:prstGeom>
          <a:noFill/>
        </p:spPr>
      </p:pic>
      <p:sp>
        <p:nvSpPr>
          <p:cNvPr id="2" name="Title 1"/>
          <p:cNvSpPr>
            <a:spLocks noGrp="1"/>
          </p:cNvSpPr>
          <p:nvPr>
            <p:ph type="title"/>
          </p:nvPr>
        </p:nvSpPr>
        <p:spPr>
          <a:xfrm>
            <a:off x="457200" y="274638"/>
            <a:ext cx="8229600" cy="944562"/>
          </a:xfrm>
        </p:spPr>
        <p:txBody>
          <a:bodyPr>
            <a:normAutofit fontScale="90000"/>
          </a:bodyPr>
          <a:lstStyle/>
          <a:p>
            <a:r>
              <a:rPr lang="en-US" sz="4900" b="1" dirty="0" smtClean="0">
                <a:solidFill>
                  <a:srgbClr val="C00000"/>
                </a:solidFill>
                <a:effectLst>
                  <a:outerShdw blurRad="38100" dist="38100" dir="2700000" algn="tl">
                    <a:srgbClr val="000000">
                      <a:alpha val="43137"/>
                    </a:srgbClr>
                  </a:outerShdw>
                </a:effectLst>
              </a:rPr>
              <a:t/>
            </a:r>
            <a:br>
              <a:rPr lang="en-US" sz="4900" b="1" dirty="0" smtClean="0">
                <a:solidFill>
                  <a:srgbClr val="C00000"/>
                </a:solidFill>
                <a:effectLst>
                  <a:outerShdw blurRad="38100" dist="38100" dir="2700000" algn="tl">
                    <a:srgbClr val="000000">
                      <a:alpha val="43137"/>
                    </a:srgbClr>
                  </a:outerShdw>
                </a:effectLst>
              </a:rPr>
            </a:br>
            <a:r>
              <a:rPr lang="en-US" sz="4900" b="1" dirty="0" smtClean="0">
                <a:solidFill>
                  <a:srgbClr val="002060"/>
                </a:solidFill>
                <a:effectLst>
                  <a:outerShdw blurRad="38100" dist="38100" dir="2700000" algn="tl">
                    <a:srgbClr val="000000">
                      <a:alpha val="43137"/>
                    </a:srgbClr>
                  </a:outerShdw>
                </a:effectLst>
              </a:rPr>
              <a:t>3. Collaboration Project</a:t>
            </a:r>
            <a:r>
              <a:rPr lang="en-US" b="1" dirty="0" smtClean="0">
                <a:solidFill>
                  <a:srgbClr val="C00000"/>
                </a:solidFill>
                <a:effectLst>
                  <a:outerShdw blurRad="38100" dist="38100" dir="2700000" algn="tl">
                    <a:srgbClr val="000000">
                      <a:alpha val="43137"/>
                    </a:srgbClr>
                  </a:outerShdw>
                </a:effectLst>
              </a:rPr>
              <a:t/>
            </a:r>
            <a:br>
              <a:rPr lang="en-US" b="1" dirty="0" smtClean="0">
                <a:solidFill>
                  <a:srgbClr val="C00000"/>
                </a:solidFill>
                <a:effectLst>
                  <a:outerShdw blurRad="38100" dist="38100" dir="2700000" algn="tl">
                    <a:srgbClr val="000000">
                      <a:alpha val="43137"/>
                    </a:srgbClr>
                  </a:outerShdw>
                </a:effectLst>
              </a:rPr>
            </a:br>
            <a:endParaRPr lang="en-US" dirty="0">
              <a:solidFill>
                <a:schemeClr val="accent2">
                  <a:lumMod val="50000"/>
                </a:schemeClr>
              </a:solidFill>
            </a:endParaRPr>
          </a:p>
        </p:txBody>
      </p:sp>
      <p:sp>
        <p:nvSpPr>
          <p:cNvPr id="3" name="Content Placeholder 2"/>
          <p:cNvSpPr>
            <a:spLocks noGrp="1"/>
          </p:cNvSpPr>
          <p:nvPr>
            <p:ph idx="1"/>
          </p:nvPr>
        </p:nvSpPr>
        <p:spPr/>
        <p:txBody>
          <a:bodyPr>
            <a:normAutofit fontScale="70000" lnSpcReduction="20000"/>
          </a:bodyPr>
          <a:lstStyle/>
          <a:p>
            <a:pPr>
              <a:spcAft>
                <a:spcPts val="600"/>
              </a:spcAft>
            </a:pPr>
            <a:r>
              <a:rPr lang="en-US" dirty="0" smtClean="0"/>
              <a:t>Co-writing amongst Indonesian and South Korean authors.</a:t>
            </a:r>
          </a:p>
          <a:p>
            <a:pPr>
              <a:spcAft>
                <a:spcPts val="600"/>
              </a:spcAft>
            </a:pPr>
            <a:r>
              <a:rPr lang="en-US" dirty="0" smtClean="0"/>
              <a:t>Work together to build up </a:t>
            </a:r>
            <a:r>
              <a:rPr lang="en-US" dirty="0" err="1" smtClean="0"/>
              <a:t>th</a:t>
            </a:r>
            <a:r>
              <a:rPr lang="en-US" dirty="0" smtClean="0"/>
              <a:t> plot, character, storyline. Each author can develop their own story proportionally.</a:t>
            </a:r>
          </a:p>
          <a:p>
            <a:pPr>
              <a:spcAft>
                <a:spcPts val="600"/>
              </a:spcAft>
            </a:pPr>
            <a:r>
              <a:rPr lang="en-US" dirty="0" smtClean="0"/>
              <a:t>Once completed, the script will be handled by Indonesian and South Korean editors.</a:t>
            </a:r>
          </a:p>
          <a:p>
            <a:pPr>
              <a:spcAft>
                <a:spcPts val="600"/>
              </a:spcAft>
            </a:pPr>
            <a:r>
              <a:rPr lang="en-US" dirty="0" smtClean="0"/>
              <a:t>The script will be printed in two version: Indonesian and Korean or even in English for international market.</a:t>
            </a:r>
          </a:p>
          <a:p>
            <a:pPr>
              <a:spcAft>
                <a:spcPts val="600"/>
              </a:spcAft>
            </a:pPr>
            <a:r>
              <a:rPr lang="en-US" dirty="0" smtClean="0"/>
              <a:t>Cultural dialog is expected to occur during the process between author/editor of the two countries.</a:t>
            </a:r>
          </a:p>
          <a:p>
            <a:pPr>
              <a:spcAft>
                <a:spcPts val="600"/>
              </a:spcAft>
            </a:pPr>
            <a:r>
              <a:rPr lang="en-US" dirty="0" smtClean="0"/>
              <a:t>This idea can be developed to involve author/editor from other countries.</a:t>
            </a:r>
          </a:p>
          <a:p>
            <a:pPr marL="0" indent="0" algn="ctr">
              <a:spcAft>
                <a:spcPts val="600"/>
              </a:spcAft>
              <a:buNone/>
            </a:pPr>
            <a:r>
              <a:rPr lang="en-US" dirty="0" smtClean="0">
                <a:sym typeface="Wingdings"/>
              </a:rPr>
              <a:t></a:t>
            </a:r>
            <a:endParaRPr lang="en-US" dirty="0" smtClean="0"/>
          </a:p>
        </p:txBody>
      </p:sp>
      <p:sp>
        <p:nvSpPr>
          <p:cNvPr id="6" name="Title 1"/>
          <p:cNvSpPr txBox="1">
            <a:spLocks/>
          </p:cNvSpPr>
          <p:nvPr/>
        </p:nvSpPr>
        <p:spPr>
          <a:xfrm>
            <a:off x="609600" y="838200"/>
            <a:ext cx="3810000" cy="609600"/>
          </a:xfrm>
          <a:prstGeom prst="rect">
            <a:avLst/>
          </a:prstGeom>
        </p:spPr>
        <p:txBody>
          <a:bodyPr vert="horz" lIns="91440" tIns="45720" rIns="91440" bIns="45720" rtlCol="0" anchor="ctr">
            <a:normAutofit fontScale="4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rPr>
              <a:t/>
            </a:r>
            <a:br>
              <a:rPr kumimoji="0" lang="en-US" sz="44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rPr>
            </a:br>
            <a:endParaRPr kumimoji="0" lang="en-US" sz="4400" b="0" i="0" u="none" strike="noStrike" kern="1200" cap="none" spc="0" normalizeH="0" baseline="0" noProof="0" dirty="0">
              <a:ln>
                <a:noFill/>
              </a:ln>
              <a:solidFill>
                <a:schemeClr val="accent2">
                  <a:lumMod val="50000"/>
                </a:schemeClr>
              </a:solidFill>
              <a:effectLst/>
              <a:uLnTx/>
              <a:uFillTx/>
              <a:latin typeface="+mj-lt"/>
              <a:ea typeface="+mj-ea"/>
              <a:cs typeface="+mj-cs"/>
            </a:endParaRPr>
          </a:p>
        </p:txBody>
      </p:sp>
      <p:sp>
        <p:nvSpPr>
          <p:cNvPr id="7" name="Rectangle 6"/>
          <p:cNvSpPr/>
          <p:nvPr/>
        </p:nvSpPr>
        <p:spPr>
          <a:xfrm>
            <a:off x="5867400" y="1066800"/>
            <a:ext cx="1528624" cy="369332"/>
          </a:xfrm>
          <a:prstGeom prst="rect">
            <a:avLst/>
          </a:prstGeom>
        </p:spPr>
        <p:txBody>
          <a:bodyPr wrap="none">
            <a:spAutoFit/>
          </a:bodyPr>
          <a:lstStyle/>
          <a:p>
            <a:r>
              <a:rPr lang="en-US" dirty="0" smtClean="0">
                <a:solidFill>
                  <a:schemeClr val="accent2">
                    <a:lumMod val="50000"/>
                  </a:schemeClr>
                </a:solidFill>
              </a:rPr>
              <a:t> just an idea…</a:t>
            </a:r>
            <a:endParaRPr lang="en-US" dirty="0"/>
          </a:p>
        </p:txBody>
      </p:sp>
    </p:spTree>
  </p:cSld>
  <p:clrMapOvr>
    <a:masterClrMapping/>
  </p:clrMapOvr>
  <p:transition>
    <p:wipe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3200400" y="3886200"/>
            <a:ext cx="2895600" cy="304800"/>
          </a:xfrm>
          <a:prstGeom prst="rect">
            <a:avLst/>
          </a:prstGeom>
          <a:no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err="1" smtClean="0">
                <a:ln>
                  <a:noFill/>
                </a:ln>
                <a:solidFill>
                  <a:schemeClr val="tx2">
                    <a:lumMod val="50000"/>
                  </a:schemeClr>
                </a:solidFill>
                <a:uLnTx/>
                <a:uFillTx/>
                <a:latin typeface="+mn-lt"/>
                <a:ea typeface="+mn-ea"/>
                <a:cs typeface="+mn-cs"/>
              </a:rPr>
              <a:t>ariobimo@gramediapublishers</a:t>
            </a:r>
            <a:r>
              <a:rPr kumimoji="0" lang="en-US" sz="1400" b="1" i="0" u="none" strike="noStrike" kern="1200" cap="none" spc="0" normalizeH="0" baseline="0" noProof="0" dirty="0" smtClean="0">
                <a:ln>
                  <a:noFill/>
                </a:ln>
                <a:solidFill>
                  <a:schemeClr val="tx2">
                    <a:lumMod val="50000"/>
                  </a:schemeClr>
                </a:solidFill>
                <a:uLnTx/>
                <a:uFillTx/>
                <a:latin typeface="+mn-lt"/>
                <a:ea typeface="+mn-ea"/>
                <a:cs typeface="+mn-cs"/>
              </a:rPr>
              <a:t>. com</a:t>
            </a:r>
            <a:endParaRPr kumimoji="0" lang="en-US" sz="2000" b="1" i="0" u="none" strike="noStrike" kern="1200" cap="none" spc="0" normalizeH="0" baseline="0" noProof="0" dirty="0">
              <a:ln>
                <a:noFill/>
              </a:ln>
              <a:solidFill>
                <a:schemeClr val="tx2">
                  <a:lumMod val="50000"/>
                </a:schemeClr>
              </a:solidFill>
              <a:uLnTx/>
              <a:uFillTx/>
              <a:latin typeface="+mn-lt"/>
              <a:ea typeface="+mn-ea"/>
              <a:cs typeface="+mn-cs"/>
            </a:endParaRPr>
          </a:p>
        </p:txBody>
      </p:sp>
      <p:sp>
        <p:nvSpPr>
          <p:cNvPr id="4" name="Title 1"/>
          <p:cNvSpPr txBox="1">
            <a:spLocks/>
          </p:cNvSpPr>
          <p:nvPr/>
        </p:nvSpPr>
        <p:spPr>
          <a:xfrm>
            <a:off x="2971800" y="4191000"/>
            <a:ext cx="3429000" cy="304800"/>
          </a:xfrm>
          <a:prstGeom prst="rect">
            <a:avLst/>
          </a:prstGeom>
          <a:no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2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©Asian</a:t>
            </a:r>
            <a:r>
              <a:rPr kumimoji="0" lang="en-US" sz="1200"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Publishers Fellowship Program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200"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Seoul </a:t>
            </a:r>
            <a:r>
              <a:rPr kumimoji="0" lang="en-US" sz="12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2014</a:t>
            </a:r>
            <a:endParaRPr kumimoji="0" lang="en-US"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pic>
        <p:nvPicPr>
          <p:cNvPr id="6" name="Picture 5" descr="thankyou.JPG"/>
          <p:cNvPicPr>
            <a:picLocks noChangeAspect="1"/>
          </p:cNvPicPr>
          <p:nvPr/>
        </p:nvPicPr>
        <p:blipFill>
          <a:blip r:embed="rId2">
            <a:lum bright="-12000" contrast="19000"/>
          </a:blip>
          <a:srcRect l="815" t="2899" r="56000" b="69565"/>
          <a:stretch>
            <a:fillRect/>
          </a:stretch>
        </p:blipFill>
        <p:spPr>
          <a:xfrm>
            <a:off x="3200400" y="2819400"/>
            <a:ext cx="2971800" cy="1065362"/>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39700" h="139700" prst="divot"/>
          </a:sp3d>
        </p:spPr>
      </p:pic>
    </p:spTree>
  </p:cSld>
  <p:clrMapOvr>
    <a:masterClrMapping/>
  </p:clrMapOvr>
  <p:transition>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p:cNvPicPr>
            <a:picLocks noGrp="1" noChangeAspect="1" noChangeArrowheads="1"/>
          </p:cNvPicPr>
          <p:nvPr>
            <p:ph idx="1"/>
          </p:nvPr>
        </p:nvPicPr>
        <p:blipFill>
          <a:blip r:embed="rId2" cstate="print"/>
          <a:srcRect l="57085" t="21887" r="18818" b="18587"/>
          <a:stretch>
            <a:fillRect/>
          </a:stretch>
        </p:blipFill>
        <p:spPr bwMode="auto">
          <a:xfrm>
            <a:off x="0" y="228601"/>
            <a:ext cx="1295401" cy="1752600"/>
          </a:xfrm>
          <a:prstGeom prst="rect">
            <a:avLst/>
          </a:prstGeom>
          <a:noFill/>
          <a:ln w="9525">
            <a:noFill/>
            <a:miter lim="800000"/>
            <a:headEnd/>
            <a:tailEnd/>
          </a:ln>
        </p:spPr>
      </p:pic>
      <p:sp>
        <p:nvSpPr>
          <p:cNvPr id="5" name="Rectangle 4"/>
          <p:cNvSpPr/>
          <p:nvPr/>
        </p:nvSpPr>
        <p:spPr>
          <a:xfrm>
            <a:off x="1524000" y="1468701"/>
            <a:ext cx="6466217" cy="5139869"/>
          </a:xfrm>
          <a:prstGeom prst="rect">
            <a:avLst/>
          </a:prstGeom>
        </p:spPr>
        <p:txBody>
          <a:bodyPr wrap="square">
            <a:spAutoFit/>
          </a:bodyPr>
          <a:lstStyle/>
          <a:p>
            <a:pPr marL="60325"/>
            <a:endParaRPr lang="en-US" sz="1600" dirty="0" smtClean="0"/>
          </a:p>
          <a:p>
            <a:pPr marL="60325"/>
            <a:endParaRPr lang="en-US" sz="1600" dirty="0"/>
          </a:p>
          <a:p>
            <a:pPr marL="346075" indent="-285750">
              <a:buFont typeface="Wingdings" pitchFamily="2" charset="2"/>
              <a:buChar char="q"/>
            </a:pPr>
            <a:r>
              <a:rPr lang="en-US" sz="1600" dirty="0" smtClean="0">
                <a:solidFill>
                  <a:schemeClr val="accent2">
                    <a:lumMod val="50000"/>
                  </a:schemeClr>
                </a:solidFill>
              </a:rPr>
              <a:t>NEWSPAPERS</a:t>
            </a:r>
            <a:r>
              <a:rPr lang="en-US" sz="2000" dirty="0" smtClean="0">
                <a:solidFill>
                  <a:schemeClr val="accent2">
                    <a:lumMod val="50000"/>
                  </a:schemeClr>
                </a:solidFill>
              </a:rPr>
              <a:t>:</a:t>
            </a:r>
            <a:r>
              <a:rPr lang="en-US" sz="2400" dirty="0" smtClean="0">
                <a:solidFill>
                  <a:schemeClr val="accent2">
                    <a:lumMod val="50000"/>
                  </a:schemeClr>
                </a:solidFill>
              </a:rPr>
              <a:t> </a:t>
            </a:r>
            <a:r>
              <a:rPr lang="en-US" sz="2400" b="1" dirty="0" smtClean="0">
                <a:solidFill>
                  <a:schemeClr val="accent2">
                    <a:lumMod val="50000"/>
                  </a:schemeClr>
                </a:solidFill>
              </a:rPr>
              <a:t>2</a:t>
            </a:r>
            <a:r>
              <a:rPr lang="en-US" sz="2400" b="1" dirty="0" smtClean="0">
                <a:solidFill>
                  <a:schemeClr val="accent2">
                    <a:lumMod val="50000"/>
                  </a:schemeClr>
                </a:solidFill>
                <a:cs typeface="Calibri" pitchFamily="34" charset="0"/>
              </a:rPr>
              <a:t>7</a:t>
            </a:r>
            <a:r>
              <a:rPr lang="en-US" sz="1600" dirty="0" smtClean="0">
                <a:solidFill>
                  <a:schemeClr val="accent2">
                    <a:lumMod val="50000"/>
                  </a:schemeClr>
                </a:solidFill>
                <a:cs typeface="Calibri" pitchFamily="34" charset="0"/>
              </a:rPr>
              <a:t> national, local, and regional </a:t>
            </a:r>
          </a:p>
          <a:p>
            <a:pPr marL="346075" indent="-285750">
              <a:buFont typeface="Wingdings" pitchFamily="2" charset="2"/>
              <a:buChar char="q"/>
            </a:pPr>
            <a:r>
              <a:rPr lang="en-US" sz="1600" dirty="0" smtClean="0">
                <a:solidFill>
                  <a:schemeClr val="accent2">
                    <a:lumMod val="50000"/>
                  </a:schemeClr>
                </a:solidFill>
              </a:rPr>
              <a:t>TABLOIDS:</a:t>
            </a:r>
            <a:r>
              <a:rPr lang="en-US" dirty="0" smtClean="0">
                <a:solidFill>
                  <a:schemeClr val="accent2">
                    <a:lumMod val="50000"/>
                  </a:schemeClr>
                </a:solidFill>
              </a:rPr>
              <a:t> </a:t>
            </a:r>
            <a:r>
              <a:rPr lang="en-US" sz="2400" b="1" dirty="0" smtClean="0">
                <a:solidFill>
                  <a:schemeClr val="accent2">
                    <a:lumMod val="50000"/>
                  </a:schemeClr>
                </a:solidFill>
                <a:cs typeface="Calibri" pitchFamily="34" charset="0"/>
              </a:rPr>
              <a:t>13 </a:t>
            </a:r>
            <a:r>
              <a:rPr lang="en-US" dirty="0" smtClean="0">
                <a:solidFill>
                  <a:schemeClr val="accent2">
                    <a:lumMod val="50000"/>
                  </a:schemeClr>
                </a:solidFill>
                <a:cs typeface="Calibri" pitchFamily="34" charset="0"/>
              </a:rPr>
              <a:t>tabloids</a:t>
            </a:r>
            <a:r>
              <a:rPr lang="en-US" sz="1600" dirty="0" smtClean="0">
                <a:solidFill>
                  <a:schemeClr val="accent2">
                    <a:lumMod val="50000"/>
                  </a:schemeClr>
                </a:solidFill>
              </a:rPr>
              <a:t> </a:t>
            </a:r>
          </a:p>
          <a:p>
            <a:pPr marL="346075" indent="-285750">
              <a:buFont typeface="Wingdings" pitchFamily="2" charset="2"/>
              <a:buChar char="q"/>
            </a:pPr>
            <a:r>
              <a:rPr lang="en-US" sz="1600" dirty="0" smtClean="0">
                <a:solidFill>
                  <a:schemeClr val="accent2">
                    <a:lumMod val="50000"/>
                  </a:schemeClr>
                </a:solidFill>
              </a:rPr>
              <a:t>MAGAZINES:</a:t>
            </a:r>
            <a:r>
              <a:rPr lang="en-US" dirty="0" smtClean="0">
                <a:solidFill>
                  <a:schemeClr val="accent2">
                    <a:lumMod val="50000"/>
                  </a:schemeClr>
                </a:solidFill>
              </a:rPr>
              <a:t> </a:t>
            </a:r>
            <a:r>
              <a:rPr lang="en-US" sz="2400" b="1" dirty="0" smtClean="0">
                <a:solidFill>
                  <a:schemeClr val="accent2">
                    <a:lumMod val="50000"/>
                  </a:schemeClr>
                </a:solidFill>
              </a:rPr>
              <a:t>35</a:t>
            </a:r>
            <a:r>
              <a:rPr lang="en-US" b="1" dirty="0" smtClean="0">
                <a:solidFill>
                  <a:schemeClr val="accent2">
                    <a:lumMod val="50000"/>
                  </a:schemeClr>
                </a:solidFill>
              </a:rPr>
              <a:t> </a:t>
            </a:r>
            <a:r>
              <a:rPr lang="en-US" dirty="0" smtClean="0">
                <a:solidFill>
                  <a:schemeClr val="accent2">
                    <a:lumMod val="50000"/>
                  </a:schemeClr>
                </a:solidFill>
              </a:rPr>
              <a:t>magazines</a:t>
            </a:r>
            <a:r>
              <a:rPr lang="en-US" sz="1600" dirty="0" smtClean="0">
                <a:solidFill>
                  <a:schemeClr val="accent2">
                    <a:lumMod val="50000"/>
                  </a:schemeClr>
                </a:solidFill>
              </a:rPr>
              <a:t> </a:t>
            </a:r>
          </a:p>
          <a:p>
            <a:pPr marL="346075" indent="-285750">
              <a:buFont typeface="Wingdings" pitchFamily="2" charset="2"/>
              <a:buChar char="q"/>
            </a:pPr>
            <a:r>
              <a:rPr lang="en-US" sz="1600" dirty="0" smtClean="0">
                <a:solidFill>
                  <a:schemeClr val="accent2">
                    <a:lumMod val="50000"/>
                  </a:schemeClr>
                </a:solidFill>
              </a:rPr>
              <a:t>BOOK STORES: </a:t>
            </a:r>
            <a:r>
              <a:rPr lang="en-US" sz="1600" dirty="0">
                <a:solidFill>
                  <a:schemeClr val="accent2">
                    <a:lumMod val="50000"/>
                  </a:schemeClr>
                </a:solidFill>
              </a:rPr>
              <a:t>more </a:t>
            </a:r>
            <a:r>
              <a:rPr lang="en-US" sz="1600" dirty="0" smtClean="0">
                <a:solidFill>
                  <a:schemeClr val="accent2">
                    <a:lumMod val="50000"/>
                  </a:schemeClr>
                </a:solidFill>
              </a:rPr>
              <a:t>than </a:t>
            </a:r>
            <a:r>
              <a:rPr lang="en-US" sz="2400" b="1" dirty="0" smtClean="0">
                <a:solidFill>
                  <a:schemeClr val="accent2">
                    <a:lumMod val="50000"/>
                  </a:schemeClr>
                </a:solidFill>
              </a:rPr>
              <a:t>100</a:t>
            </a:r>
            <a:r>
              <a:rPr lang="en-US" sz="2400" dirty="0" smtClean="0">
                <a:solidFill>
                  <a:schemeClr val="accent2">
                    <a:lumMod val="50000"/>
                  </a:schemeClr>
                </a:solidFill>
              </a:rPr>
              <a:t> </a:t>
            </a:r>
            <a:r>
              <a:rPr lang="en-US" sz="1600" dirty="0" smtClean="0">
                <a:solidFill>
                  <a:schemeClr val="accent2">
                    <a:lumMod val="50000"/>
                  </a:schemeClr>
                </a:solidFill>
              </a:rPr>
              <a:t>book stores all over Indonesia. </a:t>
            </a:r>
            <a:r>
              <a:rPr lang="en-US" sz="1600" dirty="0" smtClean="0">
                <a:solidFill>
                  <a:schemeClr val="accent2">
                    <a:lumMod val="50000"/>
                  </a:schemeClr>
                </a:solidFill>
                <a:cs typeface="Calibri" pitchFamily="34" charset="0"/>
              </a:rPr>
              <a:t>  </a:t>
            </a:r>
          </a:p>
          <a:p>
            <a:pPr marL="346075" indent="-285750">
              <a:spcAft>
                <a:spcPts val="600"/>
              </a:spcAft>
              <a:buFont typeface="Wingdings" pitchFamily="2" charset="2"/>
              <a:buChar char="q"/>
            </a:pPr>
            <a:r>
              <a:rPr lang="en-US" sz="1600" dirty="0">
                <a:solidFill>
                  <a:schemeClr val="accent2">
                    <a:lumMod val="50000"/>
                  </a:schemeClr>
                </a:solidFill>
                <a:cs typeface="Calibri" pitchFamily="34" charset="0"/>
              </a:rPr>
              <a:t>P</a:t>
            </a:r>
            <a:r>
              <a:rPr lang="en-US" sz="1600" dirty="0" smtClean="0">
                <a:solidFill>
                  <a:schemeClr val="accent2">
                    <a:lumMod val="50000"/>
                  </a:schemeClr>
                </a:solidFill>
                <a:cs typeface="Calibri" pitchFamily="34" charset="0"/>
              </a:rPr>
              <a:t>UBLISHERS: </a:t>
            </a:r>
            <a:r>
              <a:rPr lang="en-US" sz="2400" b="1" dirty="0" smtClean="0">
                <a:solidFill>
                  <a:schemeClr val="accent2">
                    <a:lumMod val="50000"/>
                  </a:schemeClr>
                </a:solidFill>
                <a:cs typeface="Calibri" pitchFamily="34" charset="0"/>
              </a:rPr>
              <a:t>7</a:t>
            </a:r>
            <a:r>
              <a:rPr lang="en-US" sz="1600" dirty="0" smtClean="0">
                <a:solidFill>
                  <a:schemeClr val="accent2">
                    <a:lumMod val="50000"/>
                  </a:schemeClr>
                </a:solidFill>
                <a:cs typeface="Calibri" pitchFamily="34" charset="0"/>
              </a:rPr>
              <a:t> units (</a:t>
            </a:r>
            <a:r>
              <a:rPr lang="en-US" sz="1600" dirty="0" err="1" smtClean="0">
                <a:solidFill>
                  <a:schemeClr val="accent2">
                    <a:lumMod val="50000"/>
                  </a:schemeClr>
                </a:solidFill>
                <a:cs typeface="Calibri" pitchFamily="34" charset="0"/>
              </a:rPr>
              <a:t>Gramedia</a:t>
            </a:r>
            <a:r>
              <a:rPr lang="en-US" sz="1600" dirty="0" smtClean="0">
                <a:solidFill>
                  <a:schemeClr val="accent2">
                    <a:lumMod val="50000"/>
                  </a:schemeClr>
                </a:solidFill>
                <a:cs typeface="Calibri" pitchFamily="34" charset="0"/>
              </a:rPr>
              <a:t> </a:t>
            </a:r>
            <a:r>
              <a:rPr lang="en-US" sz="1600" dirty="0" err="1" smtClean="0">
                <a:solidFill>
                  <a:schemeClr val="accent2">
                    <a:lumMod val="50000"/>
                  </a:schemeClr>
                </a:solidFill>
                <a:cs typeface="Calibri" pitchFamily="34" charset="0"/>
              </a:rPr>
              <a:t>Pustaka</a:t>
            </a:r>
            <a:r>
              <a:rPr lang="en-US" sz="1600" dirty="0" smtClean="0">
                <a:solidFill>
                  <a:schemeClr val="accent2">
                    <a:lumMod val="50000"/>
                  </a:schemeClr>
                </a:solidFill>
                <a:cs typeface="Calibri" pitchFamily="34" charset="0"/>
              </a:rPr>
              <a:t> </a:t>
            </a:r>
            <a:r>
              <a:rPr lang="en-US" sz="1600" dirty="0" err="1" smtClean="0">
                <a:solidFill>
                  <a:schemeClr val="accent2">
                    <a:lumMod val="50000"/>
                  </a:schemeClr>
                </a:solidFill>
                <a:cs typeface="Calibri" pitchFamily="34" charset="0"/>
              </a:rPr>
              <a:t>Utama</a:t>
            </a:r>
            <a:r>
              <a:rPr lang="en-US" sz="1600" dirty="0" smtClean="0">
                <a:solidFill>
                  <a:schemeClr val="accent2">
                    <a:lumMod val="50000"/>
                  </a:schemeClr>
                </a:solidFill>
                <a:cs typeface="Calibri" pitchFamily="34" charset="0"/>
              </a:rPr>
              <a:t>, </a:t>
            </a:r>
            <a:r>
              <a:rPr lang="en-US" sz="1600" dirty="0" err="1" smtClean="0">
                <a:solidFill>
                  <a:schemeClr val="accent2">
                    <a:lumMod val="50000"/>
                  </a:schemeClr>
                </a:solidFill>
                <a:cs typeface="Calibri" pitchFamily="34" charset="0"/>
              </a:rPr>
              <a:t>Elexmedia</a:t>
            </a:r>
            <a:r>
              <a:rPr lang="en-US" sz="1600" dirty="0" smtClean="0">
                <a:solidFill>
                  <a:schemeClr val="accent2">
                    <a:lumMod val="50000"/>
                  </a:schemeClr>
                </a:solidFill>
                <a:cs typeface="Calibri" pitchFamily="34" charset="0"/>
              </a:rPr>
              <a:t> </a:t>
            </a:r>
            <a:r>
              <a:rPr lang="en-US" sz="1600" dirty="0" err="1" smtClean="0">
                <a:solidFill>
                  <a:schemeClr val="accent2">
                    <a:lumMod val="50000"/>
                  </a:schemeClr>
                </a:solidFill>
                <a:cs typeface="Calibri" pitchFamily="34" charset="0"/>
              </a:rPr>
              <a:t>Komputindo</a:t>
            </a:r>
            <a:r>
              <a:rPr lang="en-US" sz="1600" dirty="0" smtClean="0">
                <a:solidFill>
                  <a:schemeClr val="accent2">
                    <a:lumMod val="50000"/>
                  </a:schemeClr>
                </a:solidFill>
                <a:cs typeface="Calibri" pitchFamily="34" charset="0"/>
              </a:rPr>
              <a:t>, </a:t>
            </a:r>
            <a:r>
              <a:rPr lang="en-US" sz="1600" dirty="0" err="1" smtClean="0">
                <a:solidFill>
                  <a:schemeClr val="accent2">
                    <a:lumMod val="50000"/>
                  </a:schemeClr>
                </a:solidFill>
                <a:cs typeface="Calibri" pitchFamily="34" charset="0"/>
              </a:rPr>
              <a:t>Grasindo</a:t>
            </a:r>
            <a:r>
              <a:rPr lang="en-US" sz="1600" dirty="0" smtClean="0">
                <a:solidFill>
                  <a:schemeClr val="accent2">
                    <a:lumMod val="50000"/>
                  </a:schemeClr>
                </a:solidFill>
                <a:cs typeface="Calibri" pitchFamily="34" charset="0"/>
              </a:rPr>
              <a:t>, KPG, M&amp;C, </a:t>
            </a:r>
            <a:r>
              <a:rPr lang="en-US" sz="1600" dirty="0" err="1" smtClean="0">
                <a:solidFill>
                  <a:schemeClr val="accent2">
                    <a:lumMod val="50000"/>
                  </a:schemeClr>
                </a:solidFill>
                <a:cs typeface="Calibri" pitchFamily="34" charset="0"/>
              </a:rPr>
              <a:t>Bhuana</a:t>
            </a:r>
            <a:r>
              <a:rPr lang="en-US" sz="1600" dirty="0" smtClean="0">
                <a:solidFill>
                  <a:schemeClr val="accent2">
                    <a:lumMod val="50000"/>
                  </a:schemeClr>
                </a:solidFill>
                <a:cs typeface="Calibri" pitchFamily="34" charset="0"/>
              </a:rPr>
              <a:t> </a:t>
            </a:r>
            <a:r>
              <a:rPr lang="en-US" sz="1600" dirty="0" err="1" smtClean="0">
                <a:solidFill>
                  <a:schemeClr val="accent2">
                    <a:lumMod val="50000"/>
                  </a:schemeClr>
                </a:solidFill>
                <a:cs typeface="Calibri" pitchFamily="34" charset="0"/>
              </a:rPr>
              <a:t>Ilmu</a:t>
            </a:r>
            <a:r>
              <a:rPr lang="en-US" sz="1600" dirty="0" smtClean="0">
                <a:solidFill>
                  <a:schemeClr val="accent2">
                    <a:lumMod val="50000"/>
                  </a:schemeClr>
                </a:solidFill>
                <a:cs typeface="Calibri" pitchFamily="34" charset="0"/>
              </a:rPr>
              <a:t> </a:t>
            </a:r>
            <a:r>
              <a:rPr lang="en-US" sz="1600" dirty="0" err="1" smtClean="0">
                <a:solidFill>
                  <a:schemeClr val="accent2">
                    <a:lumMod val="50000"/>
                  </a:schemeClr>
                </a:solidFill>
                <a:cs typeface="Calibri" pitchFamily="34" charset="0"/>
              </a:rPr>
              <a:t>Populer</a:t>
            </a:r>
            <a:r>
              <a:rPr lang="en-US" sz="1600" dirty="0" smtClean="0">
                <a:solidFill>
                  <a:schemeClr val="accent2">
                    <a:lumMod val="50000"/>
                  </a:schemeClr>
                </a:solidFill>
                <a:cs typeface="Calibri" pitchFamily="34" charset="0"/>
              </a:rPr>
              <a:t>) </a:t>
            </a:r>
          </a:p>
          <a:p>
            <a:pPr marL="346075" indent="-285750">
              <a:spcAft>
                <a:spcPts val="600"/>
              </a:spcAft>
              <a:buFont typeface="Wingdings" pitchFamily="2" charset="2"/>
              <a:buChar char="q"/>
            </a:pPr>
            <a:r>
              <a:rPr lang="en-US" sz="1600" dirty="0" smtClean="0">
                <a:solidFill>
                  <a:schemeClr val="accent2">
                    <a:lumMod val="50000"/>
                  </a:schemeClr>
                </a:solidFill>
                <a:cs typeface="Calibri" pitchFamily="34" charset="0"/>
              </a:rPr>
              <a:t>PRINTING Network </a:t>
            </a:r>
          </a:p>
          <a:p>
            <a:pPr marL="346075" indent="-285750">
              <a:spcAft>
                <a:spcPts val="600"/>
              </a:spcAft>
              <a:buFont typeface="Wingdings" pitchFamily="2" charset="2"/>
              <a:buChar char="q"/>
            </a:pPr>
            <a:r>
              <a:rPr lang="en-US" sz="1600" dirty="0" smtClean="0">
                <a:solidFill>
                  <a:schemeClr val="accent2">
                    <a:lumMod val="50000"/>
                  </a:schemeClr>
                </a:solidFill>
              </a:rPr>
              <a:t>ELECTRONICS &amp; MULTIMEDIA: (</a:t>
            </a:r>
            <a:r>
              <a:rPr lang="en-US" sz="1600" dirty="0" smtClean="0">
                <a:solidFill>
                  <a:schemeClr val="accent2">
                    <a:lumMod val="50000"/>
                  </a:schemeClr>
                </a:solidFill>
                <a:cs typeface="Calibri" pitchFamily="34" charset="0"/>
              </a:rPr>
              <a:t>Radio Sonora, </a:t>
            </a:r>
            <a:r>
              <a:rPr lang="en-US" sz="1600" dirty="0" err="1" smtClean="0">
                <a:solidFill>
                  <a:schemeClr val="accent2">
                    <a:lumMod val="50000"/>
                  </a:schemeClr>
                </a:solidFill>
                <a:cs typeface="Calibri" pitchFamily="34" charset="0"/>
              </a:rPr>
              <a:t>Kompas</a:t>
            </a:r>
            <a:r>
              <a:rPr lang="en-US" sz="1600" dirty="0" smtClean="0">
                <a:solidFill>
                  <a:schemeClr val="accent2">
                    <a:lumMod val="50000"/>
                  </a:schemeClr>
                </a:solidFill>
                <a:cs typeface="Calibri" pitchFamily="34" charset="0"/>
              </a:rPr>
              <a:t> TV, Kompas.com)</a:t>
            </a:r>
          </a:p>
          <a:p>
            <a:pPr marL="346075" indent="-285750">
              <a:spcAft>
                <a:spcPts val="600"/>
              </a:spcAft>
              <a:buFont typeface="Wingdings" pitchFamily="2" charset="2"/>
              <a:buChar char="q"/>
            </a:pPr>
            <a:r>
              <a:rPr lang="en-US" sz="1600" dirty="0" smtClean="0">
                <a:solidFill>
                  <a:schemeClr val="accent2">
                    <a:lumMod val="50000"/>
                  </a:schemeClr>
                </a:solidFill>
              </a:rPr>
              <a:t>TRAINING &amp; EDUCATIONS: English Language Training (ELTI), Computer learning (BSW), </a:t>
            </a:r>
            <a:r>
              <a:rPr lang="en-US" sz="1600" dirty="0" err="1" smtClean="0">
                <a:solidFill>
                  <a:schemeClr val="accent2">
                    <a:lumMod val="50000"/>
                  </a:schemeClr>
                </a:solidFill>
              </a:rPr>
              <a:t>Universitas</a:t>
            </a:r>
            <a:r>
              <a:rPr lang="en-US" sz="1600" dirty="0" smtClean="0">
                <a:solidFill>
                  <a:schemeClr val="accent2">
                    <a:lumMod val="50000"/>
                  </a:schemeClr>
                </a:solidFill>
              </a:rPr>
              <a:t> Media Nusantara (UMN)</a:t>
            </a:r>
          </a:p>
          <a:p>
            <a:pPr marL="346075" indent="-285750">
              <a:spcAft>
                <a:spcPts val="600"/>
              </a:spcAft>
              <a:buFont typeface="Wingdings" pitchFamily="2" charset="2"/>
              <a:buChar char="q"/>
            </a:pPr>
            <a:r>
              <a:rPr lang="en-US" sz="1600" dirty="0" smtClean="0">
                <a:solidFill>
                  <a:schemeClr val="accent2">
                    <a:lumMod val="50000"/>
                  </a:schemeClr>
                </a:solidFill>
              </a:rPr>
              <a:t>MANUFACTURES </a:t>
            </a:r>
          </a:p>
          <a:p>
            <a:pPr marL="346075" indent="-285750">
              <a:spcAft>
                <a:spcPts val="600"/>
              </a:spcAft>
              <a:buFont typeface="Wingdings" pitchFamily="2" charset="2"/>
              <a:buChar char="q"/>
            </a:pPr>
            <a:r>
              <a:rPr lang="en-US" sz="1600" dirty="0" smtClean="0">
                <a:solidFill>
                  <a:schemeClr val="accent2">
                    <a:lumMod val="50000"/>
                  </a:schemeClr>
                </a:solidFill>
              </a:rPr>
              <a:t>HOTELS &amp; RESORTS: </a:t>
            </a:r>
            <a:r>
              <a:rPr lang="en-US" sz="1600" dirty="0" err="1" smtClean="0">
                <a:solidFill>
                  <a:schemeClr val="accent2">
                    <a:lumMod val="50000"/>
                  </a:schemeClr>
                </a:solidFill>
              </a:rPr>
              <a:t>Santika</a:t>
            </a:r>
            <a:r>
              <a:rPr lang="en-US" sz="1600" dirty="0" smtClean="0">
                <a:solidFill>
                  <a:schemeClr val="accent2">
                    <a:lumMod val="50000"/>
                  </a:schemeClr>
                </a:solidFill>
              </a:rPr>
              <a:t>, </a:t>
            </a:r>
            <a:r>
              <a:rPr lang="en-US" sz="1600" dirty="0" err="1" smtClean="0">
                <a:solidFill>
                  <a:schemeClr val="accent2">
                    <a:lumMod val="50000"/>
                  </a:schemeClr>
                </a:solidFill>
              </a:rPr>
              <a:t>Amaris</a:t>
            </a:r>
            <a:r>
              <a:rPr lang="en-US" sz="1600" dirty="0" smtClean="0">
                <a:solidFill>
                  <a:schemeClr val="accent2">
                    <a:lumMod val="50000"/>
                  </a:schemeClr>
                </a:solidFill>
              </a:rPr>
              <a:t> </a:t>
            </a:r>
          </a:p>
          <a:p>
            <a:pPr marL="346075" indent="-285750">
              <a:buFont typeface="Wingdings" pitchFamily="2" charset="2"/>
              <a:buChar char="q"/>
            </a:pPr>
            <a:r>
              <a:rPr lang="en-US" sz="1600" dirty="0" smtClean="0">
                <a:solidFill>
                  <a:schemeClr val="accent2">
                    <a:lumMod val="50000"/>
                  </a:schemeClr>
                </a:solidFill>
              </a:rPr>
              <a:t>BUSINESS OF EVENT &amp; VENUE</a:t>
            </a:r>
            <a:endParaRPr lang="en-US" dirty="0" smtClean="0">
              <a:solidFill>
                <a:schemeClr val="accent2">
                  <a:lumMod val="50000"/>
                </a:schemeClr>
              </a:solidFill>
            </a:endParaRPr>
          </a:p>
          <a:p>
            <a:endParaRPr lang="en-US" dirty="0">
              <a:latin typeface="Calibri" pitchFamily="34" charset="0"/>
              <a:cs typeface="Calibri" pitchFamily="34" charset="0"/>
            </a:endParaRPr>
          </a:p>
        </p:txBody>
      </p:sp>
      <p:pic>
        <p:nvPicPr>
          <p:cNvPr id="6" name="Picture 2"/>
          <p:cNvPicPr>
            <a:picLocks noChangeAspect="1" noChangeArrowheads="1"/>
          </p:cNvPicPr>
          <p:nvPr/>
        </p:nvPicPr>
        <p:blipFill>
          <a:blip r:embed="rId3" cstate="print"/>
          <a:srcRect l="56223" t="37083" r="18009" b="11458"/>
          <a:stretch>
            <a:fillRect/>
          </a:stretch>
        </p:blipFill>
        <p:spPr bwMode="auto">
          <a:xfrm>
            <a:off x="1295401" y="228601"/>
            <a:ext cx="1561021" cy="175260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l="58685" t="33546" r="17674" b="7275"/>
          <a:stretch>
            <a:fillRect/>
          </a:stretch>
        </p:blipFill>
        <p:spPr bwMode="auto">
          <a:xfrm>
            <a:off x="2856422" y="228601"/>
            <a:ext cx="1258378" cy="1752599"/>
          </a:xfrm>
          <a:prstGeom prst="rect">
            <a:avLst/>
          </a:prstGeom>
          <a:noFill/>
          <a:ln w="9525">
            <a:noFill/>
            <a:miter lim="800000"/>
            <a:headEnd/>
            <a:tailEnd/>
          </a:ln>
        </p:spPr>
      </p:pic>
      <p:pic>
        <p:nvPicPr>
          <p:cNvPr id="10" name="Picture 2"/>
          <p:cNvPicPr>
            <a:picLocks noChangeAspect="1" noChangeArrowheads="1"/>
          </p:cNvPicPr>
          <p:nvPr/>
        </p:nvPicPr>
        <p:blipFill>
          <a:blip r:embed="rId5" cstate="print"/>
          <a:srcRect l="56626" t="42091" r="16870" b="14136"/>
          <a:stretch>
            <a:fillRect/>
          </a:stretch>
        </p:blipFill>
        <p:spPr bwMode="auto">
          <a:xfrm>
            <a:off x="4114799" y="228601"/>
            <a:ext cx="1887415" cy="1752598"/>
          </a:xfrm>
          <a:prstGeom prst="rect">
            <a:avLst/>
          </a:prstGeom>
          <a:noFill/>
          <a:ln w="9525">
            <a:noFill/>
            <a:miter lim="800000"/>
            <a:headEnd/>
            <a:tailEnd/>
          </a:ln>
        </p:spPr>
      </p:pic>
      <p:pic>
        <p:nvPicPr>
          <p:cNvPr id="9" name="Picture 2"/>
          <p:cNvPicPr>
            <a:picLocks noGrp="1" noChangeAspect="1" noChangeArrowheads="1"/>
          </p:cNvPicPr>
          <p:nvPr>
            <p:ph idx="1"/>
          </p:nvPr>
        </p:nvPicPr>
        <p:blipFill>
          <a:blip r:embed="rId6" cstate="print"/>
          <a:srcRect l="56626" t="37040" r="16870" b="9085"/>
          <a:stretch>
            <a:fillRect/>
          </a:stretch>
        </p:blipFill>
        <p:spPr bwMode="auto">
          <a:xfrm>
            <a:off x="5931765" y="229320"/>
            <a:ext cx="1524000" cy="1752599"/>
          </a:xfrm>
          <a:prstGeom prst="rect">
            <a:avLst/>
          </a:prstGeom>
          <a:noFill/>
          <a:ln w="9525">
            <a:noFill/>
            <a:miter lim="800000"/>
            <a:headEnd/>
            <a:tailEnd/>
          </a:ln>
        </p:spPr>
      </p:pic>
      <p:pic>
        <p:nvPicPr>
          <p:cNvPr id="11" name="Picture 2"/>
          <p:cNvPicPr>
            <a:picLocks noChangeAspect="1" noChangeArrowheads="1"/>
          </p:cNvPicPr>
          <p:nvPr/>
        </p:nvPicPr>
        <p:blipFill>
          <a:blip r:embed="rId7" cstate="print"/>
          <a:srcRect l="55887" t="24063" r="15923" b="18201"/>
          <a:stretch>
            <a:fillRect/>
          </a:stretch>
        </p:blipFill>
        <p:spPr bwMode="auto">
          <a:xfrm>
            <a:off x="7446034" y="228600"/>
            <a:ext cx="1697966" cy="1752599"/>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6" y="0"/>
            <a:ext cx="9123027" cy="6858000"/>
          </a:xfrm>
          <a:prstGeom prst="rect">
            <a:avLst/>
          </a:prstGeom>
        </p:spPr>
      </p:pic>
    </p:spTree>
    <p:extLst>
      <p:ext uri="{BB962C8B-B14F-4D97-AF65-F5344CB8AC3E}">
        <p14:creationId xmlns:p14="http://schemas.microsoft.com/office/powerpoint/2010/main" val="223624516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00800" y="6324600"/>
            <a:ext cx="1600200" cy="228600"/>
          </a:xfrm>
        </p:spPr>
        <p:txBody>
          <a:bodyPr>
            <a:noAutofit/>
          </a:bodyPr>
          <a:lstStyle/>
          <a:p>
            <a:r>
              <a:rPr lang="en-US" sz="800" dirty="0" smtClean="0">
                <a:solidFill>
                  <a:srgbClr val="002060"/>
                </a:solidFill>
                <a:effectLst>
                  <a:outerShdw blurRad="38100" dist="38100" dir="2700000" algn="tl">
                    <a:srgbClr val="000000">
                      <a:alpha val="43137"/>
                    </a:srgbClr>
                  </a:outerShdw>
                </a:effectLst>
                <a:latin typeface="Museo 500" pitchFamily="50" charset="0"/>
              </a:rPr>
              <a:t>Source: </a:t>
            </a:r>
            <a:r>
              <a:rPr lang="en-US" sz="800" dirty="0" err="1" smtClean="0">
                <a:solidFill>
                  <a:srgbClr val="002060"/>
                </a:solidFill>
                <a:effectLst>
                  <a:outerShdw blurRad="38100" dist="38100" dir="2700000" algn="tl">
                    <a:srgbClr val="000000">
                      <a:alpha val="43137"/>
                    </a:srgbClr>
                  </a:outerShdw>
                </a:effectLst>
                <a:latin typeface="Museo 500" pitchFamily="50" charset="0"/>
              </a:rPr>
              <a:t>InfoKita</a:t>
            </a:r>
            <a:r>
              <a:rPr lang="en-US" sz="800" dirty="0" smtClean="0">
                <a:solidFill>
                  <a:srgbClr val="002060"/>
                </a:solidFill>
                <a:effectLst>
                  <a:outerShdw blurRad="38100" dist="38100" dir="2700000" algn="tl">
                    <a:srgbClr val="000000">
                      <a:alpha val="43137"/>
                    </a:srgbClr>
                  </a:outerShdw>
                </a:effectLst>
                <a:latin typeface="Museo 500" pitchFamily="50" charset="0"/>
              </a:rPr>
              <a:t>, Feb.2014</a:t>
            </a:r>
            <a:endParaRPr lang="en-US" sz="800" dirty="0">
              <a:solidFill>
                <a:srgbClr val="002060"/>
              </a:solidFill>
              <a:effectLst>
                <a:outerShdw blurRad="38100" dist="38100" dir="2700000" algn="tl">
                  <a:srgbClr val="000000">
                    <a:alpha val="43137"/>
                  </a:srgbClr>
                </a:outerShdw>
              </a:effectLst>
              <a:latin typeface="Museo 500" pitchFamily="50" charset="0"/>
            </a:endParaRPr>
          </a:p>
        </p:txBody>
      </p:sp>
      <p:pic>
        <p:nvPicPr>
          <p:cNvPr id="6" name="Content Placeholder 5"/>
          <p:cNvPicPr>
            <a:picLocks noGrp="1" noChangeAspect="1"/>
          </p:cNvPicPr>
          <p:nvPr>
            <p:ph idx="1"/>
          </p:nvPr>
        </p:nvPicPr>
        <p:blipFill>
          <a:blip r:embed="rId2">
            <a:lum bright="-6000" contrast="25000"/>
            <a:extLst>
              <a:ext uri="{28A0092B-C50C-407E-A947-70E740481C1C}">
                <a14:useLocalDpi xmlns:a14="http://schemas.microsoft.com/office/drawing/2010/main" val="0"/>
              </a:ext>
            </a:extLst>
          </a:blip>
          <a:stretch>
            <a:fillRect/>
          </a:stretch>
        </p:blipFill>
        <p:spPr>
          <a:xfrm>
            <a:off x="1235196" y="1600200"/>
            <a:ext cx="6673608" cy="4525963"/>
          </a:xfrm>
          <a:effectLst>
            <a:outerShdw blurRad="50800" dist="38100" dir="2700000" algn="tl" rotWithShape="0">
              <a:prstClr val="black">
                <a:alpha val="40000"/>
              </a:prstClr>
            </a:outerShdw>
          </a:effectLst>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472" t="4066" r="3697" b="71247"/>
          <a:stretch/>
        </p:blipFill>
        <p:spPr>
          <a:xfrm>
            <a:off x="1026542" y="381000"/>
            <a:ext cx="7073661" cy="921588"/>
          </a:xfrm>
          <a:prstGeom prst="rect">
            <a:avLst/>
          </a:prstGeom>
        </p:spPr>
      </p:pic>
    </p:spTree>
    <p:extLst>
      <p:ext uri="{BB962C8B-B14F-4D97-AF65-F5344CB8AC3E}">
        <p14:creationId xmlns:p14="http://schemas.microsoft.com/office/powerpoint/2010/main" val="3439639710"/>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33400"/>
            <a:ext cx="8244702" cy="3421166"/>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4191001"/>
            <a:ext cx="1752600" cy="266699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163808" y="4589792"/>
            <a:ext cx="2666999" cy="1869417"/>
          </a:xfrm>
          <a:prstGeom prst="rect">
            <a:avLst/>
          </a:prstGeom>
        </p:spPr>
      </p:pic>
      <p:pic>
        <p:nvPicPr>
          <p:cNvPr id="7" name="Picture 6" descr="photo03.JPG"/>
          <p:cNvPicPr>
            <a:picLocks noChangeAspect="1"/>
          </p:cNvPicPr>
          <p:nvPr/>
        </p:nvPicPr>
        <p:blipFill>
          <a:blip r:embed="rId5" cstate="print"/>
          <a:srcRect t="2326"/>
          <a:stretch>
            <a:fillRect/>
          </a:stretch>
        </p:blipFill>
        <p:spPr>
          <a:xfrm>
            <a:off x="3505200" y="4191001"/>
            <a:ext cx="2057400" cy="2666999"/>
          </a:xfrm>
          <a:prstGeom prst="rect">
            <a:avLst/>
          </a:prstGeom>
        </p:spPr>
      </p:pic>
      <p:pic>
        <p:nvPicPr>
          <p:cNvPr id="8" name="Picture 7" descr="photo05.JPG"/>
          <p:cNvPicPr>
            <a:picLocks noChangeAspect="1"/>
          </p:cNvPicPr>
          <p:nvPr/>
        </p:nvPicPr>
        <p:blipFill>
          <a:blip r:embed="rId6" cstate="print"/>
          <a:stretch>
            <a:fillRect/>
          </a:stretch>
        </p:blipFill>
        <p:spPr>
          <a:xfrm rot="5400000">
            <a:off x="1181100" y="4533900"/>
            <a:ext cx="2667000" cy="1981200"/>
          </a:xfrm>
          <a:prstGeom prst="rect">
            <a:avLst/>
          </a:prstGeom>
        </p:spPr>
      </p:pic>
      <p:pic>
        <p:nvPicPr>
          <p:cNvPr id="9" name="Picture 8" descr="lima dan sembilan02.png"/>
          <p:cNvPicPr>
            <a:picLocks noChangeAspect="1"/>
          </p:cNvPicPr>
          <p:nvPr/>
        </p:nvPicPr>
        <p:blipFill>
          <a:blip r:embed="rId7"/>
          <a:stretch>
            <a:fillRect/>
          </a:stretch>
        </p:blipFill>
        <p:spPr>
          <a:xfrm>
            <a:off x="0" y="4191000"/>
            <a:ext cx="1775908" cy="2667000"/>
          </a:xfrm>
          <a:prstGeom prst="rect">
            <a:avLst/>
          </a:prstGeom>
        </p:spPr>
      </p:pic>
      <p:sp>
        <p:nvSpPr>
          <p:cNvPr id="10" name="Rectangle 9"/>
          <p:cNvSpPr/>
          <p:nvPr/>
        </p:nvSpPr>
        <p:spPr>
          <a:xfrm rot="16200000">
            <a:off x="8107523" y="3013931"/>
            <a:ext cx="1459384" cy="215444"/>
          </a:xfrm>
          <a:prstGeom prst="rect">
            <a:avLst/>
          </a:prstGeom>
        </p:spPr>
        <p:txBody>
          <a:bodyPr wrap="square">
            <a:spAutoFit/>
          </a:bodyPr>
          <a:lstStyle/>
          <a:p>
            <a:r>
              <a:rPr lang="en-US" sz="800" dirty="0" smtClean="0">
                <a:solidFill>
                  <a:srgbClr val="002060"/>
                </a:solidFill>
                <a:effectLst>
                  <a:outerShdw blurRad="38100" dist="38100" dir="2700000" algn="tl">
                    <a:srgbClr val="000000">
                      <a:alpha val="43137"/>
                    </a:srgbClr>
                  </a:outerShdw>
                </a:effectLst>
                <a:latin typeface="Museo 500" pitchFamily="50" charset="0"/>
              </a:rPr>
              <a:t>Source: </a:t>
            </a:r>
            <a:r>
              <a:rPr lang="en-US" sz="800" dirty="0" err="1" smtClean="0">
                <a:solidFill>
                  <a:srgbClr val="002060"/>
                </a:solidFill>
                <a:effectLst>
                  <a:outerShdw blurRad="38100" dist="38100" dir="2700000" algn="tl">
                    <a:srgbClr val="000000">
                      <a:alpha val="43137"/>
                    </a:srgbClr>
                  </a:outerShdw>
                </a:effectLst>
                <a:latin typeface="Museo 500" pitchFamily="50" charset="0"/>
              </a:rPr>
              <a:t>InfoKita</a:t>
            </a:r>
            <a:r>
              <a:rPr lang="en-US" sz="800" dirty="0" smtClean="0">
                <a:solidFill>
                  <a:srgbClr val="002060"/>
                </a:solidFill>
                <a:effectLst>
                  <a:outerShdw blurRad="38100" dist="38100" dir="2700000" algn="tl">
                    <a:srgbClr val="000000">
                      <a:alpha val="43137"/>
                    </a:srgbClr>
                  </a:outerShdw>
                </a:effectLst>
                <a:latin typeface="Museo 500" pitchFamily="50" charset="0"/>
              </a:rPr>
              <a:t>, Feb.2014</a:t>
            </a:r>
            <a:endParaRPr lang="en-US" sz="800" dirty="0"/>
          </a:p>
        </p:txBody>
      </p:sp>
    </p:spTree>
    <p:extLst>
      <p:ext uri="{BB962C8B-B14F-4D97-AF65-F5344CB8AC3E}">
        <p14:creationId xmlns:p14="http://schemas.microsoft.com/office/powerpoint/2010/main" val="3556077816"/>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828800" y="381000"/>
            <a:ext cx="2133600" cy="1066800"/>
          </a:xfrm>
          <a:effectLst>
            <a:outerShdw blurRad="50800" dist="38100" dir="2700000" algn="tl" rotWithShape="0">
              <a:prstClr val="black">
                <a:alpha val="40000"/>
              </a:prstClr>
            </a:outerShdw>
          </a:effectLst>
        </p:spPr>
        <p:txBody>
          <a:bodyPr>
            <a:normAutofit fontScale="90000"/>
          </a:bodyPr>
          <a:lstStyle/>
          <a:p>
            <a:pPr algn="l">
              <a:defRPr/>
            </a:pPr>
            <a:r>
              <a:rPr lang="en-US" sz="2800" b="1" dirty="0" smtClean="0">
                <a:solidFill>
                  <a:schemeClr val="tx2">
                    <a:lumMod val="75000"/>
                  </a:schemeClr>
                </a:solidFill>
                <a:effectLst>
                  <a:outerShdw blurRad="38100" dist="38100" dir="2700000" algn="tl">
                    <a:srgbClr val="000000">
                      <a:alpha val="43137"/>
                    </a:srgbClr>
                  </a:outerShdw>
                </a:effectLst>
              </a:rPr>
              <a:t/>
            </a:r>
            <a:br>
              <a:rPr lang="en-US" sz="2800" b="1" dirty="0" smtClean="0">
                <a:solidFill>
                  <a:schemeClr val="tx2">
                    <a:lumMod val="75000"/>
                  </a:schemeClr>
                </a:solidFill>
                <a:effectLst>
                  <a:outerShdw blurRad="38100" dist="38100" dir="2700000" algn="tl">
                    <a:srgbClr val="000000">
                      <a:alpha val="43137"/>
                    </a:srgbClr>
                  </a:outerShdw>
                </a:effectLst>
              </a:rPr>
            </a:br>
            <a:r>
              <a:rPr lang="en-US" sz="2800" b="1" dirty="0" smtClean="0">
                <a:solidFill>
                  <a:schemeClr val="tx2">
                    <a:lumMod val="75000"/>
                  </a:schemeClr>
                </a:solidFill>
                <a:effectLst>
                  <a:outerShdw blurRad="38100" dist="38100" dir="2700000" algn="tl">
                    <a:srgbClr val="000000">
                      <a:alpha val="43137"/>
                    </a:srgbClr>
                  </a:outerShdw>
                </a:effectLst>
              </a:rPr>
              <a:t/>
            </a:r>
            <a:br>
              <a:rPr lang="en-US" sz="2800" b="1" dirty="0" smtClean="0">
                <a:solidFill>
                  <a:schemeClr val="tx2">
                    <a:lumMod val="75000"/>
                  </a:schemeClr>
                </a:solidFill>
                <a:effectLst>
                  <a:outerShdw blurRad="38100" dist="38100" dir="2700000" algn="tl">
                    <a:srgbClr val="000000">
                      <a:alpha val="43137"/>
                    </a:srgbClr>
                  </a:outerShdw>
                </a:effectLst>
              </a:rPr>
            </a:br>
            <a:r>
              <a:rPr lang="en-US" sz="2700" b="1" dirty="0" smtClean="0">
                <a:solidFill>
                  <a:schemeClr val="tx2">
                    <a:lumMod val="75000"/>
                  </a:schemeClr>
                </a:solidFill>
                <a:effectLst>
                  <a:outerShdw blurRad="38100" dist="38100" dir="2700000" algn="tl">
                    <a:srgbClr val="000000">
                      <a:alpha val="43137"/>
                    </a:srgbClr>
                  </a:outerShdw>
                </a:effectLst>
              </a:rPr>
              <a:t>GRAMEDIA WIDIASARANA INDONESIA</a:t>
            </a:r>
            <a:r>
              <a:rPr lang="en-US" sz="2800" b="1" dirty="0" smtClean="0">
                <a:solidFill>
                  <a:schemeClr val="tx2">
                    <a:lumMod val="75000"/>
                  </a:schemeClr>
                </a:solidFill>
                <a:effectLst>
                  <a:outerShdw blurRad="38100" dist="38100" dir="2700000" algn="tl">
                    <a:srgbClr val="000000">
                      <a:alpha val="43137"/>
                    </a:srgbClr>
                  </a:outerShdw>
                </a:effectLst>
              </a:rPr>
              <a:t/>
            </a:r>
            <a:br>
              <a:rPr lang="en-US" sz="2800" b="1" dirty="0" smtClean="0">
                <a:solidFill>
                  <a:schemeClr val="tx2">
                    <a:lumMod val="75000"/>
                  </a:schemeClr>
                </a:solidFill>
                <a:effectLst>
                  <a:outerShdw blurRad="38100" dist="38100" dir="2700000" algn="tl">
                    <a:srgbClr val="000000">
                      <a:alpha val="43137"/>
                    </a:srgbClr>
                  </a:outerShdw>
                </a:effectLst>
              </a:rPr>
            </a:br>
            <a:r>
              <a:rPr lang="en-US" sz="2800" b="1" dirty="0" smtClean="0">
                <a:solidFill>
                  <a:schemeClr val="tx2">
                    <a:lumMod val="75000"/>
                  </a:schemeClr>
                </a:solidFill>
                <a:effectLst>
                  <a:outerShdw blurRad="38100" dist="38100" dir="2700000" algn="tl">
                    <a:srgbClr val="000000">
                      <a:alpha val="43137"/>
                    </a:srgbClr>
                  </a:outerShdw>
                </a:effectLst>
              </a:rPr>
              <a:t/>
            </a:r>
            <a:br>
              <a:rPr lang="en-US" sz="2800" b="1" dirty="0" smtClean="0">
                <a:solidFill>
                  <a:schemeClr val="tx2">
                    <a:lumMod val="75000"/>
                  </a:schemeClr>
                </a:solidFill>
                <a:effectLst>
                  <a:outerShdw blurRad="38100" dist="38100" dir="2700000" algn="tl">
                    <a:srgbClr val="000000">
                      <a:alpha val="43137"/>
                    </a:srgbClr>
                  </a:outerShdw>
                </a:effectLst>
              </a:rPr>
            </a:br>
            <a:endParaRPr lang="en-US" sz="2800" b="1" dirty="0">
              <a:solidFill>
                <a:schemeClr val="tx2">
                  <a:lumMod val="75000"/>
                </a:schemeClr>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838200" y="1905000"/>
            <a:ext cx="7391400" cy="4068763"/>
          </a:xfrm>
        </p:spPr>
        <p:txBody>
          <a:bodyPr>
            <a:normAutofit fontScale="55000" lnSpcReduction="20000"/>
          </a:bodyPr>
          <a:lstStyle/>
          <a:p>
            <a:pPr>
              <a:lnSpc>
                <a:spcPct val="120000"/>
              </a:lnSpc>
              <a:spcAft>
                <a:spcPts val="600"/>
              </a:spcAft>
              <a:buFont typeface="Wingdings" pitchFamily="2" charset="2"/>
              <a:buChar char="§"/>
            </a:pPr>
            <a:r>
              <a:rPr lang="en-US" dirty="0" smtClean="0">
                <a:solidFill>
                  <a:schemeClr val="tx2">
                    <a:lumMod val="50000"/>
                  </a:schemeClr>
                </a:solidFill>
              </a:rPr>
              <a:t>Grasindo was founded in 1990, the same year as the National Act on Education was established in Indonesia.</a:t>
            </a:r>
          </a:p>
          <a:p>
            <a:pPr>
              <a:lnSpc>
                <a:spcPct val="120000"/>
              </a:lnSpc>
              <a:spcAft>
                <a:spcPts val="600"/>
              </a:spcAft>
              <a:buFont typeface="Wingdings" pitchFamily="2" charset="2"/>
              <a:buChar char="§"/>
            </a:pPr>
            <a:r>
              <a:rPr lang="en-US" dirty="0" smtClean="0">
                <a:solidFill>
                  <a:schemeClr val="tx2">
                    <a:lumMod val="50000"/>
                  </a:schemeClr>
                </a:solidFill>
              </a:rPr>
              <a:t>The first publication were textbooks for kindergarten, elementary, high school, and university students.</a:t>
            </a:r>
          </a:p>
          <a:p>
            <a:pPr>
              <a:lnSpc>
                <a:spcPct val="120000"/>
              </a:lnSpc>
              <a:spcAft>
                <a:spcPts val="600"/>
              </a:spcAft>
              <a:buFont typeface="Wingdings" pitchFamily="2" charset="2"/>
              <a:buChar char="§"/>
            </a:pPr>
            <a:r>
              <a:rPr lang="en-US" dirty="0" smtClean="0">
                <a:solidFill>
                  <a:schemeClr val="tx2">
                    <a:lumMod val="50000"/>
                  </a:schemeClr>
                </a:solidFill>
              </a:rPr>
              <a:t>As the need for teaching and educational material has grown, we have developed books of traditional folktales and expanded our list to include educational reference books, Indonesian literary fiction, and religious texts. </a:t>
            </a:r>
            <a:endParaRPr lang="en-US" dirty="0">
              <a:solidFill>
                <a:schemeClr val="tx2">
                  <a:lumMod val="50000"/>
                </a:schemeClr>
              </a:solidFill>
            </a:endParaRPr>
          </a:p>
          <a:p>
            <a:pPr>
              <a:lnSpc>
                <a:spcPct val="120000"/>
              </a:lnSpc>
              <a:spcAft>
                <a:spcPts val="600"/>
              </a:spcAft>
              <a:buFont typeface="Wingdings" pitchFamily="2" charset="2"/>
              <a:buChar char="§"/>
            </a:pPr>
            <a:r>
              <a:rPr lang="en-US" dirty="0">
                <a:solidFill>
                  <a:schemeClr val="tx2">
                    <a:lumMod val="50000"/>
                  </a:schemeClr>
                </a:solidFill>
              </a:rPr>
              <a:t>Annually we publish circa 500 titles. </a:t>
            </a:r>
            <a:endParaRPr lang="en-US" dirty="0" smtClean="0">
              <a:solidFill>
                <a:schemeClr val="tx2">
                  <a:lumMod val="50000"/>
                </a:schemeClr>
              </a:solidFill>
            </a:endParaRPr>
          </a:p>
          <a:p>
            <a:pPr>
              <a:lnSpc>
                <a:spcPct val="120000"/>
              </a:lnSpc>
              <a:spcAft>
                <a:spcPts val="600"/>
              </a:spcAft>
              <a:buFont typeface="Wingdings" pitchFamily="2" charset="2"/>
              <a:buChar char="§"/>
            </a:pPr>
            <a:r>
              <a:rPr lang="en-US" dirty="0" smtClean="0">
                <a:solidFill>
                  <a:schemeClr val="tx2">
                    <a:lumMod val="50000"/>
                  </a:schemeClr>
                </a:solidFill>
              </a:rPr>
              <a:t>Since 2014, </a:t>
            </a:r>
            <a:r>
              <a:rPr lang="en-US" dirty="0" err="1" smtClean="0">
                <a:solidFill>
                  <a:schemeClr val="tx2">
                    <a:lumMod val="50000"/>
                  </a:schemeClr>
                </a:solidFill>
              </a:rPr>
              <a:t>Grasindo</a:t>
            </a:r>
            <a:r>
              <a:rPr lang="en-US" dirty="0" smtClean="0">
                <a:solidFill>
                  <a:schemeClr val="tx2">
                    <a:lumMod val="50000"/>
                  </a:schemeClr>
                </a:solidFill>
              </a:rPr>
              <a:t> starts to develop interactive digital schoolbook by dealing a strategic alliance with a reputable educational software developer.</a:t>
            </a:r>
            <a:endParaRPr lang="en-US" dirty="0">
              <a:solidFill>
                <a:schemeClr val="tx2">
                  <a:lumMod val="50000"/>
                </a:schemeClr>
              </a:solidFill>
            </a:endParaRPr>
          </a:p>
          <a:p>
            <a:endParaRPr lang="en-US" dirty="0"/>
          </a:p>
          <a:p>
            <a:endParaRPr lang="en-US" dirty="0"/>
          </a:p>
        </p:txBody>
      </p:sp>
      <p:pic>
        <p:nvPicPr>
          <p:cNvPr id="9" name="Picture 8" descr="LOGO GRASINDO tanpa kotak OK.jpg"/>
          <p:cNvPicPr>
            <a:picLocks noChangeAspect="1"/>
          </p:cNvPicPr>
          <p:nvPr/>
        </p:nvPicPr>
        <p:blipFill>
          <a:blip r:embed="rId3" cstate="print"/>
          <a:srcRect l="4741" r="2586" b="44013"/>
          <a:stretch>
            <a:fillRect/>
          </a:stretch>
        </p:blipFill>
        <p:spPr>
          <a:xfrm>
            <a:off x="152399" y="76200"/>
            <a:ext cx="1611673" cy="1752600"/>
          </a:xfrm>
          <a:prstGeom prst="rect">
            <a:avLst/>
          </a:prstGeom>
        </p:spPr>
      </p:pic>
    </p:spTree>
    <p:extLst>
      <p:ext uri="{BB962C8B-B14F-4D97-AF65-F5344CB8AC3E}">
        <p14:creationId xmlns:p14="http://schemas.microsoft.com/office/powerpoint/2010/main" val="4111795299"/>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4" name="Picture 3" descr="indo.PNG"/>
          <p:cNvPicPr>
            <a:picLocks noChangeAspect="1"/>
          </p:cNvPicPr>
          <p:nvPr/>
        </p:nvPicPr>
        <p:blipFill>
          <a:blip r:embed="rId2">
            <a:lum bright="-18000" contrast="3000"/>
          </a:blip>
          <a:srcRect l="2159" t="2083" r="2159" b="66667"/>
          <a:stretch>
            <a:fillRect/>
          </a:stretch>
        </p:blipFill>
        <p:spPr>
          <a:xfrm>
            <a:off x="457200" y="2895600"/>
            <a:ext cx="8229600" cy="1143000"/>
          </a:xfrm>
          <a:prstGeom prst="rect">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5128" b="10623"/>
          <a:stretch/>
        </p:blipFill>
        <p:spPr>
          <a:xfrm>
            <a:off x="381001" y="1600200"/>
            <a:ext cx="3928532" cy="4800600"/>
          </a:xfrm>
          <a:prstGeom prst="rect">
            <a:avLst/>
          </a:prstGeom>
          <a:ln>
            <a:noFill/>
          </a:ln>
          <a:effectLst>
            <a:outerShdw blurRad="292100" dist="139700" dir="2700000" algn="tl" rotWithShape="0">
              <a:srgbClr val="333333">
                <a:alpha val="65000"/>
              </a:srgbClr>
            </a:outerShdw>
          </a:effectLst>
        </p:spPr>
      </p:pic>
      <p:sp>
        <p:nvSpPr>
          <p:cNvPr id="29698" name="Title 1"/>
          <p:cNvSpPr>
            <a:spLocks noGrp="1"/>
          </p:cNvSpPr>
          <p:nvPr>
            <p:ph type="title"/>
          </p:nvPr>
        </p:nvSpPr>
        <p:spPr/>
        <p:txBody>
          <a:bodyPr>
            <a:noAutofit/>
          </a:bodyPr>
          <a:lstStyle/>
          <a:p>
            <a:r>
              <a:rPr lang="en-US" sz="2800" b="1" dirty="0">
                <a:solidFill>
                  <a:schemeClr val="tx2">
                    <a:lumMod val="75000"/>
                  </a:schemeClr>
                </a:solidFill>
                <a:effectLst>
                  <a:outerShdw blurRad="38100" dist="38100" dir="2700000" algn="tl">
                    <a:srgbClr val="000000">
                      <a:alpha val="43137"/>
                    </a:srgbClr>
                  </a:outerShdw>
                </a:effectLst>
                <a:cs typeface="Angsana New" pitchFamily="18" charset="-34"/>
              </a:rPr>
              <a:t>Market Share </a:t>
            </a:r>
            <a:r>
              <a:rPr lang="en-US" sz="2800" b="1" dirty="0" smtClean="0">
                <a:solidFill>
                  <a:schemeClr val="tx2">
                    <a:lumMod val="75000"/>
                  </a:schemeClr>
                </a:solidFill>
                <a:effectLst>
                  <a:outerShdw blurRad="38100" dist="38100" dir="2700000" algn="tl">
                    <a:srgbClr val="000000">
                      <a:alpha val="43137"/>
                    </a:srgbClr>
                  </a:outerShdw>
                </a:effectLst>
                <a:cs typeface="Angsana New" pitchFamily="18" charset="-34"/>
              </a:rPr>
              <a:t>of Top 5 Departments</a:t>
            </a:r>
            <a:endParaRPr lang="th-TH" sz="3200" b="1" dirty="0" smtClean="0">
              <a:solidFill>
                <a:schemeClr val="tx2">
                  <a:lumMod val="75000"/>
                </a:schemeClr>
              </a:solidFill>
              <a:effectLst>
                <a:outerShdw blurRad="38100" dist="38100" dir="2700000" algn="tl">
                  <a:srgbClr val="000000">
                    <a:alpha val="43137"/>
                  </a:srgbClr>
                </a:outerShdw>
              </a:effectLst>
            </a:endParaRPr>
          </a:p>
        </p:txBody>
      </p:sp>
      <p:sp>
        <p:nvSpPr>
          <p:cNvPr id="2" name="Content Placeholder 1"/>
          <p:cNvSpPr>
            <a:spLocks noGrp="1"/>
          </p:cNvSpPr>
          <p:nvPr>
            <p:ph sz="half" idx="4294967295"/>
          </p:nvPr>
        </p:nvSpPr>
        <p:spPr>
          <a:xfrm>
            <a:off x="502973" y="2057400"/>
            <a:ext cx="3684588" cy="3733800"/>
          </a:xfrm>
          <a:solidFill>
            <a:schemeClr val="bg2">
              <a:lumMod val="75000"/>
              <a:alpha val="54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ormAutofit/>
          </a:bodyPr>
          <a:lstStyle/>
          <a:p>
            <a:pPr marL="171450" indent="-171450"/>
            <a:r>
              <a:rPr lang="en-US" sz="2400" b="1" dirty="0" smtClean="0">
                <a:solidFill>
                  <a:schemeClr val="bg1"/>
                </a:solidFill>
                <a:effectLst>
                  <a:outerShdw blurRad="38100" dist="38100" dir="2700000" algn="tl">
                    <a:srgbClr val="000000">
                      <a:alpha val="43137"/>
                    </a:srgbClr>
                  </a:outerShdw>
                </a:effectLst>
                <a:latin typeface="Museo 500" pitchFamily="50" charset="0"/>
              </a:rPr>
              <a:t>Children books </a:t>
            </a:r>
            <a:br>
              <a:rPr lang="en-US" sz="2400" b="1" dirty="0" smtClean="0">
                <a:solidFill>
                  <a:schemeClr val="bg1"/>
                </a:solidFill>
                <a:effectLst>
                  <a:outerShdw blurRad="38100" dist="38100" dir="2700000" algn="tl">
                    <a:srgbClr val="000000">
                      <a:alpha val="43137"/>
                    </a:srgbClr>
                  </a:outerShdw>
                </a:effectLst>
                <a:latin typeface="Museo 500" pitchFamily="50" charset="0"/>
              </a:rPr>
            </a:br>
            <a:r>
              <a:rPr lang="en-US" sz="2400" b="1" dirty="0" smtClean="0">
                <a:solidFill>
                  <a:schemeClr val="bg1"/>
                </a:solidFill>
                <a:effectLst>
                  <a:outerShdw blurRad="38100" dist="38100" dir="2700000" algn="tl">
                    <a:srgbClr val="000000">
                      <a:alpha val="43137"/>
                    </a:srgbClr>
                  </a:outerShdw>
                </a:effectLst>
                <a:latin typeface="Museo 500" pitchFamily="50" charset="0"/>
              </a:rPr>
              <a:t>(incl. comics)</a:t>
            </a:r>
          </a:p>
          <a:p>
            <a:pPr marL="171450" indent="-171450"/>
            <a:r>
              <a:rPr lang="en-US" sz="2400" b="1" dirty="0" smtClean="0">
                <a:solidFill>
                  <a:schemeClr val="bg1"/>
                </a:solidFill>
                <a:effectLst>
                  <a:outerShdw blurRad="38100" dist="38100" dir="2700000" algn="tl">
                    <a:srgbClr val="000000">
                      <a:alpha val="43137"/>
                    </a:srgbClr>
                  </a:outerShdw>
                </a:effectLst>
                <a:latin typeface="Museo 500" pitchFamily="50" charset="0"/>
              </a:rPr>
              <a:t>Fiction &amp; Literature</a:t>
            </a:r>
          </a:p>
          <a:p>
            <a:pPr marL="171450" indent="-171450"/>
            <a:r>
              <a:rPr lang="en-US" sz="2400" b="1" dirty="0" smtClean="0">
                <a:solidFill>
                  <a:schemeClr val="bg1"/>
                </a:solidFill>
                <a:effectLst>
                  <a:outerShdw blurRad="38100" dist="38100" dir="2700000" algn="tl">
                    <a:srgbClr val="000000">
                      <a:alpha val="43137"/>
                    </a:srgbClr>
                  </a:outerShdw>
                </a:effectLst>
                <a:latin typeface="Museo 500" pitchFamily="50" charset="0"/>
              </a:rPr>
              <a:t>Religion &amp; Spirituality</a:t>
            </a:r>
          </a:p>
          <a:p>
            <a:pPr marL="171450" indent="-171450"/>
            <a:r>
              <a:rPr lang="en-US" sz="2400" b="1" dirty="0" smtClean="0">
                <a:solidFill>
                  <a:schemeClr val="bg1"/>
                </a:solidFill>
                <a:effectLst>
                  <a:outerShdw blurRad="38100" dist="38100" dir="2700000" algn="tl">
                    <a:srgbClr val="000000">
                      <a:alpha val="43137"/>
                    </a:srgbClr>
                  </a:outerShdw>
                </a:effectLst>
                <a:latin typeface="Museo 500" pitchFamily="50" charset="0"/>
              </a:rPr>
              <a:t>Schoolbooks</a:t>
            </a:r>
          </a:p>
          <a:p>
            <a:pPr marL="171450" indent="-171450"/>
            <a:r>
              <a:rPr lang="en-US" sz="2400" b="1" dirty="0" smtClean="0">
                <a:solidFill>
                  <a:schemeClr val="bg1"/>
                </a:solidFill>
                <a:effectLst>
                  <a:outerShdw blurRad="38100" dist="38100" dir="2700000" algn="tl">
                    <a:srgbClr val="000000">
                      <a:alpha val="43137"/>
                    </a:srgbClr>
                  </a:outerShdw>
                </a:effectLst>
                <a:latin typeface="Museo 500" pitchFamily="50" charset="0"/>
              </a:rPr>
              <a:t>Psychology/Reference &amp; Dictionary</a:t>
            </a:r>
          </a:p>
          <a:p>
            <a:endParaRPr lang="en-US" dirty="0"/>
          </a:p>
        </p:txBody>
      </p:sp>
      <p:graphicFrame>
        <p:nvGraphicFramePr>
          <p:cNvPr id="10" name="Chart 9"/>
          <p:cNvGraphicFramePr/>
          <p:nvPr/>
        </p:nvGraphicFramePr>
        <p:xfrm>
          <a:off x="4648200" y="1600200"/>
          <a:ext cx="4062413" cy="243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nvGraphicFramePr>
        <p:xfrm>
          <a:off x="4648200" y="4191000"/>
          <a:ext cx="4038600" cy="2209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36756832"/>
      </p:ext>
    </p:extLst>
  </p:cSld>
  <p:clrMapOvr>
    <a:masterClrMapping/>
  </p:clrMapOvr>
  <p:transition>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2775</TotalTime>
  <Words>913</Words>
  <Application>Microsoft Office PowerPoint</Application>
  <PresentationFormat>화면 슬라이드 쇼(4:3)</PresentationFormat>
  <Paragraphs>98</Paragraphs>
  <Slides>21</Slides>
  <Notes>1</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21</vt:i4>
      </vt:variant>
    </vt:vector>
  </HeadingPairs>
  <TitlesOfParts>
    <vt:vector size="28" baseType="lpstr">
      <vt:lpstr>Museo 500</vt:lpstr>
      <vt:lpstr>Angsana New</vt:lpstr>
      <vt:lpstr>Arial</vt:lpstr>
      <vt:lpstr>Calibri</vt:lpstr>
      <vt:lpstr>Times New Roman</vt:lpstr>
      <vt:lpstr>Wingdings</vt:lpstr>
      <vt:lpstr>Office Theme</vt:lpstr>
      <vt:lpstr>PowerPoint 프레젠테이션</vt:lpstr>
      <vt:lpstr>PowerPoint 프레젠테이션</vt:lpstr>
      <vt:lpstr>PowerPoint 프레젠테이션</vt:lpstr>
      <vt:lpstr>PowerPoint 프레젠테이션</vt:lpstr>
      <vt:lpstr>Source: InfoKita, Feb.2014</vt:lpstr>
      <vt:lpstr>PowerPoint 프레젠테이션</vt:lpstr>
      <vt:lpstr>  GRAMEDIA WIDIASARANA INDONESIA  </vt:lpstr>
      <vt:lpstr>PowerPoint 프레젠테이션</vt:lpstr>
      <vt:lpstr>Market Share of Top 5 Departments</vt:lpstr>
      <vt:lpstr>Top 50 Sales Rank of Aug 2014</vt:lpstr>
      <vt:lpstr>PowerPoint 프레젠테이션</vt:lpstr>
      <vt:lpstr>PowerPoint 프레젠테이션</vt:lpstr>
      <vt:lpstr>1. New Format, New Channel</vt:lpstr>
      <vt:lpstr>PowerPoint 프레젠테이션</vt:lpstr>
      <vt:lpstr>PowerPoint 프레젠테이션</vt:lpstr>
      <vt:lpstr>2. Special Product Line</vt:lpstr>
      <vt:lpstr>PowerPoint 프레젠테이션</vt:lpstr>
      <vt:lpstr>Who are the authors?</vt:lpstr>
      <vt:lpstr>Yuli Pritania’s blog http://sapphireblueoceanforsuju.wordpress.com</vt:lpstr>
      <vt:lpstr> 3. Collaboration Project </vt:lpstr>
      <vt:lpstr>PowerPoint 프레젠테이션</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strategies and vision of the publishing industry in Asia”</dc:title>
  <dc:creator>Bimo</dc:creator>
  <cp:lastModifiedBy>Eun Jung Park</cp:lastModifiedBy>
  <cp:revision>232</cp:revision>
  <cp:lastPrinted>2014-09-04T15:46:38Z</cp:lastPrinted>
  <dcterms:created xsi:type="dcterms:W3CDTF">2014-08-29T02:12:10Z</dcterms:created>
  <dcterms:modified xsi:type="dcterms:W3CDTF">2014-09-07T19:17:43Z</dcterms:modified>
</cp:coreProperties>
</file>