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8" r:id="rId4"/>
    <p:sldId id="265" r:id="rId5"/>
    <p:sldId id="260" r:id="rId6"/>
    <p:sldId id="267" r:id="rId7"/>
    <p:sldId id="259" r:id="rId8"/>
    <p:sldId id="258" r:id="rId9"/>
    <p:sldId id="270" r:id="rId10"/>
    <p:sldId id="266" r:id="rId11"/>
    <p:sldId id="261" r:id="rId12"/>
    <p:sldId id="262" r:id="rId13"/>
    <p:sldId id="275" r:id="rId14"/>
    <p:sldId id="264" r:id="rId15"/>
    <p:sldId id="263" r:id="rId16"/>
    <p:sldId id="271" r:id="rId17"/>
    <p:sldId id="272" r:id="rId18"/>
    <p:sldId id="273" r:id="rId19"/>
    <p:sldId id="274" r:id="rId20"/>
    <p:sldId id="277" r:id="rId21"/>
    <p:sldId id="276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336699"/>
    <a:srgbClr val="333333"/>
    <a:srgbClr val="B2B2B2"/>
    <a:srgbClr val="292929"/>
    <a:srgbClr val="FF0000"/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3" autoAdjust="0"/>
  </p:normalViewPr>
  <p:slideViewPr>
    <p:cSldViewPr>
      <p:cViewPr varScale="1">
        <p:scale>
          <a:sx n="101" d="100"/>
          <a:sy n="101" d="100"/>
        </p:scale>
        <p:origin x="4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37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endParaRPr lang="en-MY" sz="27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52209599004362972"/>
          <c:y val="9.7798629042504981E-4"/>
          <c:w val="0.58090952784936167"/>
          <c:h val="0.85110012411239289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explosion val="5"/>
            <c:extLst>
              <c:ext xmlns:c16="http://schemas.microsoft.com/office/drawing/2014/chart" uri="{C3380CC4-5D6E-409C-BE32-E72D297353CC}">
                <c16:uniqueId val="{00000000-E432-4154-95B8-C6EAB4AC2A70}"/>
              </c:ext>
            </c:extLst>
          </c:dPt>
          <c:dPt>
            <c:idx val="1"/>
            <c:bubble3D val="0"/>
            <c:explosion val="6"/>
            <c:extLst>
              <c:ext xmlns:c16="http://schemas.microsoft.com/office/drawing/2014/chart" uri="{C3380CC4-5D6E-409C-BE32-E72D297353CC}">
                <c16:uniqueId val="{00000001-E432-4154-95B8-C6EAB4AC2A70}"/>
              </c:ext>
            </c:extLst>
          </c:dPt>
          <c:dPt>
            <c:idx val="2"/>
            <c:bubble3D val="0"/>
            <c:explosion val="5"/>
            <c:extLst>
              <c:ext xmlns:c16="http://schemas.microsoft.com/office/drawing/2014/chart" uri="{C3380CC4-5D6E-409C-BE32-E72D297353CC}">
                <c16:uniqueId val="{00000002-E432-4154-95B8-C6EAB4AC2A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b="0" i="0" u="none" strike="noStrike" baseline="0"/>
                      <a:t>25% - </a:t>
                    </a:r>
                  </a:p>
                  <a:p>
                    <a:r>
                      <a:rPr lang="en-US" sz="2400"/>
                      <a:t>Text Books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432-4154-95B8-C6EAB4AC2A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400" b="0" i="0" u="none" strike="noStrike" baseline="0"/>
                      <a:t>25% - </a:t>
                    </a:r>
                  </a:p>
                  <a:p>
                    <a:r>
                      <a:rPr lang="en-US" sz="2400"/>
                      <a:t>Children Books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432-4154-95B8-C6EAB4AC2A70}"/>
                </c:ext>
              </c:extLst>
            </c:dLbl>
            <c:dLbl>
              <c:idx val="2"/>
              <c:layout>
                <c:manualLayout>
                  <c:x val="0.11021433722028599"/>
                  <c:y val="3.3605525609081172E-2"/>
                </c:manualLayout>
              </c:layout>
              <c:tx>
                <c:rich>
                  <a:bodyPr/>
                  <a:lstStyle/>
                  <a:p>
                    <a:r>
                      <a:rPr lang="en-US" sz="2400" b="0" i="0" u="none" strike="noStrike" baseline="0"/>
                      <a:t>50% -</a:t>
                    </a:r>
                  </a:p>
                  <a:p>
                    <a:r>
                      <a:rPr lang="en-US" sz="2400"/>
                      <a:t>Adult Books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432-4154-95B8-C6EAB4AC2A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Text Books</c:v>
                </c:pt>
                <c:pt idx="1">
                  <c:v>Children Books</c:v>
                </c:pt>
                <c:pt idx="2">
                  <c:v>Adult Books</c:v>
                </c:pt>
              </c:strCache>
            </c:strRef>
          </c:cat>
          <c:val>
            <c:numRef>
              <c:f>Sheet1!$B$4:$B$6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32-4154-95B8-C6EAB4AC2A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0.02521</cdr:x>
      <cdr:y>0.01923</cdr:y>
    </cdr:from>
    <cdr:to>
      <cdr:x>0.54622</cdr:x>
      <cdr:y>0.48077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314" y="71438"/>
          <a:ext cx="4429156" cy="1714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2700" b="1" dirty="0">
              <a:latin typeface="+mj-lt"/>
            </a:rPr>
            <a:t>171 publishers with close to 16,000 titles published </a:t>
          </a:r>
        </a:p>
        <a:p xmlns:a="http://schemas.openxmlformats.org/drawingml/2006/main">
          <a:r>
            <a:rPr lang="en-US" sz="2700" b="1" dirty="0">
              <a:latin typeface="+mj-lt"/>
            </a:rPr>
            <a:t>in 2008/09</a:t>
          </a:r>
          <a:endParaRPr lang="en-MY" sz="2700" b="1" dirty="0">
            <a:latin typeface="+mj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DFE96D-452B-4D95-AF36-18F9700D2B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A54AF9-1D46-4983-ADFF-68271D572D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D03851-AE3C-4340-9BC8-A1C7BC339C17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AFB77B-1148-42C9-8405-51F4DE02F4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MY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AB31EB-08DE-41DC-B768-F0A5C69F0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MY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48E4-FF63-4EB5-9ECD-FB071787BB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6EEC6-FA9F-444B-BB15-77848AD66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F669D34-95C1-4C48-A9E6-77B5A6237708}" type="slidenum">
              <a:rPr lang="en-MY" altLang="ko-KR"/>
              <a:pPr/>
              <a:t>‹#›</a:t>
            </a:fld>
            <a:endParaRPr lang="en-MY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468AFF8F-A261-426F-B113-7F39621FC2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2BACE440-CC13-4C42-B768-CC260918D7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MY" altLang="ko-K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BC118A1-A55E-4989-AE12-651708757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3A668B-0400-4C03-BE55-C34DCAF9FC1E}" type="slidenum">
              <a:rPr lang="en-MY" altLang="ko-KR">
                <a:latin typeface="Calibri" panose="020F0502020204030204" pitchFamily="34" charset="0"/>
              </a:rPr>
              <a:pPr eaLnBrk="1" hangingPunct="1"/>
              <a:t>8</a:t>
            </a:fld>
            <a:endParaRPr lang="en-MY" altLang="ko-K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2716B-AB3C-41F4-A550-2C13A98B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E31E-E8FE-4FBA-AA88-FBC54516066D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3EDC4-018F-45FC-BFA8-D213D1222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1CA9B-AC21-40A5-85B9-BAFBC563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C9C06-0BC7-45D2-91DC-58265D6C898C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354742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CB540-B4C7-4584-9C05-38CA332A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45B00-8150-4D3F-A081-CA0255A012F0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7ADAD-0893-4B57-B36B-DEB585D2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89EB0-FA34-4566-BD05-D28559A7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46EE6-A6B4-49CE-8D73-AEEBEF1E561B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71650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CA973-2E3C-4A21-A057-20CB1B7E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35439-C2BD-4DE6-B9CF-759BC2464A57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0BF62-1C5A-4324-B53A-E6CF6003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D8EBC-49AA-412C-B5D6-A2FD1D52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12B0D-81CE-4EBD-BE25-CEFC65590246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259677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40E2-13CF-44ED-BD79-55ECEB4D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F58AA-2B51-47C5-8E9B-05E308C3F40F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CE4D-4B54-4153-BAC3-2FAD0669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12CF-A357-4271-BDB2-0A26197D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8F195-2527-4BAE-A2C2-A012B77F0A9C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210010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0DDDB-3486-4FCF-ABCE-95995FEF6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D3CE-70A8-4281-81CF-D142E71CE4E8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A037E-0AB3-4815-9E16-73677ABF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E2838-3E75-47AB-99A0-51A7FBF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AB67-7503-42A5-8D10-80F002ACF766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211237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67D845-D782-4F84-A57A-02DC92D8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0D8B2-73E5-401C-B890-D4ED45A6AD02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1EF6D5-6A7A-4A10-A82B-E0D59C13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A539CC-7640-4601-B0ED-B18DD2BE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003ED-C1BC-4A73-9C61-F03F627B3D54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38715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BA5CBD-6180-4267-92AE-6062480D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35C5B-E0F8-4C35-8A9D-5A1431ED3F5C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D83A93-01D9-4CFB-AFCB-F6B48E2B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F5F846-7FC6-422C-AE1F-70176E97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6D67A-A06D-4C9D-8478-2531C1695571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409343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3E3E86-214C-4699-BB8E-35312590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E40A-9E56-48F9-8D8A-4325E98CB6C8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30AE02-84E4-4644-B9F8-44744F4E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48A5AC-05D5-41B2-95C8-33405F31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190BA-5F35-429C-AB70-80E19CCF8E1E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263779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67666E-EC8F-4716-B73F-96C5E8D0E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AE581-6730-487F-9F8E-FDDAEB542D6A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C5E7F8-13DD-4434-913F-2E6D9800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E375A-FF93-4D47-9537-1CAB6B5E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99AF9-8388-410F-8438-5A3FF903A636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148259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933C6-DEA1-4E11-9CC8-89E306E5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D490D-B9D3-48FA-8876-835021979180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4E3D7-E73E-4D3A-B220-B0D75CC1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4D3276-DD64-463C-A871-A6B67A28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622DD-AE75-4ECB-9CD5-A7CD7C7FDE2D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52410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877DFD-3A72-4B5B-AD1E-2C60B51E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25276-FC92-4291-BA81-A2048D78CD52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963C44-1D24-40E3-ADFE-7BF58638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F6CF26-4352-45BB-B1A5-E7706B4F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B3419-5514-40EB-ABAC-745B43315A8B}" type="slidenum">
              <a:rPr lang="en-MY" altLang="ko-KR"/>
              <a:pPr/>
              <a:t>‹#›</a:t>
            </a:fld>
            <a:endParaRPr lang="en-MY" altLang="ko-KR"/>
          </a:p>
        </p:txBody>
      </p:sp>
    </p:spTree>
    <p:extLst>
      <p:ext uri="{BB962C8B-B14F-4D97-AF65-F5344CB8AC3E}">
        <p14:creationId xmlns:p14="http://schemas.microsoft.com/office/powerpoint/2010/main" val="55554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D8E45FF-FFD7-4058-BB0A-AD5E4C0D2A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en-MY" altLang="ko-KR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8C77C08-C9C4-4176-A42D-1AE7D0029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MY" altLang="ko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C0EE5-0A5D-4B7E-BFBF-72BDC9B43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33B71F-DCE9-40F0-9802-6A302F13E233}" type="datetimeFigureOut">
              <a:rPr lang="en-US"/>
              <a:pPr>
                <a:defRPr/>
              </a:pPr>
              <a:t>10/28/2020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87462-9AE3-401B-B4B9-F987D57F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D2967-EBA3-4E68-AFD1-1BD268FE4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2C62AE2-469C-4B41-9B9C-B157B4FF9F0C}" type="slidenum">
              <a:rPr lang="en-MY" altLang="ko-KR"/>
              <a:pPr/>
              <a:t>‹#›</a:t>
            </a:fld>
            <a:endParaRPr lang="en-MY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gempakstarz.com/uploads/magazine/1/cover39.jpg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hyperlink" Target="http://gempakstarz.com/uploads/magazine/1/lk_cover42.jpg" TargetMode="Externa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>
            <a:extLst>
              <a:ext uri="{FF2B5EF4-FFF2-40B4-BE49-F238E27FC236}">
                <a16:creationId xmlns:a16="http://schemas.microsoft.com/office/drawing/2014/main" id="{CD09534D-BA96-4DC6-B252-A84396B6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492375"/>
            <a:ext cx="3875088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itle 1">
            <a:extLst>
              <a:ext uri="{FF2B5EF4-FFF2-40B4-BE49-F238E27FC236}">
                <a16:creationId xmlns:a16="http://schemas.microsoft.com/office/drawing/2014/main" id="{F0BD54E4-C43B-4C64-92CC-9289832F8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0" y="115888"/>
            <a:ext cx="7889875" cy="2425700"/>
          </a:xfrm>
        </p:spPr>
        <p:txBody>
          <a:bodyPr/>
          <a:lstStyle/>
          <a:p>
            <a:pPr eaLnBrk="1" hangingPunct="1"/>
            <a:r>
              <a:rPr lang="en-US" altLang="ko-KR" sz="4700" b="1">
                <a:solidFill>
                  <a:schemeClr val="bg1"/>
                </a:solidFill>
                <a:ea typeface="굴림" panose="020B0600000101010101" pitchFamily="50" charset="-127"/>
              </a:rPr>
              <a:t>PUBLISHING and COMICS </a:t>
            </a:r>
            <a:br>
              <a:rPr lang="en-US" altLang="ko-KR" sz="4700" b="1">
                <a:solidFill>
                  <a:schemeClr val="bg1"/>
                </a:solidFill>
                <a:ea typeface="굴림" panose="020B0600000101010101" pitchFamily="50" charset="-127"/>
              </a:rPr>
            </a:br>
            <a:r>
              <a:rPr lang="en-US" altLang="ko-KR" sz="4700" b="1">
                <a:solidFill>
                  <a:schemeClr val="bg1"/>
                </a:solidFill>
                <a:ea typeface="굴림" panose="020B0600000101010101" pitchFamily="50" charset="-127"/>
              </a:rPr>
              <a:t> IN MALAYSIA</a:t>
            </a:r>
            <a:r>
              <a:rPr lang="en-US" altLang="ko-KR" sz="4700">
                <a:solidFill>
                  <a:schemeClr val="bg1"/>
                </a:solidFill>
                <a:ea typeface="굴림" panose="020B0600000101010101" pitchFamily="50" charset="-127"/>
              </a:rPr>
              <a:t> </a:t>
            </a:r>
            <a:endParaRPr lang="en-MY" altLang="ko-KR" sz="47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11B-0D4D-42E6-989E-0498AD1DB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188" y="5734050"/>
            <a:ext cx="7920037" cy="982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2400">
                <a:solidFill>
                  <a:srgbClr val="898989"/>
                </a:solidFill>
                <a:ea typeface="굴림" panose="020B0600000101010101" pitchFamily="50" charset="-127"/>
              </a:rPr>
              <a:t>Asian Publishers Fellowship Program in Seoul 2011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400">
                <a:solidFill>
                  <a:srgbClr val="898989"/>
                </a:solidFill>
                <a:ea typeface="굴림" panose="020B0600000101010101" pitchFamily="50" charset="-127"/>
              </a:rPr>
              <a:t>19 - 23 Sept 2011</a:t>
            </a:r>
            <a:endParaRPr lang="en-MY" altLang="ko-KR" sz="24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B075190-BFF6-47C2-8646-98C6C687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Kuala Lumpur Book City (KLBC)</a:t>
            </a:r>
            <a:endParaRPr lang="en-MY" altLang="ko-KR" sz="3700" b="1"/>
          </a:p>
        </p:txBody>
      </p:sp>
      <p:sp>
        <p:nvSpPr>
          <p:cNvPr id="12291" name="Vertical Text Placeholder 2">
            <a:extLst>
              <a:ext uri="{FF2B5EF4-FFF2-40B4-BE49-F238E27FC236}">
                <a16:creationId xmlns:a16="http://schemas.microsoft.com/office/drawing/2014/main" id="{3685E86A-D028-4F29-8298-2111B7E5B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5026025"/>
          </a:xfrm>
        </p:spPr>
        <p:txBody>
          <a:bodyPr vert="horz"/>
          <a:lstStyle/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KLBC reflects the government’s commitment to enhance the publishing industry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Intended as the heart of Malaysia’s readers, authors and publishers activities, it’s a hub for publishing, printing, marketing &amp; distribution for Malaysia, as well as SEA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Under One roof concept - exhibition/sales area, copyrights trading, discussion among industry writers/publishers , events, etc.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Launching Grant of RM30 million, to start developing this year end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0EFCBB9-6DD3-4A97-BF00-2D4003DB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Trends &amp; Challenges </a:t>
            </a:r>
            <a:endParaRPr lang="en-MY" altLang="ko-KR" sz="3700" b="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42204-151D-45CF-9668-36F87A8BF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14438"/>
            <a:ext cx="8229600" cy="2857500"/>
          </a:xfrm>
          <a:solidFill>
            <a:srgbClr val="CCFF99"/>
          </a:solidFill>
        </p:spPr>
        <p:txBody>
          <a:bodyPr vert="horz"/>
          <a:lstStyle/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Children’s Book considered the safest and most reliable for educational publications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188 titles (1980s) </a:t>
            </a: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  <a:sym typeface="Wingdings" panose="05000000000000000000" pitchFamily="2" charset="2"/>
              </a:rPr>
              <a:t> 2000 titles (1990s)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Malaysian parents are becoming more education-conscious</a:t>
            </a:r>
            <a:r>
              <a:rPr lang="en-MY" altLang="ko-KR" sz="2400"/>
              <a:t> </a:t>
            </a:r>
          </a:p>
          <a:p>
            <a:pPr eaLnBrk="1" hangingPunct="1"/>
            <a:endParaRPr lang="en-MY" altLang="ko-KR" sz="2400"/>
          </a:p>
          <a:p>
            <a:pPr eaLnBrk="1" hangingPunct="1"/>
            <a:endParaRPr lang="en-MY" altLang="ko-KR" sz="2400"/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77FA1C71-1EC8-45FB-84BD-B931F3F07222}"/>
              </a:ext>
            </a:extLst>
          </p:cNvPr>
          <p:cNvSpPr txBox="1">
            <a:spLocks/>
          </p:cNvSpPr>
          <p:nvPr/>
        </p:nvSpPr>
        <p:spPr bwMode="auto">
          <a:xfrm>
            <a:off x="428625" y="4357688"/>
            <a:ext cx="8229600" cy="1785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Increased spending on books, due to tax exemption for buying books &amp; other literature</a:t>
            </a:r>
          </a:p>
          <a:p>
            <a:pPr eaLnBrk="1" hangingPunct="1">
              <a:spcBef>
                <a:spcPct val="20000"/>
              </a:spcBef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GST implementation,  what happen next?  </a:t>
            </a: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>
              <a:latin typeface="Calibri" panose="020F0502020204030204" pitchFamily="34" charset="0"/>
            </a:endParaRPr>
          </a:p>
        </p:txBody>
      </p:sp>
      <p:pic>
        <p:nvPicPr>
          <p:cNvPr id="13319" name="Picture 7">
            <a:extLst>
              <a:ext uri="{FF2B5EF4-FFF2-40B4-BE49-F238E27FC236}">
                <a16:creationId xmlns:a16="http://schemas.microsoft.com/office/drawing/2014/main" id="{18540A4F-4976-48D6-A805-02F6FA4F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8775"/>
            <a:ext cx="1189038" cy="1735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62D16F95-AEA5-4EE5-85E4-EB423D38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28775"/>
            <a:ext cx="1189038" cy="1735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Text Placeholder 2">
            <a:extLst>
              <a:ext uri="{FF2B5EF4-FFF2-40B4-BE49-F238E27FC236}">
                <a16:creationId xmlns:a16="http://schemas.microsoft.com/office/drawing/2014/main" id="{5997228D-5982-4247-B74A-2DEF3EB3A92F}"/>
              </a:ext>
            </a:extLst>
          </p:cNvPr>
          <p:cNvSpPr txBox="1">
            <a:spLocks/>
          </p:cNvSpPr>
          <p:nvPr/>
        </p:nvSpPr>
        <p:spPr bwMode="auto">
          <a:xfrm>
            <a:off x="539750" y="784225"/>
            <a:ext cx="8229600" cy="54530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Impact of new media – online &amp; digital platforms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Internet - negative impact on reading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ko-KR" sz="2400" b="1">
              <a:solidFill>
                <a:schemeClr val="tx2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Electronic Publishing  (Vs) Conventional  Print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ko-KR" sz="2400" b="1">
              <a:solidFill>
                <a:schemeClr val="tx2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ko-KR" sz="2400" b="1">
                <a:solidFill>
                  <a:schemeClr val="tx2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A few publishers have published digital &amp; online books, market response  is lacking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World is becoming borderless with the advancement of electronic technology, more foreign publishers are also entering the local industry - stiffer competition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>
            <a:extLst>
              <a:ext uri="{FF2B5EF4-FFF2-40B4-BE49-F238E27FC236}">
                <a16:creationId xmlns:a16="http://schemas.microsoft.com/office/drawing/2014/main" id="{E661C86F-9304-4A97-9865-A9E53F47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3213100"/>
            <a:ext cx="2447925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FE2A4858-CF53-46E8-972C-8B1E334F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en-US" altLang="ko-KR" sz="3700" b="1">
                <a:ea typeface="굴림" panose="020B0600000101010101" pitchFamily="50" charset="-127"/>
              </a:rPr>
              <a:t>Comics in Malaysia</a:t>
            </a:r>
            <a:endParaRPr lang="en-MY" altLang="ko-KR" sz="3700" b="1"/>
          </a:p>
        </p:txBody>
      </p:sp>
      <p:sp>
        <p:nvSpPr>
          <p:cNvPr id="15363" name="Vertical Text Placeholder 2">
            <a:extLst>
              <a:ext uri="{FF2B5EF4-FFF2-40B4-BE49-F238E27FC236}">
                <a16:creationId xmlns:a16="http://schemas.microsoft.com/office/drawing/2014/main" id="{AC4CDBD3-38B9-4A1A-B366-EA7B18609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8229600" cy="5068887"/>
          </a:xfrm>
        </p:spPr>
        <p:txBody>
          <a:bodyPr vert="horz"/>
          <a:lstStyle/>
          <a:p>
            <a:r>
              <a:rPr lang="en-US" altLang="zh-CN" sz="2400" b="1">
                <a:solidFill>
                  <a:schemeClr val="tx2"/>
                </a:solidFill>
              </a:rPr>
              <a:t>Those days traditional black &amp; white localized contents  </a:t>
            </a:r>
          </a:p>
          <a:p>
            <a:endParaRPr lang="en-US" altLang="zh-CN" sz="2400" b="1">
              <a:solidFill>
                <a:schemeClr val="tx2"/>
              </a:solidFill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1990s - M</a:t>
            </a:r>
            <a:r>
              <a:rPr lang="en-US" altLang="zh-CN" sz="2400" b="1">
                <a:solidFill>
                  <a:schemeClr val="tx2"/>
                </a:solidFill>
              </a:rPr>
              <a:t>anga make waves into Malaysian comics </a:t>
            </a:r>
          </a:p>
          <a:p>
            <a:endParaRPr lang="en-US" altLang="zh-CN" sz="2400" b="1">
              <a:solidFill>
                <a:schemeClr val="tx2"/>
              </a:solidFill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Comic is perceived as ‘negative influence’ for youngsters</a:t>
            </a:r>
          </a:p>
          <a:p>
            <a:endParaRPr lang="en-MY" altLang="ko-KR" sz="2400" b="1">
              <a:solidFill>
                <a:schemeClr val="tx2"/>
              </a:solidFill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So, how does comic industry evolve in Malaysia?.....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 </a:t>
            </a: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Through more publicity &amp; related entertainment                     on ACG </a:t>
            </a:r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60479ED0-F739-432D-B0AC-C44C62A4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Art Square Group &amp; </a:t>
            </a:r>
            <a:br>
              <a:rPr lang="en-US" altLang="ko-KR" sz="3700" b="1">
                <a:ea typeface="굴림" panose="020B0600000101010101" pitchFamily="50" charset="-127"/>
              </a:rPr>
            </a:br>
            <a:r>
              <a:rPr lang="en-US" altLang="ko-KR" sz="3700" b="1">
                <a:ea typeface="굴림" panose="020B0600000101010101" pitchFamily="50" charset="-127"/>
              </a:rPr>
              <a:t>its 1</a:t>
            </a:r>
            <a:r>
              <a:rPr lang="en-US" altLang="ko-KR" sz="3700" b="1" baseline="30000">
                <a:ea typeface="굴림" panose="020B0600000101010101" pitchFamily="50" charset="-127"/>
              </a:rPr>
              <a:t>st </a:t>
            </a:r>
            <a:r>
              <a:rPr lang="en-US" altLang="ko-KR" sz="3700" b="1">
                <a:ea typeface="굴림" panose="020B0600000101010101" pitchFamily="50" charset="-127"/>
              </a:rPr>
              <a:t>Infotainment Magazine</a:t>
            </a:r>
            <a:endParaRPr lang="en-MY" altLang="ko-KR" sz="3700" b="1"/>
          </a:p>
        </p:txBody>
      </p:sp>
      <p:sp>
        <p:nvSpPr>
          <p:cNvPr id="16387" name="Vertical Text Placeholder 2">
            <a:extLst>
              <a:ext uri="{FF2B5EF4-FFF2-40B4-BE49-F238E27FC236}">
                <a16:creationId xmlns:a16="http://schemas.microsoft.com/office/drawing/2014/main" id="{B61BF0FA-401E-45A1-A8B5-9D072E22D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5267325" cy="4637088"/>
          </a:xfrm>
        </p:spPr>
        <p:txBody>
          <a:bodyPr vert="horz"/>
          <a:lstStyle/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1998 - published GEMPAK magazine; no profit until issue #18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MY" altLang="ko-KR" sz="2400" b="1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Gempak - first Malay language mag with comics &amp; infotainment (ACG, effect-laden movies, toys, events) for the youth</a:t>
            </a: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Educate society with related information/knowledge/news through articles writing while giving priority to comics </a:t>
            </a: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Become one of the best selling comic magazine in Malaysia</a:t>
            </a:r>
            <a:endParaRPr lang="en-MY" altLang="ko-KR" sz="2400" b="1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MY" altLang="ko-KR" sz="2400" b="1">
              <a:solidFill>
                <a:schemeClr val="tx2"/>
              </a:solidFill>
            </a:endParaRPr>
          </a:p>
        </p:txBody>
      </p:sp>
      <p:pic>
        <p:nvPicPr>
          <p:cNvPr id="16388" name="Picture 5" descr="g_cover282">
            <a:extLst>
              <a:ext uri="{FF2B5EF4-FFF2-40B4-BE49-F238E27FC236}">
                <a16:creationId xmlns:a16="http://schemas.microsoft.com/office/drawing/2014/main" id="{0E39E9BD-28A6-4FE7-9A04-0C43DD03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57388"/>
            <a:ext cx="287178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Vertical Text Placeholder 2">
            <a:extLst>
              <a:ext uri="{FF2B5EF4-FFF2-40B4-BE49-F238E27FC236}">
                <a16:creationId xmlns:a16="http://schemas.microsoft.com/office/drawing/2014/main" id="{63FD9191-BDFC-46DF-AD4D-7E8B3F42F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8280400" cy="6311900"/>
          </a:xfrm>
        </p:spPr>
        <p:txBody>
          <a:bodyPr vert="horz"/>
          <a:lstStyle/>
          <a:p>
            <a:pPr eaLnBrk="1" hangingPunct="1"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Expand to more magazines (Comic King, Elemen, Little Monitor, Go Go Class), graphic novels &amp; illustrations books</a:t>
            </a: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Encourage the culture of reading &amp; relaxing simultaneously </a:t>
            </a:r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Art Square Group emerge as one of the top player in the industry; renowned with its branding:</a:t>
            </a:r>
            <a:endParaRPr lang="en-MY" altLang="ko-KR" sz="2400" b="1">
              <a:solidFill>
                <a:schemeClr val="tx2"/>
              </a:solidFill>
            </a:endParaRPr>
          </a:p>
        </p:txBody>
      </p:sp>
      <p:pic>
        <p:nvPicPr>
          <p:cNvPr id="17411" name="Picture 6" descr="GS (Black)">
            <a:extLst>
              <a:ext uri="{FF2B5EF4-FFF2-40B4-BE49-F238E27FC236}">
                <a16:creationId xmlns:a16="http://schemas.microsoft.com/office/drawing/2014/main" id="{92DABFD8-9423-4174-A563-18BF8A8E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45125"/>
            <a:ext cx="22320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15">
            <a:extLst>
              <a:ext uri="{FF2B5EF4-FFF2-40B4-BE49-F238E27FC236}">
                <a16:creationId xmlns:a16="http://schemas.microsoft.com/office/drawing/2014/main" id="{0A6DB138-1763-4EE0-A7E2-2DBD678E90E4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125538"/>
            <a:ext cx="6354763" cy="2474912"/>
            <a:chOff x="748" y="799"/>
            <a:chExt cx="4003" cy="1559"/>
          </a:xfrm>
        </p:grpSpPr>
        <p:pic>
          <p:nvPicPr>
            <p:cNvPr id="17413" name="Picture 7" descr="cover39">
              <a:hlinkClick r:id="rId3" tooltip="Elemen"/>
              <a:extLst>
                <a:ext uri="{FF2B5EF4-FFF2-40B4-BE49-F238E27FC236}">
                  <a16:creationId xmlns:a16="http://schemas.microsoft.com/office/drawing/2014/main" id="{E353DA28-8E93-4F8A-A222-A6FBE0EAB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799"/>
              <a:ext cx="1106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9" descr="lk_cover42">
              <a:hlinkClick r:id="rId5" tooltip="Little Monitor (Chinese)"/>
              <a:extLst>
                <a:ext uri="{FF2B5EF4-FFF2-40B4-BE49-F238E27FC236}">
                  <a16:creationId xmlns:a16="http://schemas.microsoft.com/office/drawing/2014/main" id="{4BB8B64F-8F5E-45DE-A130-346BA4647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799"/>
              <a:ext cx="1100" cy="1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14" descr="ck cover">
              <a:extLst>
                <a:ext uri="{FF2B5EF4-FFF2-40B4-BE49-F238E27FC236}">
                  <a16:creationId xmlns:a16="http://schemas.microsoft.com/office/drawing/2014/main" id="{84D0649F-526B-4578-8BFD-51938F014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799"/>
              <a:ext cx="1100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0" name="Picture 32" descr="163">
            <a:extLst>
              <a:ext uri="{FF2B5EF4-FFF2-40B4-BE49-F238E27FC236}">
                <a16:creationId xmlns:a16="http://schemas.microsoft.com/office/drawing/2014/main" id="{F20C39D2-A771-4218-9DA1-C3F446827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5" y="4643438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8435" name="Title 1">
            <a:extLst>
              <a:ext uri="{FF2B5EF4-FFF2-40B4-BE49-F238E27FC236}">
                <a16:creationId xmlns:a16="http://schemas.microsoft.com/office/drawing/2014/main" id="{7E9AD258-B7E7-469D-8C92-C6EE567F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7188" y="500063"/>
            <a:ext cx="5500688" cy="868362"/>
          </a:xfrm>
        </p:spPr>
        <p:txBody>
          <a:bodyPr/>
          <a:lstStyle/>
          <a:p>
            <a:r>
              <a:rPr lang="en-US" altLang="ko-KR" sz="3700" b="1">
                <a:ea typeface="굴림" panose="020B0600000101010101" pitchFamily="50" charset="-127"/>
              </a:rPr>
              <a:t>Our Graphic Novels</a:t>
            </a:r>
            <a:br>
              <a:rPr lang="en-US" altLang="ko-KR" sz="3700" b="1">
                <a:ea typeface="굴림" panose="020B0600000101010101" pitchFamily="50" charset="-127"/>
              </a:rPr>
            </a:br>
            <a:endParaRPr lang="en-MY" altLang="ko-KR" sz="3700" b="1"/>
          </a:p>
        </p:txBody>
      </p:sp>
      <p:sp>
        <p:nvSpPr>
          <p:cNvPr id="18436" name="Vertical Text Placeholder 2">
            <a:extLst>
              <a:ext uri="{FF2B5EF4-FFF2-40B4-BE49-F238E27FC236}">
                <a16:creationId xmlns:a16="http://schemas.microsoft.com/office/drawing/2014/main" id="{E652AED7-D3B4-439B-A576-CEF8F08E8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28625" y="1285875"/>
            <a:ext cx="5072063" cy="3514725"/>
          </a:xfrm>
        </p:spPr>
        <p:txBody>
          <a:bodyPr vert="horz"/>
          <a:lstStyle/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Various genres published </a:t>
            </a:r>
          </a:p>
          <a:p>
            <a:pPr>
              <a:buFont typeface="Arial" panose="020B0604020202020204" pitchFamily="34" charset="0"/>
              <a:buNone/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Various drawing styles; mostly international influence</a:t>
            </a:r>
          </a:p>
          <a:p>
            <a:pPr>
              <a:buFont typeface="Arial" panose="020B0604020202020204" pitchFamily="34" charset="0"/>
              <a:buNone/>
            </a:pPr>
            <a:endParaRPr lang="en-MY" altLang="ko-KR" sz="2400" b="1">
              <a:solidFill>
                <a:schemeClr val="tx2"/>
              </a:solidFill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Some are awards winning titles in Malaysia &amp; abroad </a:t>
            </a:r>
          </a:p>
          <a:p>
            <a:endParaRPr lang="en-MY" altLang="ko-KR" sz="2400" b="1">
              <a:solidFill>
                <a:schemeClr val="tx2"/>
              </a:solidFill>
            </a:endParaRPr>
          </a:p>
        </p:txBody>
      </p:sp>
      <p:pic>
        <p:nvPicPr>
          <p:cNvPr id="17415" name="Picture 7" descr="295">
            <a:extLst>
              <a:ext uri="{FF2B5EF4-FFF2-40B4-BE49-F238E27FC236}">
                <a16:creationId xmlns:a16="http://schemas.microsoft.com/office/drawing/2014/main" id="{DD0582D3-2102-465A-8F3E-71D40537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5" y="214313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17" name="Picture 9" descr="290">
            <a:extLst>
              <a:ext uri="{FF2B5EF4-FFF2-40B4-BE49-F238E27FC236}">
                <a16:creationId xmlns:a16="http://schemas.microsoft.com/office/drawing/2014/main" id="{DB8F8F87-113F-4143-8963-2773BEF5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1188" y="2428875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22" name="Picture 14" descr="485">
            <a:extLst>
              <a:ext uri="{FF2B5EF4-FFF2-40B4-BE49-F238E27FC236}">
                <a16:creationId xmlns:a16="http://schemas.microsoft.com/office/drawing/2014/main" id="{20F369FF-B17D-4287-B6EE-16E10245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214313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26" name="Picture 18" descr="317">
            <a:extLst>
              <a:ext uri="{FF2B5EF4-FFF2-40B4-BE49-F238E27FC236}">
                <a16:creationId xmlns:a16="http://schemas.microsoft.com/office/drawing/2014/main" id="{038E22EC-4C47-4669-8C40-9364E051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3125" y="2428875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32" name="Picture 24" descr="378">
            <a:extLst>
              <a:ext uri="{FF2B5EF4-FFF2-40B4-BE49-F238E27FC236}">
                <a16:creationId xmlns:a16="http://schemas.microsoft.com/office/drawing/2014/main" id="{EBED26EA-A85C-44E7-8C8D-9A322119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25" y="4652963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34" name="Picture 26" descr="316">
            <a:extLst>
              <a:ext uri="{FF2B5EF4-FFF2-40B4-BE49-F238E27FC236}">
                <a16:creationId xmlns:a16="http://schemas.microsoft.com/office/drawing/2014/main" id="{8119DECE-0061-47B1-8952-C1F62631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54925" y="4643438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36" name="Picture 28" descr="173">
            <a:extLst>
              <a:ext uri="{FF2B5EF4-FFF2-40B4-BE49-F238E27FC236}">
                <a16:creationId xmlns:a16="http://schemas.microsoft.com/office/drawing/2014/main" id="{43AF8B4C-A9DF-4311-971E-1A373DBB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63" y="4643438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Picture 22" descr="lawak_shabu_shabu">
            <a:extLst>
              <a:ext uri="{FF2B5EF4-FFF2-40B4-BE49-F238E27FC236}">
                <a16:creationId xmlns:a16="http://schemas.microsoft.com/office/drawing/2014/main" id="{D8ACDA73-5D39-4FF6-B721-7C0095CA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43813" y="214313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1" name="Picture 16" descr="460">
            <a:extLst>
              <a:ext uri="{FF2B5EF4-FFF2-40B4-BE49-F238E27FC236}">
                <a16:creationId xmlns:a16="http://schemas.microsoft.com/office/drawing/2014/main" id="{6EB0E8AB-3FB6-432B-886E-F983DFB3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19438" y="4643438"/>
            <a:ext cx="1381125" cy="20002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448" name="Picture 34" descr="294">
            <a:extLst>
              <a:ext uri="{FF2B5EF4-FFF2-40B4-BE49-F238E27FC236}">
                <a16:creationId xmlns:a16="http://schemas.microsoft.com/office/drawing/2014/main" id="{6076D7EB-E074-4FD4-AB38-D62336CD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43438"/>
            <a:ext cx="1381125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523C59CC-AA8D-4426-AAE1-B00C6FBD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274638"/>
            <a:ext cx="8229600" cy="1143000"/>
          </a:xfrm>
        </p:spPr>
        <p:txBody>
          <a:bodyPr/>
          <a:lstStyle/>
          <a:p>
            <a:pPr algn="r"/>
            <a:r>
              <a:rPr lang="en-US" altLang="ko-KR" sz="3700" b="1">
                <a:ea typeface="굴림" panose="020B0600000101010101" pitchFamily="50" charset="-127"/>
              </a:rPr>
              <a:t>Educational Comics</a:t>
            </a:r>
            <a:endParaRPr lang="en-MY" altLang="ko-KR" sz="3700" b="1"/>
          </a:p>
        </p:txBody>
      </p:sp>
      <p:sp>
        <p:nvSpPr>
          <p:cNvPr id="19459" name="Vertical Text Placeholder 2">
            <a:extLst>
              <a:ext uri="{FF2B5EF4-FFF2-40B4-BE49-F238E27FC236}">
                <a16:creationId xmlns:a16="http://schemas.microsoft.com/office/drawing/2014/main" id="{0A5BEEF7-66EE-4C57-9E72-D25AF6110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29200" y="1571625"/>
            <a:ext cx="3829050" cy="4525963"/>
          </a:xfrm>
        </p:spPr>
        <p:txBody>
          <a:bodyPr vert="horz"/>
          <a:lstStyle/>
          <a:p>
            <a:pPr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Comics can help kids to gain interest in reading again </a:t>
            </a:r>
          </a:p>
          <a:p>
            <a:pPr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Learning through visual </a:t>
            </a:r>
          </a:p>
          <a:p>
            <a:pPr>
              <a:lnSpc>
                <a:spcPct val="9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Opening their eyes to whole new worlds or being able to express themselves, nurtured in kids and in turn adults too</a:t>
            </a:r>
          </a:p>
          <a:p>
            <a:pPr>
              <a:lnSpc>
                <a:spcPct val="90000"/>
              </a:lnSpc>
            </a:pPr>
            <a:endParaRPr lang="en-MY" altLang="ko-KR" sz="2400" b="1">
              <a:solidFill>
                <a:schemeClr val="tx2"/>
              </a:solidFill>
            </a:endParaRPr>
          </a:p>
        </p:txBody>
      </p:sp>
      <p:pic>
        <p:nvPicPr>
          <p:cNvPr id="19460" name="Picture 10" descr="X-Venture poster(ing)">
            <a:extLst>
              <a:ext uri="{FF2B5EF4-FFF2-40B4-BE49-F238E27FC236}">
                <a16:creationId xmlns:a16="http://schemas.microsoft.com/office/drawing/2014/main" id="{3C4A1BB9-4C0F-4795-B277-84D0A32C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1646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C6F0AE0-18A9-4E9C-8B5A-6B29E91A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700" b="1">
                <a:ea typeface="굴림" panose="020B0600000101010101" pitchFamily="50" charset="-127"/>
              </a:rPr>
              <a:t>Events &amp; Merchandising</a:t>
            </a:r>
            <a:endParaRPr lang="en-MY" altLang="ko-KR" sz="3700" b="1"/>
          </a:p>
        </p:txBody>
      </p:sp>
      <p:sp>
        <p:nvSpPr>
          <p:cNvPr id="20483" name="Vertical Text Placeholder 2">
            <a:extLst>
              <a:ext uri="{FF2B5EF4-FFF2-40B4-BE49-F238E27FC236}">
                <a16:creationId xmlns:a16="http://schemas.microsoft.com/office/drawing/2014/main" id="{3B4B31B5-51FF-4EC7-A0B2-48A61B8A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428750"/>
            <a:ext cx="8229600" cy="4376738"/>
          </a:xfrm>
        </p:spPr>
        <p:txBody>
          <a:bodyPr vert="horz"/>
          <a:lstStyle/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Change perception on comic in society as more local entrepreneurs investing in comic industry now</a:t>
            </a: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Develop local comic industry with events – 100% Gempak Starz, roadshows, school visits, etc. </a:t>
            </a: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Also support the society through global sharing idea internationally i.e. Oriental Animation &amp; Comic Competition (OACC, China), International Comics Artist Conference, Crossover projects, etc. </a:t>
            </a: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Merchandising – promotion purpose, extra attribute to comics, enlarge niche of comic markets. </a:t>
            </a:r>
            <a:endParaRPr lang="en-MY" altLang="ko-KR" sz="2400" b="1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en-MY" altLang="ko-KR" sz="2400" b="1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pPr>
              <a:lnSpc>
                <a:spcPct val="80000"/>
              </a:lnSpc>
            </a:pPr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 descr="CK mobile.jpg">
            <a:extLst>
              <a:ext uri="{FF2B5EF4-FFF2-40B4-BE49-F238E27FC236}">
                <a16:creationId xmlns:a16="http://schemas.microsoft.com/office/drawing/2014/main" id="{73A6ABC4-62E8-47D4-B294-473C39E5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089025"/>
            <a:ext cx="3024187" cy="22685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FB777526-622A-40C1-8DC5-CE3555F0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868363"/>
          </a:xfrm>
        </p:spPr>
        <p:txBody>
          <a:bodyPr/>
          <a:lstStyle/>
          <a:p>
            <a:r>
              <a:rPr lang="en-US" altLang="ko-KR" sz="3700" b="1">
                <a:ea typeface="굴림" panose="020B0600000101010101" pitchFamily="50" charset="-127"/>
              </a:rPr>
              <a:t>Digital Ink &amp; Mobile Ink </a:t>
            </a:r>
            <a:endParaRPr lang="en-MY" altLang="ko-KR" sz="3700" b="1"/>
          </a:p>
        </p:txBody>
      </p:sp>
      <p:sp>
        <p:nvSpPr>
          <p:cNvPr id="21508" name="Vertical Text Placeholder 2">
            <a:extLst>
              <a:ext uri="{FF2B5EF4-FFF2-40B4-BE49-F238E27FC236}">
                <a16:creationId xmlns:a16="http://schemas.microsoft.com/office/drawing/2014/main" id="{07339F67-B562-444C-B478-1B5728178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000125"/>
            <a:ext cx="4829175" cy="1857375"/>
          </a:xfrm>
        </p:spPr>
        <p:txBody>
          <a:bodyPr vert="horz"/>
          <a:lstStyle/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Ink has gone digital; forward reaching global audience </a:t>
            </a:r>
          </a:p>
          <a:p>
            <a:endParaRPr lang="en-US" altLang="ko-KR" sz="2400" b="1">
              <a:solidFill>
                <a:schemeClr val="tx2"/>
              </a:solidFill>
              <a:ea typeface="굴림" panose="020B0600000101010101" pitchFamily="50" charset="-127"/>
            </a:endParaRPr>
          </a:p>
          <a:p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Online presence; comprehensive views of our works, updates, offering, e-comics, etc. </a:t>
            </a:r>
            <a:endParaRPr lang="en-MY" altLang="ko-KR" sz="2400" b="1">
              <a:solidFill>
                <a:schemeClr val="tx2"/>
              </a:solidFill>
            </a:endParaRPr>
          </a:p>
        </p:txBody>
      </p:sp>
      <p:pic>
        <p:nvPicPr>
          <p:cNvPr id="21509" name="Picture 9" descr="YouTube home">
            <a:extLst>
              <a:ext uri="{FF2B5EF4-FFF2-40B4-BE49-F238E27FC236}">
                <a16:creationId xmlns:a16="http://schemas.microsoft.com/office/drawing/2014/main" id="{F40F5118-9D90-4C32-850B-CECB3B0E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2" descr="YouTube home">
            <a:extLst>
              <a:ext uri="{FF2B5EF4-FFF2-40B4-BE49-F238E27FC236}">
                <a16:creationId xmlns:a16="http://schemas.microsoft.com/office/drawing/2014/main" id="{9F5C4CC2-7CF8-4A02-848E-6938B1FF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>
            <a:extLst>
              <a:ext uri="{FF2B5EF4-FFF2-40B4-BE49-F238E27FC236}">
                <a16:creationId xmlns:a16="http://schemas.microsoft.com/office/drawing/2014/main" id="{2CB37053-24E7-433E-A145-1BA70E15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571875"/>
            <a:ext cx="5948363" cy="32861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54BAE3F5-DF22-4410-B5DB-54851839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908050"/>
            <a:ext cx="216058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A7C4DAC2-D241-46DA-8951-AEAA68BB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Malaysia Publishing in General</a:t>
            </a:r>
            <a:endParaRPr lang="en-MY" altLang="ko-KR" sz="3700" b="1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4FB256CD-AA98-40D2-B218-48DBD2623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Current Population: 28.8 million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Malaysia is a m</a:t>
            </a:r>
            <a:r>
              <a:rPr lang="en-MY" altLang="ko-KR" sz="2400" b="1">
                <a:solidFill>
                  <a:schemeClr val="tx2"/>
                </a:solidFill>
              </a:rPr>
              <a:t>ulti-ethnic, multi-cultural and                      multi-lingual country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The book industry is estimated to be worth about RM1.5 billion a year (USD 499 million)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500 publishing companies in the country, only about one-third are active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S fb.jpg">
            <a:extLst>
              <a:ext uri="{FF2B5EF4-FFF2-40B4-BE49-F238E27FC236}">
                <a16:creationId xmlns:a16="http://schemas.microsoft.com/office/drawing/2014/main" id="{8E54E6E5-2C18-42D3-B897-05C08624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214313"/>
            <a:ext cx="5429250" cy="277653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A71B6CA3-7769-41CF-B67E-84E2E1C1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1071563"/>
            <a:ext cx="5268913" cy="24765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2948832-C025-49F3-84B5-3A71C550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357563"/>
            <a:ext cx="5286375" cy="2878137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0C9EAE4-6719-4193-9575-0DFD4BBD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4071938"/>
            <a:ext cx="5287963" cy="2500312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7">
            <a:extLst>
              <a:ext uri="{FF2B5EF4-FFF2-40B4-BE49-F238E27FC236}">
                <a16:creationId xmlns:a16="http://schemas.microsoft.com/office/drawing/2014/main" id="{578A9AC5-977A-40E5-B07B-18B8EE14B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7538" y="188913"/>
          <a:ext cx="4527550" cy="640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5667146" imgH="8019898" progId="AcroExch.Document.7">
                  <p:embed/>
                </p:oleObj>
              </mc:Choice>
              <mc:Fallback>
                <p:oleObj name="Acrobat Document" r:id="rId3" imgW="5667146" imgH="8019898" progId="AcroExch.Document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88913"/>
                        <a:ext cx="4527550" cy="640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>
            <a:extLst>
              <a:ext uri="{FF2B5EF4-FFF2-40B4-BE49-F238E27FC236}">
                <a16:creationId xmlns:a16="http://schemas.microsoft.com/office/drawing/2014/main" id="{EF5F369A-D528-401A-B7EC-9E4D70851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3661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ko-KR" altLang="ko-KR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DA9937D0-9D42-4038-A2F2-7FC2C4FB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773238"/>
            <a:ext cx="33115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3700" b="1">
                <a:latin typeface="Calibri" panose="020F0502020204030204" pitchFamily="34" charset="0"/>
                <a:ea typeface="굴림" panose="020B0600000101010101" pitchFamily="50" charset="-127"/>
              </a:rPr>
              <a:t>THANK YOU ,</a:t>
            </a:r>
          </a:p>
          <a:p>
            <a:pPr algn="ctr">
              <a:spcBef>
                <a:spcPct val="50000"/>
              </a:spcBef>
            </a:pPr>
            <a:r>
              <a:rPr lang="en-US" altLang="ko-KR" sz="3700" b="1">
                <a:latin typeface="Calibri" panose="020F0502020204030204" pitchFamily="34" charset="0"/>
                <a:ea typeface="굴림" panose="020B0600000101010101" pitchFamily="50" charset="-127"/>
              </a:rPr>
              <a:t>TERIMA KASIH </a:t>
            </a:r>
            <a:r>
              <a:rPr lang="en-US" altLang="ko-KR" sz="2700">
                <a:latin typeface="Calibri" panose="020F0502020204030204" pitchFamily="34" charset="0"/>
                <a:ea typeface="굴림" panose="020B0600000101010101" pitchFamily="50" charset="-127"/>
              </a:rPr>
              <a:t>(in Malay)</a:t>
            </a:r>
          </a:p>
          <a:p>
            <a:pPr algn="ctr">
              <a:spcBef>
                <a:spcPct val="50000"/>
              </a:spcBef>
            </a:pPr>
            <a:endParaRPr lang="en-US" altLang="ko-KR" sz="2700" b="1"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8546B82E-05C1-4323-A104-3A85CFB8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6196013"/>
            <a:ext cx="4500563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700" b="1">
                <a:solidFill>
                  <a:schemeClr val="tx2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www.gempakstarz.com</a:t>
            </a:r>
            <a:r>
              <a:rPr lang="en-US" altLang="ko-KR" sz="2700" b="1">
                <a:solidFill>
                  <a:schemeClr val="hlink"/>
                </a:solidFill>
                <a:latin typeface="Calibri" panose="020F0502020204030204" pitchFamily="34" charset="0"/>
                <a:ea typeface="굴림" panose="020B0600000101010101" pitchFamily="50" charset="-127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altLang="ko-KR" sz="2700" b="1"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F13AB3B-7BC6-4094-9103-24FBD30AC5E9}"/>
              </a:ext>
            </a:extLst>
          </p:cNvPr>
          <p:cNvGraphicFramePr/>
          <p:nvPr/>
        </p:nvGraphicFramePr>
        <p:xfrm>
          <a:off x="285720" y="285728"/>
          <a:ext cx="8501090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DDBB01-65F4-463D-BAAB-20CCACE9F6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750" y="4289425"/>
          <a:ext cx="8643938" cy="1928813"/>
        </p:xfrm>
        <a:graphic>
          <a:graphicData uri="http://schemas.openxmlformats.org/drawingml/2006/table">
            <a:tbl>
              <a:tblPr/>
              <a:tblGrid>
                <a:gridCol w="1571625">
                  <a:extLst>
                    <a:ext uri="{9D8B030D-6E8A-4147-A177-3AD203B41FA5}">
                      <a16:colId xmlns:a16="http://schemas.microsoft.com/office/drawing/2014/main" val="2006218115"/>
                    </a:ext>
                  </a:extLst>
                </a:gridCol>
                <a:gridCol w="1179513">
                  <a:extLst>
                    <a:ext uri="{9D8B030D-6E8A-4147-A177-3AD203B41FA5}">
                      <a16:colId xmlns:a16="http://schemas.microsoft.com/office/drawing/2014/main" val="1451339598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525636797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4109078228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3460334505"/>
                    </a:ext>
                  </a:extLst>
                </a:gridCol>
                <a:gridCol w="1179513">
                  <a:extLst>
                    <a:ext uri="{9D8B030D-6E8A-4147-A177-3AD203B41FA5}">
                      <a16:colId xmlns:a16="http://schemas.microsoft.com/office/drawing/2014/main" val="2443572365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1584090799"/>
                    </a:ext>
                  </a:extLst>
                </a:gridCol>
              </a:tblGrid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LEVEL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1997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2005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2006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2007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458501"/>
                  </a:ext>
                </a:extLst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Textbooks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1,553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3,863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5,493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2,325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4,366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3,969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927200"/>
                  </a:ext>
                </a:extLst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Children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2,383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2,470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3,929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5,040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4,440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4,189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710074"/>
                  </a:ext>
                </a:extLst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Adult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1,621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3,977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5,141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3,658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7,238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7,609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629079"/>
                  </a:ext>
                </a:extLst>
              </a:tr>
              <a:tr h="385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Total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5,557 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10,310 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14,563 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11,023 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16,044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MY" altLang="ko-K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15,767</a:t>
                      </a:r>
                      <a:endParaRPr kumimoji="0" lang="en-MY" altLang="ko-KR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258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F5A9BC2-17E5-45A5-99F5-468A87B919B8}"/>
              </a:ext>
            </a:extLst>
          </p:cNvPr>
          <p:cNvSpPr txBox="1"/>
          <p:nvPr/>
        </p:nvSpPr>
        <p:spPr>
          <a:xfrm>
            <a:off x="214313" y="3789363"/>
            <a:ext cx="8929687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MY" sz="2400" dirty="0">
                <a:latin typeface="+mj-lt"/>
                <a:cs typeface="Arial" charset="0"/>
              </a:rPr>
              <a:t>Statistics of Books Registered under the Library Depository Act, 1986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F1C57EEB-AC2F-41AE-AC48-8791E7656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642938"/>
            <a:ext cx="8229600" cy="5572125"/>
          </a:xfrm>
        </p:spPr>
        <p:txBody>
          <a:bodyPr/>
          <a:lstStyle/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Over 600 bookstores nationwide, varying sizes for all of 28.8 million people; about one bookstore for every 48,000 people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45% outlets are concentrated in Kuala Lumpur and Selangor area, 20% in the northern especially Perak and Pulau Pinang, 10% in Johor are actively involved in book selling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Some bookstores aren’t just bookstores; they also carry other products such as school and office supplies, etc.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This is typical of Malaysian bookstores, from a peddler sitting on the pavement to the luxurious air-conditioned showrooms in the shopping malls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extLst>
              <a:ext uri="{FF2B5EF4-FFF2-40B4-BE49-F238E27FC236}">
                <a16:creationId xmlns:a16="http://schemas.microsoft.com/office/drawing/2014/main" id="{35F0C51D-677F-4EA0-995B-74149175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141663"/>
            <a:ext cx="1938337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id="{7059730C-B4D5-4062-8541-7F305166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Literacy Level &amp; Reading Habits</a:t>
            </a:r>
            <a:endParaRPr lang="en-MY" altLang="ko-KR" sz="3700" b="1"/>
          </a:p>
        </p:txBody>
      </p:sp>
      <p:sp>
        <p:nvSpPr>
          <p:cNvPr id="7171" name="Vertical Text Placeholder 2">
            <a:extLst>
              <a:ext uri="{FF2B5EF4-FFF2-40B4-BE49-F238E27FC236}">
                <a16:creationId xmlns:a16="http://schemas.microsoft.com/office/drawing/2014/main" id="{56CFB72A-941E-40F5-9BFF-4612416A6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Are Malaysians really into reading?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Today, our literacy level is above 90% and the actual practice of reading, although mostly for learning purposes, is 87%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Yet, a major concern is the shrinking number of                  those who can read but do not read!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  <a:p>
            <a:pPr eaLnBrk="1" hangingPunct="1"/>
            <a:r>
              <a:rPr lang="en-MY" altLang="ko-KR" sz="2400" b="1">
                <a:solidFill>
                  <a:schemeClr val="tx2"/>
                </a:solidFill>
              </a:rPr>
              <a:t>The absence of a strong reading culture among             Malaysians - 8 to 12 books (or even lesser) in a year </a:t>
            </a:r>
          </a:p>
          <a:p>
            <a:pPr eaLnBrk="1" hangingPunct="1"/>
            <a:endParaRPr lang="en-MY" altLang="ko-KR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Vertical Text Placeholder 2">
            <a:extLst>
              <a:ext uri="{FF2B5EF4-FFF2-40B4-BE49-F238E27FC236}">
                <a16:creationId xmlns:a16="http://schemas.microsoft.com/office/drawing/2014/main" id="{B29126FC-684D-497A-905B-E7E748CC5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76250"/>
            <a:ext cx="8229600" cy="4525963"/>
          </a:xfrm>
        </p:spPr>
        <p:txBody>
          <a:bodyPr vert="horz"/>
          <a:lstStyle/>
          <a:p>
            <a:pPr eaLnBrk="1" hangingPunct="1">
              <a:lnSpc>
                <a:spcPct val="90000"/>
              </a:lnSpc>
            </a:pPr>
            <a:r>
              <a:rPr lang="en-MY" altLang="ko-KR" sz="2400" b="1">
                <a:solidFill>
                  <a:schemeClr val="tx2"/>
                </a:solidFill>
              </a:rPr>
              <a:t>Reading habit is an essential life skill -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increase our knowledge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build maturity and character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ko-KR" sz="2400" b="1">
                <a:solidFill>
                  <a:schemeClr val="tx2"/>
                </a:solidFill>
                <a:ea typeface="굴림" panose="020B0600000101010101" pitchFamily="50" charset="-127"/>
              </a:rPr>
              <a:t>sharpen our thinking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zh-CN" sz="2400" b="1">
                <a:solidFill>
                  <a:schemeClr val="tx2"/>
                </a:solidFill>
              </a:rPr>
              <a:t>widen our awareness in social, economic, political, and environmental issues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MY" altLang="ko-KR" sz="2400" b="1">
              <a:solidFill>
                <a:schemeClr val="tx2"/>
              </a:solidFill>
            </a:endParaRPr>
          </a:p>
        </p:txBody>
      </p:sp>
      <p:grpSp>
        <p:nvGrpSpPr>
          <p:cNvPr id="8195" name="Group 9">
            <a:extLst>
              <a:ext uri="{FF2B5EF4-FFF2-40B4-BE49-F238E27FC236}">
                <a16:creationId xmlns:a16="http://schemas.microsoft.com/office/drawing/2014/main" id="{9715A5C4-6943-4BC6-8253-33141A0A5868}"/>
              </a:ext>
            </a:extLst>
          </p:cNvPr>
          <p:cNvGrpSpPr>
            <a:grpSpLocks/>
          </p:cNvGrpSpPr>
          <p:nvPr/>
        </p:nvGrpSpPr>
        <p:grpSpPr bwMode="auto">
          <a:xfrm>
            <a:off x="617538" y="3032125"/>
            <a:ext cx="7770812" cy="3349625"/>
            <a:chOff x="385" y="255"/>
            <a:chExt cx="4895" cy="2110"/>
          </a:xfrm>
        </p:grpSpPr>
        <p:pic>
          <p:nvPicPr>
            <p:cNvPr id="8196" name="Picture 5" descr="australia">
              <a:extLst>
                <a:ext uri="{FF2B5EF4-FFF2-40B4-BE49-F238E27FC236}">
                  <a16:creationId xmlns:a16="http://schemas.microsoft.com/office/drawing/2014/main" id="{65CF1FA8-4FD8-4255-8400-D57E064AB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55"/>
              <a:ext cx="24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6" descr="malaysia">
              <a:extLst>
                <a:ext uri="{FF2B5EF4-FFF2-40B4-BE49-F238E27FC236}">
                  <a16:creationId xmlns:a16="http://schemas.microsoft.com/office/drawing/2014/main" id="{AA40399B-242D-4E33-B2DF-AF50F05FC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5"/>
              <a:ext cx="2400" cy="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Text Box 7">
              <a:extLst>
                <a:ext uri="{FF2B5EF4-FFF2-40B4-BE49-F238E27FC236}">
                  <a16:creationId xmlns:a16="http://schemas.microsoft.com/office/drawing/2014/main" id="{F5BE985F-5F25-4C4E-AB73-5A71CD6E1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2115"/>
              <a:ext cx="17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2000">
                  <a:latin typeface="Calibri" panose="020F0502020204030204" pitchFamily="34" charset="0"/>
                  <a:ea typeface="굴림" panose="020B0600000101010101" pitchFamily="50" charset="-127"/>
                </a:rPr>
                <a:t>Westerners</a:t>
              </a:r>
            </a:p>
          </p:txBody>
        </p:sp>
        <p:sp>
          <p:nvSpPr>
            <p:cNvPr id="8199" name="Text Box 8">
              <a:extLst>
                <a:ext uri="{FF2B5EF4-FFF2-40B4-BE49-F238E27FC236}">
                  <a16:creationId xmlns:a16="http://schemas.microsoft.com/office/drawing/2014/main" id="{87D42181-69C3-438A-A6AD-E09CE7779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2115"/>
              <a:ext cx="17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ko-KR" sz="2000">
                  <a:latin typeface="Calibri" panose="020F0502020204030204" pitchFamily="34" charset="0"/>
                  <a:ea typeface="굴림" panose="020B0600000101010101" pitchFamily="50" charset="-127"/>
                </a:rPr>
                <a:t>Malaysian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9F3205C-6FA8-4FFE-8AEB-6EF1E4C38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975"/>
            <a:ext cx="8229600" cy="922338"/>
          </a:xfrm>
        </p:spPr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Government Initiatives &amp; Supports   </a:t>
            </a:r>
            <a:endParaRPr lang="en-MY" altLang="ko-KR" sz="3700" b="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DFAF7-088B-431D-8DD4-DC49F94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8229600" cy="4525962"/>
          </a:xfrm>
        </p:spPr>
        <p:txBody>
          <a:bodyPr vert="horz"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MY" altLang="ko-KR" sz="2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200" b="1">
                <a:solidFill>
                  <a:schemeClr val="tx2"/>
                </a:solidFill>
              </a:rPr>
              <a:t>Continuous effort in education and promoting reading culture </a:t>
            </a:r>
          </a:p>
          <a:p>
            <a:pPr eaLnBrk="1" hangingPunct="1">
              <a:lnSpc>
                <a:spcPct val="80000"/>
              </a:lnSpc>
            </a:pPr>
            <a:endParaRPr lang="en-US" altLang="zh-CN" sz="2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MY" altLang="ko-KR" sz="2200" b="1">
                <a:solidFill>
                  <a:schemeClr val="tx2"/>
                </a:solidFill>
              </a:rPr>
              <a:t>400 public libraries - branch, regional, town, rural &amp; mobile.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MY" altLang="ko-KR" sz="2200" b="1">
                <a:solidFill>
                  <a:schemeClr val="tx2"/>
                </a:solidFill>
              </a:rPr>
              <a:t>	300+ special libraries, about 8,000 resource centres in schools</a:t>
            </a:r>
          </a:p>
          <a:p>
            <a:pPr eaLnBrk="1" hangingPunct="1">
              <a:lnSpc>
                <a:spcPct val="80000"/>
              </a:lnSpc>
            </a:pPr>
            <a:endParaRPr lang="en-US" altLang="zh-CN" sz="2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200" b="1">
                <a:solidFill>
                  <a:schemeClr val="tx2"/>
                </a:solidFill>
              </a:rPr>
              <a:t>Book Fairs &amp; Reading Campaigns – National &amp; States/Area Level</a:t>
            </a:r>
          </a:p>
          <a:p>
            <a:pPr eaLnBrk="1" hangingPunct="1">
              <a:lnSpc>
                <a:spcPct val="80000"/>
              </a:lnSpc>
            </a:pPr>
            <a:endParaRPr lang="en-US" altLang="zh-CN" sz="2200" b="1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200" b="1">
                <a:solidFill>
                  <a:schemeClr val="tx2"/>
                </a:solidFill>
              </a:rPr>
              <a:t>Positive Results = Increased reading habit!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zh-CN" sz="2200" b="1">
                <a:solidFill>
                  <a:schemeClr val="tx2"/>
                </a:solidFill>
              </a:rPr>
              <a:t> more visitors to book fairs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zh-CN" sz="2200" b="1">
                <a:solidFill>
                  <a:schemeClr val="tx2"/>
                </a:solidFill>
              </a:rPr>
              <a:t> more publishers are entering the trade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zh-CN" sz="2200" b="1">
                <a:solidFill>
                  <a:schemeClr val="tx2"/>
                </a:solidFill>
              </a:rPr>
              <a:t> more titles are published yearly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en-US" altLang="zh-CN" sz="2200" b="1">
                <a:solidFill>
                  <a:schemeClr val="tx2"/>
                </a:solidFill>
              </a:rPr>
              <a:t> more mega bookshops are opening up</a:t>
            </a:r>
            <a:endParaRPr lang="en-MY" altLang="ko-KR" sz="2200" b="1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8187B9AB-E460-496A-ACE5-834BC3D8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813175"/>
            <a:ext cx="1292225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7A7EB2A-3AA6-4DEC-8F29-D05D0E34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3700" b="1">
                <a:ea typeface="굴림" panose="020B0600000101010101" pitchFamily="50" charset="-127"/>
              </a:rPr>
              <a:t>Driving the Local &amp; International </a:t>
            </a:r>
            <a:br>
              <a:rPr lang="en-US" altLang="ko-KR" sz="3700" b="1">
                <a:ea typeface="굴림" panose="020B0600000101010101" pitchFamily="50" charset="-127"/>
              </a:rPr>
            </a:br>
            <a:r>
              <a:rPr lang="en-US" altLang="ko-KR" sz="3700" b="1">
                <a:ea typeface="굴림" panose="020B0600000101010101" pitchFamily="50" charset="-127"/>
              </a:rPr>
              <a:t>Book Fairs</a:t>
            </a:r>
            <a:endParaRPr lang="en-MY" altLang="ko-KR" sz="3700" b="1"/>
          </a:p>
        </p:txBody>
      </p:sp>
      <p:grpSp>
        <p:nvGrpSpPr>
          <p:cNvPr id="10243" name="Group 7">
            <a:extLst>
              <a:ext uri="{FF2B5EF4-FFF2-40B4-BE49-F238E27FC236}">
                <a16:creationId xmlns:a16="http://schemas.microsoft.com/office/drawing/2014/main" id="{939FA897-8168-453A-9CBC-DE44E895C77F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2117725"/>
            <a:ext cx="3024187" cy="3311525"/>
            <a:chOff x="340" y="346"/>
            <a:chExt cx="1905" cy="1950"/>
          </a:xfrm>
        </p:grpSpPr>
        <p:sp>
          <p:nvSpPr>
            <p:cNvPr id="10247" name="AutoShape 8">
              <a:extLst>
                <a:ext uri="{FF2B5EF4-FFF2-40B4-BE49-F238E27FC236}">
                  <a16:creationId xmlns:a16="http://schemas.microsoft.com/office/drawing/2014/main" id="{04E344B4-4FDE-45DB-8489-A1CE2F498E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8" y="368"/>
              <a:ext cx="1950" cy="1905"/>
            </a:xfrm>
            <a:custGeom>
              <a:avLst/>
              <a:gdLst>
                <a:gd name="T0" fmla="*/ 12 w 21600"/>
                <a:gd name="T1" fmla="*/ 0 h 21600"/>
                <a:gd name="T2" fmla="*/ 0 w 21600"/>
                <a:gd name="T3" fmla="*/ 7 h 21600"/>
                <a:gd name="T4" fmla="*/ 12 w 21600"/>
                <a:gd name="T5" fmla="*/ 15 h 21600"/>
                <a:gd name="T6" fmla="*/ 16 w 21600"/>
                <a:gd name="T7" fmla="*/ 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8 w 21600"/>
                <a:gd name="T13" fmla="*/ 5397 h 21600"/>
                <a:gd name="T14" fmla="*/ 18897 w 21600"/>
                <a:gd name="T15" fmla="*/ 162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MY" altLang="ko-KR"/>
            </a:p>
          </p:txBody>
        </p:sp>
        <p:sp>
          <p:nvSpPr>
            <p:cNvPr id="10248" name="Text Box 9">
              <a:extLst>
                <a:ext uri="{FF2B5EF4-FFF2-40B4-BE49-F238E27FC236}">
                  <a16:creationId xmlns:a16="http://schemas.microsoft.com/office/drawing/2014/main" id="{9919C385-6C0A-4471-B98A-2218BFA54B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" y="541"/>
              <a:ext cx="1180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ko-KR" sz="2400" b="1">
                  <a:solidFill>
                    <a:schemeClr val="tx2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Population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ko-KR" sz="2400" b="1">
                  <a:solidFill>
                    <a:schemeClr val="tx2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GNP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ko-KR" sz="2400" b="1">
                  <a:solidFill>
                    <a:schemeClr val="tx2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Literacy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ko-KR" sz="2400" b="1">
                  <a:solidFill>
                    <a:schemeClr val="tx2"/>
                  </a:solidFill>
                  <a:latin typeface="Calibri" panose="020F0502020204030204" pitchFamily="34" charset="0"/>
                  <a:ea typeface="굴림" panose="020B0600000101010101" pitchFamily="50" charset="-127"/>
                </a:rPr>
                <a:t>Reading Awareness</a:t>
              </a:r>
              <a:r>
                <a:rPr lang="en-US" altLang="ko-KR" sz="2400" b="1">
                  <a:solidFill>
                    <a:schemeClr val="tx2"/>
                  </a:solidFill>
                  <a:ea typeface="굴림" panose="020B0600000101010101" pitchFamily="50" charset="-127"/>
                </a:rPr>
                <a:t> </a:t>
              </a: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40BA8AFF-558D-4446-8C44-17D09BEEAFAD}"/>
              </a:ext>
            </a:extLst>
          </p:cNvPr>
          <p:cNvGrpSpPr>
            <a:grpSpLocks/>
          </p:cNvGrpSpPr>
          <p:nvPr/>
        </p:nvGrpSpPr>
        <p:grpSpPr bwMode="auto">
          <a:xfrm rot="21217903">
            <a:off x="4787900" y="1916113"/>
            <a:ext cx="4211638" cy="3630612"/>
            <a:chOff x="3152" y="436"/>
            <a:chExt cx="1951" cy="1679"/>
          </a:xfrm>
          <a:solidFill>
            <a:srgbClr val="FFFF00"/>
          </a:solidFill>
        </p:grpSpPr>
        <p:sp>
          <p:nvSpPr>
            <p:cNvPr id="10252" name="AutoShape 12">
              <a:extLst>
                <a:ext uri="{FF2B5EF4-FFF2-40B4-BE49-F238E27FC236}">
                  <a16:creationId xmlns:a16="http://schemas.microsoft.com/office/drawing/2014/main" id="{3A5F356D-B0C3-4CBC-B868-7D174933F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436"/>
              <a:ext cx="1951" cy="1679"/>
            </a:xfrm>
            <a:prstGeom prst="star16">
              <a:avLst>
                <a:gd name="adj" fmla="val 37500"/>
              </a:avLst>
            </a:prstGeom>
            <a:solidFill>
              <a:srgbClr val="00B05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MY">
                <a:latin typeface="Arial" charset="0"/>
                <a:cs typeface="Arial" charset="0"/>
              </a:endParaRPr>
            </a:p>
          </p:txBody>
        </p:sp>
        <p:sp>
          <p:nvSpPr>
            <p:cNvPr id="10253" name="AutoShape 13">
              <a:extLst>
                <a:ext uri="{FF2B5EF4-FFF2-40B4-BE49-F238E27FC236}">
                  <a16:creationId xmlns:a16="http://schemas.microsoft.com/office/drawing/2014/main" id="{2463332E-689D-4088-B18E-739AED639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482"/>
              <a:ext cx="1769" cy="1587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MY">
                <a:latin typeface="Arial" charset="0"/>
                <a:cs typeface="Arial" charset="0"/>
              </a:endParaRPr>
            </a:p>
          </p:txBody>
        </p:sp>
      </p:grpSp>
      <p:sp>
        <p:nvSpPr>
          <p:cNvPr id="10245" name="Text Box 14">
            <a:extLst>
              <a:ext uri="{FF2B5EF4-FFF2-40B4-BE49-F238E27FC236}">
                <a16:creationId xmlns:a16="http://schemas.microsoft.com/office/drawing/2014/main" id="{9090DE2A-2E7C-48DA-9151-8F0D72230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25" y="2940050"/>
            <a:ext cx="215106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MY" altLang="ko-KR" sz="3200" b="1">
                <a:solidFill>
                  <a:srgbClr val="FF0000"/>
                </a:solidFill>
                <a:latin typeface="Calibri" panose="020F0502020204030204" pitchFamily="34" charset="0"/>
              </a:rPr>
              <a:t>Positive growth     to the industry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ko-KR" sz="3200" b="1">
              <a:solidFill>
                <a:srgbClr val="FF0000"/>
              </a:solidFill>
              <a:latin typeface="Calibri" panose="020F0502020204030204" pitchFamily="34" charset="0"/>
              <a:ea typeface="굴림" panose="020B0600000101010101" pitchFamily="50" charset="-127"/>
            </a:endParaRPr>
          </a:p>
        </p:txBody>
      </p:sp>
      <p:sp>
        <p:nvSpPr>
          <p:cNvPr id="10246" name="Text Box 15">
            <a:extLst>
              <a:ext uri="{FF2B5EF4-FFF2-40B4-BE49-F238E27FC236}">
                <a16:creationId xmlns:a16="http://schemas.microsoft.com/office/drawing/2014/main" id="{643224EB-21CB-4D83-B44D-F4FBE8BE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213100"/>
            <a:ext cx="8636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7700" b="1">
                <a:solidFill>
                  <a:schemeClr val="tx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=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Vertical Text Placeholder 2">
            <a:extLst>
              <a:ext uri="{FF2B5EF4-FFF2-40B4-BE49-F238E27FC236}">
                <a16:creationId xmlns:a16="http://schemas.microsoft.com/office/drawing/2014/main" id="{1FD270A9-A95A-4486-9512-6DB6FC0A305D}"/>
              </a:ext>
            </a:extLst>
          </p:cNvPr>
          <p:cNvSpPr>
            <a:spLocks/>
          </p:cNvSpPr>
          <p:nvPr/>
        </p:nvSpPr>
        <p:spPr bwMode="auto">
          <a:xfrm>
            <a:off x="468313" y="958850"/>
            <a:ext cx="83629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Local publishers venture into the regional and international markets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Kuala Lumpur International Book Fair (KLIBF) – into 30</a:t>
            </a:r>
            <a:r>
              <a:rPr lang="en-MY" altLang="ko-KR" sz="2400" b="1" baseline="30000">
                <a:solidFill>
                  <a:schemeClr val="tx2"/>
                </a:solidFill>
                <a:latin typeface="Calibri" panose="020F0502020204030204" pitchFamily="34" charset="0"/>
              </a:rPr>
              <a:t>th</a:t>
            </a: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 consecutive year, over 1 million of visitors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Trade &amp; Copyright Centre (first introduced in 2009, in KLIBF) – seek to become the hub for literary industry within the SEA and bring the literature of our diverse and culturally-rich region to the world stage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MY" altLang="ko-KR" sz="2400" b="1">
                <a:solidFill>
                  <a:schemeClr val="tx2"/>
                </a:solidFill>
                <a:latin typeface="Calibri" panose="020F0502020204030204" pitchFamily="34" charset="0"/>
              </a:rPr>
              <a:t>Taking initiative via active engagement of international audience at leading trade fairs, such as the Frankfurt Book Fair, Beijing Book Fair, etc.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MY" altLang="ko-KR" sz="24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1100</Words>
  <Application>Microsoft Office PowerPoint</Application>
  <PresentationFormat>화면 슬라이드 쇼(4:3)</PresentationFormat>
  <Paragraphs>189</Paragraphs>
  <Slides>21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8" baseType="lpstr">
      <vt:lpstr>Arial</vt:lpstr>
      <vt:lpstr>Calibri</vt:lpstr>
      <vt:lpstr>SimSun</vt:lpstr>
      <vt:lpstr>Wingdings</vt:lpstr>
      <vt:lpstr>Batang</vt:lpstr>
      <vt:lpstr>Office Theme</vt:lpstr>
      <vt:lpstr>Adobe Acrobat Document</vt:lpstr>
      <vt:lpstr>PUBLISHING and COMICS   IN MALAYSIA </vt:lpstr>
      <vt:lpstr>Malaysia Publishing in General</vt:lpstr>
      <vt:lpstr>PowerPoint 프레젠테이션</vt:lpstr>
      <vt:lpstr>PowerPoint 프레젠테이션</vt:lpstr>
      <vt:lpstr>Literacy Level &amp; Reading Habits</vt:lpstr>
      <vt:lpstr>PowerPoint 프레젠테이션</vt:lpstr>
      <vt:lpstr>Government Initiatives &amp; Supports   </vt:lpstr>
      <vt:lpstr>Driving the Local &amp; International  Book Fairs</vt:lpstr>
      <vt:lpstr>PowerPoint 프레젠테이션</vt:lpstr>
      <vt:lpstr>Kuala Lumpur Book City (KLBC)</vt:lpstr>
      <vt:lpstr>Trends &amp; Challenges </vt:lpstr>
      <vt:lpstr>PowerPoint 프레젠테이션</vt:lpstr>
      <vt:lpstr>Comics in Malaysia</vt:lpstr>
      <vt:lpstr>Art Square Group &amp;  its 1st Infotainment Magazine</vt:lpstr>
      <vt:lpstr>PowerPoint 프레젠테이션</vt:lpstr>
      <vt:lpstr>Our Graphic Novels </vt:lpstr>
      <vt:lpstr>Educational Comics</vt:lpstr>
      <vt:lpstr>Events &amp; Merchandising</vt:lpstr>
      <vt:lpstr>Digital Ink &amp; Mobile Ink 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kim su cheun</cp:lastModifiedBy>
  <cp:revision>137</cp:revision>
  <dcterms:created xsi:type="dcterms:W3CDTF">2011-08-14T08:09:36Z</dcterms:created>
  <dcterms:modified xsi:type="dcterms:W3CDTF">2020-10-28T04:05:58Z</dcterms:modified>
</cp:coreProperties>
</file>