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81" r:id="rId2"/>
    <p:sldId id="291" r:id="rId3"/>
    <p:sldId id="315" r:id="rId4"/>
    <p:sldId id="284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314" r:id="rId13"/>
    <p:sldId id="304" r:id="rId14"/>
    <p:sldId id="305" r:id="rId15"/>
    <p:sldId id="306" r:id="rId16"/>
    <p:sldId id="307" r:id="rId17"/>
    <p:sldId id="309" r:id="rId18"/>
    <p:sldId id="293" r:id="rId19"/>
    <p:sldId id="297" r:id="rId20"/>
    <p:sldId id="298" r:id="rId21"/>
    <p:sldId id="310" r:id="rId22"/>
    <p:sldId id="295" r:id="rId23"/>
    <p:sldId id="296" r:id="rId24"/>
    <p:sldId id="311" r:id="rId25"/>
    <p:sldId id="312" r:id="rId26"/>
    <p:sldId id="313" r:id="rId27"/>
    <p:sldId id="261" r:id="rId28"/>
    <p:sldId id="262" r:id="rId29"/>
    <p:sldId id="316" r:id="rId30"/>
    <p:sldId id="317" r:id="rId31"/>
    <p:sldId id="318" r:id="rId32"/>
    <p:sldId id="270" r:id="rId33"/>
    <p:sldId id="275" r:id="rId34"/>
    <p:sldId id="31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ro2\temp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Number of Books Published by Elex Media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Overall</c:v>
          </c:tx>
          <c:invertIfNegative val="0"/>
          <c:cat>
            <c:numRef>
              <c:f>'Manga (3)'!$2:$2</c:f>
              <c:numCache>
                <c:formatCode>General</c:formatCode>
                <c:ptCount val="16384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'Manga (3)'!$A$3:$B$3</c:f>
              <c:numCache>
                <c:formatCode>#,##0</c:formatCode>
                <c:ptCount val="2"/>
                <c:pt idx="0">
                  <c:v>2900</c:v>
                </c:pt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C-4D82-8251-9D652947D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09248"/>
        <c:axId val="41919232"/>
      </c:barChart>
      <c:catAx>
        <c:axId val="419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19232"/>
        <c:crosses val="autoZero"/>
        <c:auto val="1"/>
        <c:lblAlgn val="ctr"/>
        <c:lblOffset val="100"/>
        <c:noMultiLvlLbl val="0"/>
      </c:catAx>
      <c:valAx>
        <c:axId val="419192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90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1FCECC2-1CE4-41BD-AF75-AABF7FF286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anose="02030602050306030303" pitchFamily="18" charset="0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3EF16EB-BC54-45D7-B8BF-9868FBB876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anose="02030602050306030303" pitchFamily="18" charset="0"/>
                <a:ea typeface="굴림" panose="020B0600000101010101" pitchFamily="50" charset="-127"/>
              </a:defRPr>
            </a:lvl1pPr>
          </a:lstStyle>
          <a:p>
            <a:fld id="{6A964722-9D33-4540-B864-04FF5230E90B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CFF5B4A5-F85F-41C4-9D23-CB8C182B28E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129578EC-8550-4F42-99F6-4ACE683563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DFD39F07-88A6-4AA1-A9E7-089F2C81F5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anose="02030602050306030303" pitchFamily="18" charset="0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A3132B75-AC4E-410B-9EDA-15EE53767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anose="02030602050306030303" pitchFamily="18" charset="0"/>
                <a:ea typeface="굴림" panose="020B0600000101010101" pitchFamily="50" charset="-127"/>
              </a:defRPr>
            </a:lvl1pPr>
          </a:lstStyle>
          <a:p>
            <a:fld id="{EB0CE0EA-0B53-4000-A819-1CF8F4E268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6CCED09-2EC6-4076-9481-7BC947FFB1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4886F469-EB9D-4FAE-9F17-A26EF52944CE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13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D36E5D8-1A98-49AF-9CB2-92B779E91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95425B0-23EC-43BA-8B24-B0CE6C3AC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C800086-815A-4047-97CB-ED11576E7A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2C68D29-F868-49ED-8AF4-3BB85414DCE6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14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6D2C4A2-1266-4679-918B-7DA5B77C2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5925AA5-AED8-42CF-B130-8C6E4FB01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6300E37-5942-4375-A0A1-A3A86721E4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BB47A816-E245-4E0D-B9BC-DFC1145AADAE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15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4AEA777-C2D7-4A3A-995F-ED94C977F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6EE70FC-0C6F-4EE5-A3EB-8C1D18D4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8F0DDA5-F714-4E79-B785-CE2B980279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CC81AB4C-A577-4351-BBE8-7D424201E374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17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E2AF576-9F51-4C24-8F51-D68488478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233A875-BEE4-4897-88A7-AD353248C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E46261A-AF34-4104-8A20-F3914DB13C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9DA08FBA-4A7E-477A-86C6-A23D91904656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21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829C115-FCAF-43DF-84B8-2B6D071EE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0C16702-F077-43BF-9FA1-9E379ED8A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121AD52-6831-4395-96FC-4D81865AD4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E643181C-F120-400B-BF47-2770A2E1C187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25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1DACA59-558A-4E43-80C0-807C22F55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6F6A43C-0E5B-4948-A5A0-784D1BDA3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D7E9C45-BE63-426D-B2E5-C0256617FB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174C20FD-2EEE-4D8D-B3D3-D4514BB35E2E}" type="slidenum">
              <a:rPr lang="en-US" altLang="ko-KR" sz="1200">
                <a:latin typeface="Calibri" panose="020F0502020204030204" pitchFamily="34" charset="0"/>
                <a:ea typeface="굴림" panose="020B0600000101010101" pitchFamily="50" charset="-127"/>
              </a:rPr>
              <a:pPr algn="r"/>
              <a:t>26</a:t>
            </a:fld>
            <a:endParaRPr lang="en-US" altLang="ko-KR" sz="12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9A261CC-EBBA-4803-B4C9-E2792A657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FA936D2-6C0B-49A8-A830-4041D6FE5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9ED97505-85D6-43E2-9141-2FAED6FA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3673296-E153-4200-BC38-C4B8F01A7543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40DC6206-1799-4385-82BE-9027FCB4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27C3C62-5A58-42D0-9C87-9849502E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BD38D4A-0A4C-443B-8747-5F4AFA2B7E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039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33660CB-FD80-4902-83EC-E818AC5D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BED65-EF09-41CE-9219-03ED598BA170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0069137-5B52-4C29-B23F-9C837974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2A27799-1F5C-487F-8B33-8606A56B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431B-84FE-44FD-81A4-C07E31B955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670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11145E6-C8C6-49F4-B8D9-1CB419EB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9A20B-C768-40BC-86B9-63D075C44423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5B4A8C9-10F0-4266-9B2E-562D910D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45D7A37-616D-4A43-AB72-A60BC7CA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804F-6A50-4492-ABCF-F80CC670E4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654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D6D4FBD-F060-4670-A486-B9715C6B676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F44BD94-330E-4FCF-AAC4-1B6CE02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00262B2-7DD3-444C-B248-797B35D764D3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4C3627-F5EF-4A56-B940-097E146D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2BF199-CF87-4677-BAC7-E4A19A53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22A5CFB5-7B19-40C4-AB44-6C372EFEF8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961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BC0C065-4A2D-4E70-8A0F-6FB45F83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96CDC-31A2-4891-9F4E-FEC0093CC473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B718495-4AC9-4E2C-B717-B5DD0370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9175DD7-3F71-4600-A317-CA0B437B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CA68-4EA0-42F3-867F-E084243394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689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66C0-FF5F-4C57-9BE5-DE954B03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27F4693-399C-44AA-8589-CCEE64BA85E6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2F02-14DB-4537-8E71-2260E983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EB681-9993-4835-A816-E40FF0B8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E76591A-84B6-4C08-B94F-79296C4702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169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B698233-9AC6-4DBE-807A-D551698F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06D24-08C5-4DA9-8E65-4855B5498A87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0B7371A-64B7-404B-A9B6-3754FA61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08375F2-3B4A-486D-8AB2-273AA027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CF47B-7862-41E5-8A2D-2BD3370D71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80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4048211-7A81-4BB8-AC58-79B926F9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E8A6E-631D-41DC-83F1-1BD3EAF30368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77D37329-7587-49E0-8213-C7F9790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C1DE82E-97BB-4340-BEF5-625CDE51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84EBA-D9FF-4F40-BA70-FC158A2D74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757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9D3E1EE-1701-4EF2-9E10-15222CAB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0335B-D879-498E-93AC-627662FCDB1B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D2196C6D-F255-4439-93F0-A8021AA1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BA0B763-3456-4A1B-B169-28C70779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E3884-C0F6-4746-8EA1-741FEF7450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09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0116D8B-7834-4CCC-B6A9-1B8E8D25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48702-C4ED-4328-9D7A-2A48E83C76E3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00D1C13-2860-4F2C-B96D-2F14C5A4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7D4AF9A-4706-404A-BCCF-6372A5B6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A11C7-4A75-4F90-93A8-76B5263084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83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211F1C4-44B3-4E0E-9E68-BE7D09A3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C107E-21E9-469F-9E31-C91304460982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FCB17DB-BA44-48D6-9157-2A47EBD9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86F14A8-FBF8-4541-A514-B401A81F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36E6-E889-477D-8830-637C302D16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601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71EC2360-2C2F-4B55-B9B3-435F912C90B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D7BEB03F-001B-4CDC-A05E-4CA8256CC84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61A7EE9-D0B8-4322-A1C5-5F9F31B22CF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A9931048-9FCD-49DB-B723-E640F26BFC86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29E01BC-7169-477C-AA6A-CAE5D63E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BC0F5-F5A5-4EFB-83EC-5E1F2143C30B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07E8175-0AD5-42BA-BA83-E230DE93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DB85B68-4BCA-4D61-89FB-9C0D9C54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E34BE43-FD00-475C-A9BF-A203F472D6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012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EC95ECD-B1C2-436F-A08B-13248A6DFC4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1E33E46-3025-4227-AB0E-3456670D6BA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4FDE768A-7198-467E-8CE4-3DDE0F1446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3FD84707-1B48-426D-8413-89F3B1A22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A1CE679-80FC-4F82-AFCB-649CB622D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  <a:ea typeface="굴림" panose="020B0600000101010101" pitchFamily="50" charset="-127"/>
              </a:defRPr>
            </a:lvl1pPr>
          </a:lstStyle>
          <a:p>
            <a:fld id="{3865BBFB-EC1A-46C1-8BE7-4B1443EB31FB}" type="datetimeFigureOut">
              <a:rPr lang="en-US" altLang="ko-KR"/>
              <a:pPr/>
              <a:t>10/28/2020</a:t>
            </a:fld>
            <a:endParaRPr lang="en-US" altLang="ko-K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F9D37FE-0CE4-46A7-942F-6F0EC16E0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DF1BBBF-9283-4ADE-BAFA-B03B9479B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  <a:ea typeface="굴림" panose="020B0600000101010101" pitchFamily="50" charset="-127"/>
              </a:defRPr>
            </a:lvl1pPr>
          </a:lstStyle>
          <a:p>
            <a:fld id="{2E589435-7282-4CE7-8CB5-73BAB9D2897F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D192212B-CE45-4C22-BF71-AF515AA2DAA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EDDD720-4AB5-474C-8C54-C457C5330AF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09F617-B77F-4B45-B1E9-2CFC0E5A8A6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9" r:id="rId9"/>
    <p:sldLayoutId id="2147483694" r:id="rId10"/>
    <p:sldLayoutId id="2147483695" r:id="rId11"/>
    <p:sldLayoutId id="21474836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>
            <a:extLst>
              <a:ext uri="{FF2B5EF4-FFF2-40B4-BE49-F238E27FC236}">
                <a16:creationId xmlns:a16="http://schemas.microsoft.com/office/drawing/2014/main" id="{74243EC0-CF2A-4F59-A819-DB3C34C8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48006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ko-KR" altLang="ko-KR" sz="1400">
              <a:latin typeface="Times New Roman" panose="02020603050405020304" pitchFamily="18" charset="0"/>
            </a:endParaRPr>
          </a:p>
        </p:txBody>
      </p:sp>
      <p:sp>
        <p:nvSpPr>
          <p:cNvPr id="34821" name="Rectangle 10">
            <a:extLst>
              <a:ext uri="{FF2B5EF4-FFF2-40B4-BE49-F238E27FC236}">
                <a16:creationId xmlns:a16="http://schemas.microsoft.com/office/drawing/2014/main" id="{598A60C2-F9B7-4EEF-A88C-A89155C3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73400"/>
            <a:ext cx="4495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kumimoji="1" lang="en-US" altLang="ko-KR" sz="2500" b="1">
                <a:latin typeface="Arial" panose="020B0604020202020204" pitchFamily="34" charset="0"/>
                <a:ea typeface="굴림" panose="020B0600000101010101" pitchFamily="50" charset="-127"/>
              </a:rPr>
              <a:t>PUBLISHER &amp; MULTIMEDIA</a:t>
            </a:r>
            <a:endParaRPr kumimoji="1" lang="en-US" altLang="ko-KR" sz="3200">
              <a:solidFill>
                <a:schemeClr val="bg2"/>
              </a:solidFill>
              <a:latin typeface="AvantGarde Md BT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4822" name="Object 11">
            <a:hlinkClick r:id="" action="ppaction://ole?verb=0"/>
            <a:extLst>
              <a:ext uri="{FF2B5EF4-FFF2-40B4-BE49-F238E27FC236}">
                <a16:creationId xmlns:a16="http://schemas.microsoft.com/office/drawing/2014/main" id="{EAFCED06-3E45-4C71-93B3-3CD148F354C6}"/>
              </a:ext>
            </a:extLst>
          </p:cNvPr>
          <p:cNvGraphicFramePr>
            <a:graphicFrameLocks/>
          </p:cNvGraphicFramePr>
          <p:nvPr/>
        </p:nvGraphicFramePr>
        <p:xfrm>
          <a:off x="2590800" y="863600"/>
          <a:ext cx="365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r:id="rId3" imgW="1361880" imgH="780840" progId="">
                  <p:embed/>
                </p:oleObj>
              </mc:Choice>
              <mc:Fallback>
                <p:oleObj r:id="rId3" imgW="1361880" imgH="780840" progId="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63600"/>
                        <a:ext cx="3657600" cy="2133600"/>
                      </a:xfrm>
                      <a:prstGeom prst="rect">
                        <a:avLst/>
                      </a:pr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14">
            <a:extLst>
              <a:ext uri="{FF2B5EF4-FFF2-40B4-BE49-F238E27FC236}">
                <a16:creationId xmlns:a16="http://schemas.microsoft.com/office/drawing/2014/main" id="{5E6177BC-B5CE-4F20-B888-AB2B6E9C0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3835400"/>
            <a:ext cx="4921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Gramedia Building 2</a:t>
            </a:r>
            <a:r>
              <a:rPr lang="en-US" altLang="ko-KR" sz="2000" b="1" baseline="30000">
                <a:latin typeface="Arial" panose="020B0604020202020204" pitchFamily="34" charset="0"/>
                <a:ea typeface="굴림" panose="020B0600000101010101" pitchFamily="50" charset="-127"/>
              </a:rPr>
              <a:t>nd</a:t>
            </a: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 Floor Tower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Jl. Palmerah Barat 29-37, Jakarta 10270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Indonesia</a:t>
            </a:r>
          </a:p>
          <a:p>
            <a:pPr algn="ctr" eaLnBrk="0" hangingPunct="0">
              <a:lnSpc>
                <a:spcPct val="80000"/>
              </a:lnSpc>
            </a:pPr>
            <a:endParaRPr lang="en-US" altLang="ko-KR" sz="2000" b="1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Phone: 62-21-53650110, 53650111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Fax: 62-21-53696656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ko-KR" sz="2000" b="1">
                <a:latin typeface="Arial" panose="020B0604020202020204" pitchFamily="34" charset="0"/>
                <a:ea typeface="굴림" panose="020B0600000101010101" pitchFamily="50" charset="-127"/>
              </a:rPr>
              <a:t>http:/www.elexmedia.co.id</a:t>
            </a:r>
            <a:endParaRPr lang="en-US" altLang="ko-KR" sz="24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>
            <a:extLst>
              <a:ext uri="{FF2B5EF4-FFF2-40B4-BE49-F238E27FC236}">
                <a16:creationId xmlns:a16="http://schemas.microsoft.com/office/drawing/2014/main" id="{015E3C78-268D-4E23-B78A-E6393594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57200"/>
            <a:ext cx="586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Our Partners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43011" name="Rectangle 11">
            <a:extLst>
              <a:ext uri="{FF2B5EF4-FFF2-40B4-BE49-F238E27FC236}">
                <a16:creationId xmlns:a16="http://schemas.microsoft.com/office/drawing/2014/main" id="{F135A6C6-2FBD-4C67-BDC0-76773828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47800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300" b="1">
                <a:solidFill>
                  <a:srgbClr val="FF0000"/>
                </a:solidFill>
                <a:ea typeface="굴림" panose="020B0600000101010101" pitchFamily="50" charset="-127"/>
              </a:rPr>
              <a:t>Europe:</a:t>
            </a:r>
          </a:p>
          <a:p>
            <a:pPr eaLnBrk="0" hangingPunct="0"/>
            <a:endParaRPr lang="en-US" altLang="ko-KR" sz="2300">
              <a:ea typeface="굴림" panose="020B0600000101010101" pitchFamily="50" charset="-127"/>
            </a:endParaRP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Egmont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Andromeda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Random House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Vogel Burda Int.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Dorling Kindersley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Doubleday Publ.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Element Ltd.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Ebury Press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The Watts Publ.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How to Book Ltd.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Nicholas Brealey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The Economist</a:t>
            </a:r>
          </a:p>
          <a:p>
            <a:pPr eaLnBrk="0" hangingPunct="0">
              <a:lnSpc>
                <a:spcPct val="90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etc.</a:t>
            </a:r>
          </a:p>
        </p:txBody>
      </p:sp>
      <p:sp>
        <p:nvSpPr>
          <p:cNvPr id="43012" name="Rectangle 12">
            <a:extLst>
              <a:ext uri="{FF2B5EF4-FFF2-40B4-BE49-F238E27FC236}">
                <a16:creationId xmlns:a16="http://schemas.microsoft.com/office/drawing/2014/main" id="{682CA61E-8B89-4B3F-9827-19174DBE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04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ko-KR" sz="2300" b="1">
                <a:solidFill>
                  <a:srgbClr val="FF0000"/>
                </a:solidFill>
                <a:ea typeface="굴림" panose="020B0600000101010101" pitchFamily="50" charset="-127"/>
              </a:rPr>
              <a:t>USA:</a:t>
            </a:r>
          </a:p>
          <a:p>
            <a:pPr eaLnBrk="0" hangingPunct="0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kumimoji="1" lang="en-US" altLang="ko-KR" sz="2300">
              <a:solidFill>
                <a:srgbClr val="FF0000"/>
              </a:solidFill>
              <a:ea typeface="굴림" panose="020B0600000101010101" pitchFamily="50" charset="-127"/>
            </a:endParaRP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Scholastic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Harper Collins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McGraw Hill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Pearson Education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John Wiley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Sybex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IDG Books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Barron’s Educ.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Warner Books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Microsoft Corp.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Disney Int.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Penguin Groups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etc.</a:t>
            </a:r>
          </a:p>
        </p:txBody>
      </p:sp>
      <p:sp>
        <p:nvSpPr>
          <p:cNvPr id="43013" name="Rectangle 15">
            <a:extLst>
              <a:ext uri="{FF2B5EF4-FFF2-40B4-BE49-F238E27FC236}">
                <a16:creationId xmlns:a16="http://schemas.microsoft.com/office/drawing/2014/main" id="{59075819-D624-470D-8087-4390EE0B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300" b="1">
                <a:solidFill>
                  <a:srgbClr val="FF0000"/>
                </a:solidFill>
                <a:ea typeface="굴림" panose="020B0600000101010101" pitchFamily="50" charset="-127"/>
              </a:rPr>
              <a:t>Asia Pacific:</a:t>
            </a:r>
          </a:p>
          <a:p>
            <a:pPr eaLnBrk="0" hangingPunct="0"/>
            <a:endParaRPr lang="en-US" altLang="ko-KR" sz="2300">
              <a:ea typeface="굴림" panose="020B0600000101010101" pitchFamily="50" charset="-127"/>
            </a:endParaRP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Asiapac Pte.Ltd.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Konsep Lagenda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Newton Publishing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Handknocks Factory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Dai Won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Doolynara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Yacom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Renaissance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300">
                <a:ea typeface="굴림" panose="020B0600000101010101" pitchFamily="50" charset="-127"/>
              </a:rPr>
              <a:t> Interself Foundation</a:t>
            </a:r>
          </a:p>
          <a:p>
            <a:pPr eaLnBrk="0" hangingPunct="0"/>
            <a:endParaRPr lang="en-US" altLang="ko-KR" sz="2300"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8630A93-9397-4876-B0CD-DB7C0A51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KOMPAS GRAMEDIA GROUP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44035" name="Rectangle 8">
            <a:extLst>
              <a:ext uri="{FF2B5EF4-FFF2-40B4-BE49-F238E27FC236}">
                <a16:creationId xmlns:a16="http://schemas.microsoft.com/office/drawing/2014/main" id="{D7CE7920-809A-4E60-B96C-5FE3BC64E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2039938"/>
            <a:ext cx="70294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Newspaper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Regional Newspaper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Magazine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Sport Media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Printing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 b="1">
                <a:solidFill>
                  <a:schemeClr val="hlink"/>
                </a:solidFill>
                <a:ea typeface="굴림" panose="020B0600000101010101" pitchFamily="50" charset="-127"/>
              </a:rPr>
              <a:t>Book Publishing &amp; Multimedia Division</a:t>
            </a:r>
            <a:endParaRPr kumimoji="1" lang="en-US" altLang="ko-KR" sz="2300">
              <a:ea typeface="굴림" panose="020B0600000101010101" pitchFamily="50" charset="-127"/>
            </a:endParaRP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Radio Station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TV Station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Retail Business Division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1" lang="en-US" altLang="ko-KR" sz="2300">
                <a:ea typeface="굴림" panose="020B0600000101010101" pitchFamily="50" charset="-127"/>
              </a:rPr>
              <a:t>Hotels and Resorts Division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6B69D-F877-4DC8-B07D-CBA24022E6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" y="3429000"/>
            <a:ext cx="8534400" cy="1470025"/>
          </a:xfrm>
        </p:spPr>
        <p:txBody>
          <a:bodyPr>
            <a:normAutofit/>
          </a:bodyPr>
          <a:lstStyle/>
          <a:p>
            <a:r>
              <a:rPr lang="id-ID" altLang="ko-KR" sz="4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MARKETING &amp; PROMOTION STRATEGY</a:t>
            </a:r>
            <a:br>
              <a:rPr lang="id-ID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EXECUTION OF ANSOF MATRIX BASIC STRATEGY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091D984-39B2-4D32-8E15-611FF5CD86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0"/>
            <a:ext cx="7086600" cy="1143000"/>
          </a:xfrm>
        </p:spPr>
        <p:txBody>
          <a:bodyPr anchor="ctr"/>
          <a:lstStyle/>
          <a:p>
            <a:r>
              <a:rPr lang="fr-CA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Eksekusi Strategi Dasar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73D2EBA2-85C8-411B-90F3-416414B1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6585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200">
                <a:latin typeface="Tw Cen MT" panose="020B0602020104020603" pitchFamily="34" charset="0"/>
                <a:ea typeface="굴림" panose="020B0600000101010101" pitchFamily="50" charset="-127"/>
              </a:rPr>
              <a:t>http://www.valuebasedmanagement.net/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603A9836-62F5-4692-AB0F-95272932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343775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73A9093-2EE6-4F2C-B97D-523F9B3DDC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04800"/>
            <a:ext cx="8569325" cy="1020763"/>
          </a:xfrm>
        </p:spPr>
        <p:txBody>
          <a:bodyPr anchor="ctr"/>
          <a:lstStyle/>
          <a:p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Market Penetration</a:t>
            </a:r>
            <a:br>
              <a:rPr lang="en-US" altLang="ko-K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</a:b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(Current Products &amp; Current Market)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19F26DE-6C40-48B6-AE53-6B79EA0739B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2133600"/>
            <a:ext cx="8763000" cy="4343400"/>
          </a:xfrm>
        </p:spPr>
        <p:txBody>
          <a:bodyPr/>
          <a:lstStyle/>
          <a:p>
            <a:pPr marL="319088" indent="-319088">
              <a:lnSpc>
                <a:spcPct val="90000"/>
              </a:lnSpc>
            </a:pPr>
            <a:r>
              <a:rPr lang="en-US" altLang="ko-KR" sz="2300" b="1">
                <a:ea typeface="굴림" panose="020B0600000101010101" pitchFamily="50" charset="-127"/>
              </a:rPr>
              <a:t>Product knowledge</a:t>
            </a:r>
            <a:endParaRPr lang="id-ID" altLang="ko-KR" sz="2300" b="1"/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To ensure target market segmentation.</a:t>
            </a:r>
            <a:endParaRPr lang="id-ID" altLang="ko-KR" sz="2300"/>
          </a:p>
          <a:p>
            <a:pPr lvl="2" indent="-22860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ko-KR" sz="2300">
              <a:ea typeface="굴림" panose="020B0600000101010101" pitchFamily="50" charset="-127"/>
            </a:endParaRPr>
          </a:p>
          <a:p>
            <a:pPr marL="319088" indent="-319088">
              <a:lnSpc>
                <a:spcPct val="90000"/>
              </a:lnSpc>
            </a:pPr>
            <a:r>
              <a:rPr lang="en-US" altLang="ko-KR" sz="2300" b="1">
                <a:ea typeface="굴림" panose="020B0600000101010101" pitchFamily="50" charset="-127"/>
              </a:rPr>
              <a:t>Maintain availability of product</a:t>
            </a:r>
            <a:r>
              <a:rPr lang="id-ID" altLang="ko-KR" sz="2300" b="1"/>
              <a:t> </a:t>
            </a:r>
            <a:r>
              <a:rPr lang="en-US" altLang="ko-KR" sz="2300" b="1">
                <a:ea typeface="굴림" panose="020B0600000101010101" pitchFamily="50" charset="-127"/>
              </a:rPr>
              <a:t>at the </a:t>
            </a:r>
            <a:r>
              <a:rPr lang="id-ID" altLang="ko-KR" sz="2300" b="1"/>
              <a:t>outlet</a:t>
            </a:r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To minimize or even prevent</a:t>
            </a:r>
            <a:r>
              <a:rPr lang="id-ID" altLang="ko-KR" sz="2300"/>
              <a:t> lost sales </a:t>
            </a:r>
            <a:r>
              <a:rPr lang="en-US" altLang="ko-KR" sz="2300">
                <a:ea typeface="굴림" panose="020B0600000101010101" pitchFamily="50" charset="-127"/>
              </a:rPr>
              <a:t>and</a:t>
            </a:r>
            <a:r>
              <a:rPr lang="id-ID" altLang="ko-KR" sz="2300"/>
              <a:t> </a:t>
            </a:r>
            <a:r>
              <a:rPr lang="en-US" altLang="ko-KR" sz="2300">
                <a:ea typeface="굴림" panose="020B0600000101010101" pitchFamily="50" charset="-127"/>
              </a:rPr>
              <a:t>to make sure the </a:t>
            </a:r>
            <a:r>
              <a:rPr lang="id-ID" altLang="ko-KR" sz="2300"/>
              <a:t>customer </a:t>
            </a:r>
            <a:r>
              <a:rPr lang="en-US" altLang="ko-KR" sz="2300">
                <a:ea typeface="굴림" panose="020B0600000101010101" pitchFamily="50" charset="-127"/>
              </a:rPr>
              <a:t>can access our product.</a:t>
            </a:r>
            <a:endParaRPr lang="id-ID" altLang="ko-KR" sz="2300"/>
          </a:p>
          <a:p>
            <a:pPr lvl="1" indent="-27305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ko-KR" sz="2300">
              <a:ea typeface="굴림" panose="020B0600000101010101" pitchFamily="50" charset="-127"/>
            </a:endParaRPr>
          </a:p>
          <a:p>
            <a:pPr marL="319088" indent="-319088">
              <a:lnSpc>
                <a:spcPct val="90000"/>
              </a:lnSpc>
            </a:pPr>
            <a:r>
              <a:rPr lang="en-US" altLang="ko-KR" sz="2300" b="1">
                <a:ea typeface="굴림" panose="020B0600000101010101" pitchFamily="50" charset="-127"/>
              </a:rPr>
              <a:t>Maximize product display</a:t>
            </a:r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To maintain Elex Media product </a:t>
            </a:r>
            <a:r>
              <a:rPr lang="id-ID" altLang="ko-KR" sz="2300"/>
              <a:t>display </a:t>
            </a:r>
            <a:r>
              <a:rPr lang="en-US" altLang="ko-KR" sz="2300">
                <a:ea typeface="굴림" panose="020B0600000101010101" pitchFamily="50" charset="-127"/>
              </a:rPr>
              <a:t>is</a:t>
            </a:r>
            <a:r>
              <a:rPr lang="id-ID" altLang="ko-KR" sz="2300"/>
              <a:t> strategi</a:t>
            </a:r>
            <a:r>
              <a:rPr lang="en-US" altLang="ko-KR" sz="2300">
                <a:ea typeface="굴림" panose="020B0600000101010101" pitchFamily="50" charset="-127"/>
              </a:rPr>
              <a:t>c</a:t>
            </a:r>
            <a:r>
              <a:rPr lang="id-ID" altLang="ko-KR" sz="2300"/>
              <a:t>, </a:t>
            </a:r>
            <a:r>
              <a:rPr lang="en-US" altLang="ko-KR" sz="2300">
                <a:ea typeface="굴림" panose="020B0600000101010101" pitchFamily="50" charset="-127"/>
              </a:rPr>
              <a:t>easy to catch the customer attention.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77AF4152-5D52-4FC4-94E2-82F416ED44FF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828800"/>
            <a:ext cx="8763000" cy="4648200"/>
          </a:xfrm>
        </p:spPr>
        <p:txBody>
          <a:bodyPr/>
          <a:lstStyle/>
          <a:p>
            <a:pPr marL="319088" indent="-319088">
              <a:lnSpc>
                <a:spcPct val="90000"/>
              </a:lnSpc>
            </a:pPr>
            <a:r>
              <a:rPr lang="id-ID" altLang="ko-KR" sz="2300" b="1"/>
              <a:t>Sales Promotion</a:t>
            </a:r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Add ‘</a:t>
            </a:r>
            <a:r>
              <a:rPr lang="id-ID" altLang="ko-KR" sz="2300"/>
              <a:t>value</a:t>
            </a:r>
            <a:r>
              <a:rPr lang="en-US" altLang="ko-KR" sz="2300">
                <a:ea typeface="굴림" panose="020B0600000101010101" pitchFamily="50" charset="-127"/>
              </a:rPr>
              <a:t>’</a:t>
            </a:r>
            <a:r>
              <a:rPr lang="id-ID" altLang="ko-KR" sz="2300"/>
              <a:t> </a:t>
            </a:r>
            <a:r>
              <a:rPr lang="en-US" altLang="ko-KR" sz="2300">
                <a:ea typeface="굴림" panose="020B0600000101010101" pitchFamily="50" charset="-127"/>
              </a:rPr>
              <a:t>to all Elex Media products compare to other publishers product to create and boost </a:t>
            </a:r>
            <a:r>
              <a:rPr lang="id-ID" altLang="ko-KR" sz="2300"/>
              <a:t>impulse buying </a:t>
            </a:r>
            <a:r>
              <a:rPr lang="en-US" altLang="ko-KR" sz="2300">
                <a:ea typeface="굴림" panose="020B0600000101010101" pitchFamily="50" charset="-127"/>
              </a:rPr>
              <a:t>and</a:t>
            </a:r>
            <a:r>
              <a:rPr lang="id-ID" altLang="ko-KR" sz="2300"/>
              <a:t> up-selling</a:t>
            </a:r>
            <a:r>
              <a:rPr lang="en-US" altLang="ko-KR" sz="2300">
                <a:ea typeface="굴림" panose="020B0600000101010101" pitchFamily="50" charset="-127"/>
              </a:rPr>
              <a:t>.</a:t>
            </a:r>
            <a:endParaRPr lang="id-ID" altLang="ko-KR" sz="2300"/>
          </a:p>
          <a:p>
            <a:pPr lvl="1" indent="-273050">
              <a:lnSpc>
                <a:spcPct val="90000"/>
              </a:lnSpc>
            </a:pPr>
            <a:r>
              <a:rPr lang="id-ID" altLang="ko-KR" sz="2300"/>
              <a:t>Instore promo</a:t>
            </a:r>
          </a:p>
          <a:p>
            <a:pPr lvl="1" indent="-273050">
              <a:lnSpc>
                <a:spcPct val="90000"/>
              </a:lnSpc>
            </a:pPr>
            <a:r>
              <a:rPr lang="id-ID" altLang="ko-KR" sz="2300"/>
              <a:t>Dis</a:t>
            </a:r>
            <a:r>
              <a:rPr lang="en-US" altLang="ko-KR" sz="2300">
                <a:ea typeface="굴림" panose="020B0600000101010101" pitchFamily="50" charset="-127"/>
              </a:rPr>
              <a:t>count</a:t>
            </a:r>
            <a:endParaRPr lang="id-ID" altLang="ko-KR" sz="2300"/>
          </a:p>
          <a:p>
            <a:pPr lvl="1" indent="-273050">
              <a:lnSpc>
                <a:spcPct val="90000"/>
              </a:lnSpc>
            </a:pPr>
            <a:r>
              <a:rPr lang="en-US" altLang="ko-KR" sz="2300">
                <a:ea typeface="굴림" panose="020B0600000101010101" pitchFamily="50" charset="-127"/>
              </a:rPr>
              <a:t>Special prize program </a:t>
            </a:r>
            <a:endParaRPr lang="id-ID" altLang="ko-KR" sz="2300"/>
          </a:p>
          <a:p>
            <a:pPr lvl="1" indent="-273050">
              <a:lnSpc>
                <a:spcPct val="90000"/>
              </a:lnSpc>
            </a:pPr>
            <a:r>
              <a:rPr lang="en-US" altLang="ko-KR" sz="2300">
                <a:ea typeface="굴림" panose="020B0600000101010101" pitchFamily="50" charset="-127"/>
              </a:rPr>
              <a:t>Special </a:t>
            </a:r>
            <a:r>
              <a:rPr lang="id-ID" altLang="ko-KR" sz="2300"/>
              <a:t>display (POP)</a:t>
            </a:r>
          </a:p>
          <a:p>
            <a:pPr marL="319088" indent="-319088">
              <a:lnSpc>
                <a:spcPct val="90000"/>
              </a:lnSpc>
            </a:pPr>
            <a:endParaRPr lang="id-ID" altLang="ko-KR" sz="2300"/>
          </a:p>
          <a:p>
            <a:pPr marL="319088" indent="-319088">
              <a:lnSpc>
                <a:spcPct val="90000"/>
              </a:lnSpc>
            </a:pPr>
            <a:r>
              <a:rPr lang="id-ID" altLang="ko-KR" sz="2300" b="1"/>
              <a:t>Customer Relationship</a:t>
            </a:r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Maillist</a:t>
            </a:r>
            <a:r>
              <a:rPr lang="id-ID" altLang="ko-KR" sz="2300"/>
              <a:t>, Facebook, </a:t>
            </a:r>
            <a:r>
              <a:rPr lang="en-US" altLang="ko-KR" sz="2300">
                <a:ea typeface="굴림" panose="020B0600000101010101" pitchFamily="50" charset="-127"/>
              </a:rPr>
              <a:t>tweeter, </a:t>
            </a:r>
            <a:r>
              <a:rPr lang="id-ID" altLang="ko-KR" sz="2300"/>
              <a:t>event</a:t>
            </a:r>
            <a:r>
              <a:rPr lang="en-US" altLang="ko-KR" sz="2300">
                <a:ea typeface="굴림" panose="020B0600000101010101" pitchFamily="50" charset="-127"/>
              </a:rPr>
              <a:t>s</a:t>
            </a:r>
            <a:r>
              <a:rPr lang="id-ID" altLang="ko-KR" sz="2300"/>
              <a:t>, </a:t>
            </a:r>
            <a:r>
              <a:rPr lang="en-US" altLang="ko-KR" sz="2300">
                <a:ea typeface="굴림" panose="020B0600000101010101" pitchFamily="50" charset="-127"/>
              </a:rPr>
              <a:t>etc</a:t>
            </a:r>
            <a:endParaRPr lang="id-ID" altLang="ko-KR" sz="2300"/>
          </a:p>
          <a:p>
            <a:pPr marL="319088" indent="-319088">
              <a:lnSpc>
                <a:spcPct val="90000"/>
              </a:lnSpc>
            </a:pPr>
            <a:endParaRPr lang="id-ID" altLang="ko-KR" sz="2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2FAE4C2-13CE-4C0D-97F1-A226D5583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04800"/>
            <a:ext cx="8569325" cy="1020763"/>
          </a:xfrm>
        </p:spPr>
        <p:txBody>
          <a:bodyPr anchor="ctr"/>
          <a:lstStyle/>
          <a:p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Market Penetration</a:t>
            </a:r>
            <a:br>
              <a:rPr lang="en-US" altLang="ko-K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</a:b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(Current Products &amp; Current Market)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7">
            <a:extLst>
              <a:ext uri="{FF2B5EF4-FFF2-40B4-BE49-F238E27FC236}">
                <a16:creationId xmlns:a16="http://schemas.microsoft.com/office/drawing/2014/main" id="{57FE30D6-C058-46F8-84DD-44C5238C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1248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SPECIAL </a:t>
            </a:r>
            <a:r>
              <a:rPr lang="id-ID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DISPLAY &amp; INSTORE PROMO</a:t>
            </a:r>
          </a:p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To create and boost</a:t>
            </a:r>
            <a:r>
              <a:rPr lang="id-ID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impulse buying</a:t>
            </a:r>
            <a:endParaRPr lang="id-ID" altLang="ko-KR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9637" name="Picture 9" descr="Rak Cars dan Sains di GAM Bekasi....jpg">
            <a:extLst>
              <a:ext uri="{FF2B5EF4-FFF2-40B4-BE49-F238E27FC236}">
                <a16:creationId xmlns:a16="http://schemas.microsoft.com/office/drawing/2014/main" id="{69FBEE37-9838-454D-997C-F19917266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 descr="IMG00575-20110623-1247.jpg">
            <a:extLst>
              <a:ext uri="{FF2B5EF4-FFF2-40B4-BE49-F238E27FC236}">
                <a16:creationId xmlns:a16="http://schemas.microsoft.com/office/drawing/2014/main" id="{EE677571-9D89-4852-A67C-2EB90A4B5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8EE2A6B-96A5-4FA7-8F41-690C49E7DC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28600"/>
            <a:ext cx="8569325" cy="1066800"/>
          </a:xfrm>
        </p:spPr>
        <p:txBody>
          <a:bodyPr anchor="ctr"/>
          <a:lstStyle/>
          <a:p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Product Development</a:t>
            </a:r>
            <a:br>
              <a:rPr lang="en-US" altLang="ko-K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</a:b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(New Products &amp; Current Market)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CACBB2F-8DCB-4AC5-91D4-7E2F3F573B6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2057400"/>
            <a:ext cx="8686800" cy="4495800"/>
          </a:xfrm>
        </p:spPr>
        <p:txBody>
          <a:bodyPr/>
          <a:lstStyle/>
          <a:p>
            <a:pPr marL="319088" indent="-319088">
              <a:lnSpc>
                <a:spcPct val="90000"/>
              </a:lnSpc>
            </a:pPr>
            <a:r>
              <a:rPr lang="en-US" altLang="ko-KR" sz="2300" b="1">
                <a:ea typeface="굴림" panose="020B0600000101010101" pitchFamily="50" charset="-127"/>
              </a:rPr>
              <a:t>Product knowledge</a:t>
            </a:r>
            <a:endParaRPr lang="id-ID" altLang="ko-KR" sz="2300" b="1"/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To determine target market.</a:t>
            </a:r>
            <a:endParaRPr lang="id-ID" altLang="ko-KR" sz="2300"/>
          </a:p>
          <a:p>
            <a:pPr lvl="2" indent="-22860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ko-KR" sz="2300">
              <a:ea typeface="굴림" panose="020B0600000101010101" pitchFamily="50" charset="-127"/>
            </a:endParaRPr>
          </a:p>
          <a:p>
            <a:pPr marL="319088" indent="-319088">
              <a:lnSpc>
                <a:spcPct val="90000"/>
              </a:lnSpc>
            </a:pPr>
            <a:r>
              <a:rPr lang="en-US" altLang="ko-KR" sz="2300" b="1">
                <a:ea typeface="굴림" panose="020B0600000101010101" pitchFamily="50" charset="-127"/>
              </a:rPr>
              <a:t>Maintain availability of product</a:t>
            </a:r>
            <a:r>
              <a:rPr lang="id-ID" altLang="ko-KR" sz="2300" b="1"/>
              <a:t> </a:t>
            </a:r>
            <a:r>
              <a:rPr lang="en-US" altLang="ko-KR" sz="2300" b="1">
                <a:ea typeface="굴림" panose="020B0600000101010101" pitchFamily="50" charset="-127"/>
              </a:rPr>
              <a:t>at the </a:t>
            </a:r>
            <a:r>
              <a:rPr lang="id-ID" altLang="ko-KR" sz="2300" b="1"/>
              <a:t>outlet</a:t>
            </a:r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To create customer’s </a:t>
            </a:r>
            <a:r>
              <a:rPr lang="id-ID" altLang="ko-KR" sz="2300"/>
              <a:t>awareness </a:t>
            </a:r>
            <a:r>
              <a:rPr lang="en-US" altLang="ko-KR" sz="2300">
                <a:ea typeface="굴림" panose="020B0600000101010101" pitchFamily="50" charset="-127"/>
              </a:rPr>
              <a:t>towards Elex Media new products before products from other publishers reach the market.</a:t>
            </a:r>
            <a:endParaRPr lang="id-ID" altLang="ko-KR" sz="2300"/>
          </a:p>
          <a:p>
            <a:pPr lvl="1" indent="-27305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ko-KR" sz="2300">
              <a:ea typeface="굴림" panose="020B0600000101010101" pitchFamily="50" charset="-127"/>
            </a:endParaRPr>
          </a:p>
          <a:p>
            <a:pPr marL="319088" indent="-319088">
              <a:lnSpc>
                <a:spcPct val="90000"/>
              </a:lnSpc>
            </a:pPr>
            <a:r>
              <a:rPr lang="en-US" altLang="ko-KR" sz="2300" b="1">
                <a:ea typeface="굴림" panose="020B0600000101010101" pitchFamily="50" charset="-127"/>
              </a:rPr>
              <a:t>Maximize product display</a:t>
            </a:r>
          </a:p>
          <a:p>
            <a:pPr marL="319088" indent="-319088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id-ID" altLang="ko-KR" sz="2300"/>
              <a:t>	</a:t>
            </a:r>
            <a:r>
              <a:rPr lang="en-US" altLang="ko-KR" sz="2300">
                <a:ea typeface="굴림" panose="020B0600000101010101" pitchFamily="50" charset="-127"/>
              </a:rPr>
              <a:t>To maintain Elex Media product </a:t>
            </a:r>
            <a:r>
              <a:rPr lang="id-ID" altLang="ko-KR" sz="2300"/>
              <a:t>display </a:t>
            </a:r>
            <a:r>
              <a:rPr lang="en-US" altLang="ko-KR" sz="2300">
                <a:ea typeface="굴림" panose="020B0600000101010101" pitchFamily="50" charset="-127"/>
              </a:rPr>
              <a:t>is</a:t>
            </a:r>
            <a:r>
              <a:rPr lang="id-ID" altLang="ko-KR" sz="2300"/>
              <a:t> strategi</a:t>
            </a:r>
            <a:r>
              <a:rPr lang="en-US" altLang="ko-KR" sz="2300">
                <a:ea typeface="굴림" panose="020B0600000101010101" pitchFamily="50" charset="-127"/>
              </a:rPr>
              <a:t>c</a:t>
            </a:r>
            <a:r>
              <a:rPr lang="id-ID" altLang="ko-KR" sz="2300"/>
              <a:t>, </a:t>
            </a:r>
            <a:r>
              <a:rPr lang="en-US" altLang="ko-KR" sz="2300">
                <a:ea typeface="굴림" panose="020B0600000101010101" pitchFamily="50" charset="-127"/>
              </a:rPr>
              <a:t>easy to catch the customer attention.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Laras\My Documents\My Pictures\Display Gam &amp; MDHO\IMG02459-20110503-1126.jpg">
            <a:extLst>
              <a:ext uri="{FF2B5EF4-FFF2-40B4-BE49-F238E27FC236}">
                <a16:creationId xmlns:a16="http://schemas.microsoft.com/office/drawing/2014/main" id="{26314B86-79DA-4848-A687-20D3643A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5410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8133" name="Content Placeholder 2" descr="IMG02462-20110503-1127.jpg">
            <a:extLst>
              <a:ext uri="{FF2B5EF4-FFF2-40B4-BE49-F238E27FC236}">
                <a16:creationId xmlns:a16="http://schemas.microsoft.com/office/drawing/2014/main" id="{7C13B8A1-5B27-41A0-B3D0-A72A3A8B3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575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58300-B42A-4C90-94D7-1CCB6396B306}"/>
              </a:ext>
            </a:extLst>
          </p:cNvPr>
          <p:cNvSpPr txBox="1"/>
          <p:nvPr/>
        </p:nvSpPr>
        <p:spPr>
          <a:xfrm>
            <a:off x="5029200" y="762000"/>
            <a:ext cx="3733800" cy="9461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Book Stores and Display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:\pictures\IMG01606-20110128-0902.jpg">
            <a:extLst>
              <a:ext uri="{FF2B5EF4-FFF2-40B4-BE49-F238E27FC236}">
                <a16:creationId xmlns:a16="http://schemas.microsoft.com/office/drawing/2014/main" id="{B4AA3F8D-A1B9-46BD-B0F9-9EF87B1222C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mpas-gramedia1.jpg">
            <a:extLst>
              <a:ext uri="{FF2B5EF4-FFF2-40B4-BE49-F238E27FC236}">
                <a16:creationId xmlns:a16="http://schemas.microsoft.com/office/drawing/2014/main" id="{4E25FBEA-8DD9-4672-B0BB-059C4DB1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24" y="228600"/>
            <a:ext cx="5029200" cy="33528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Picture 3" descr="kompas-gramedia2.jpg">
            <a:extLst>
              <a:ext uri="{FF2B5EF4-FFF2-40B4-BE49-F238E27FC236}">
                <a16:creationId xmlns:a16="http://schemas.microsoft.com/office/drawing/2014/main" id="{76E1E17C-23B0-4A01-8774-868CA597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4914900" cy="3276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A9443-18B9-47DC-97DD-BFA7942C0677}"/>
              </a:ext>
            </a:extLst>
          </p:cNvPr>
          <p:cNvSpPr txBox="1"/>
          <p:nvPr/>
        </p:nvSpPr>
        <p:spPr>
          <a:xfrm>
            <a:off x="381000" y="1371600"/>
            <a:ext cx="3429000" cy="9540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Arial" charset="0"/>
                <a:cs typeface="+mn-cs"/>
              </a:rPr>
              <a:t>Kompas</a:t>
            </a:r>
            <a:r>
              <a:rPr lang="en-US" sz="2800" b="1" dirty="0">
                <a:latin typeface="Arial" charset="0"/>
                <a:cs typeface="+mn-cs"/>
              </a:rPr>
              <a:t> </a:t>
            </a:r>
            <a:r>
              <a:rPr lang="en-US" sz="2800" b="1" dirty="0" err="1">
                <a:latin typeface="Arial" charset="0"/>
                <a:cs typeface="+mn-cs"/>
              </a:rPr>
              <a:t>Gramedia</a:t>
            </a:r>
            <a:r>
              <a:rPr lang="en-US" sz="2800" b="1" dirty="0">
                <a:latin typeface="Arial" charset="0"/>
                <a:cs typeface="+mn-cs"/>
              </a:rPr>
              <a:t> Building</a:t>
            </a:r>
          </a:p>
        </p:txBody>
      </p:sp>
      <p:pic>
        <p:nvPicPr>
          <p:cNvPr id="46087" name="Picture 6" descr="elex logo.jpg">
            <a:extLst>
              <a:ext uri="{FF2B5EF4-FFF2-40B4-BE49-F238E27FC236}">
                <a16:creationId xmlns:a16="http://schemas.microsoft.com/office/drawing/2014/main" id="{2882408E-E6CA-4FE5-B1C2-6BCC4476A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4861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3" descr="C:\Documents and Settings\Laras\My Documents\My Pictures\2011_05_03\IMG_2308.JPG">
            <a:extLst>
              <a:ext uri="{FF2B5EF4-FFF2-40B4-BE49-F238E27FC236}">
                <a16:creationId xmlns:a16="http://schemas.microsoft.com/office/drawing/2014/main" id="{AB756002-A04D-4B06-989E-22F0C26CB7B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1770063"/>
            <a:ext cx="4646613" cy="3487737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78A61EDB-0508-47B5-8F83-C782A61EA993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1752600"/>
            <a:ext cx="8686800" cy="4267200"/>
          </a:xfrm>
        </p:spPr>
        <p:txBody>
          <a:bodyPr>
            <a:normAutofit/>
          </a:bodyPr>
          <a:lstStyle/>
          <a:p>
            <a:pPr marL="319088" indent="-319088">
              <a:lnSpc>
                <a:spcPct val="80000"/>
              </a:lnSpc>
            </a:pPr>
            <a:r>
              <a:rPr lang="id-ID" altLang="ko-KR" sz="2200" b="1"/>
              <a:t>Product Campaign</a:t>
            </a:r>
          </a:p>
          <a:p>
            <a:pPr marL="319088" indent="-319088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id-ID" altLang="ko-KR" sz="2200"/>
              <a:t>	</a:t>
            </a:r>
            <a:r>
              <a:rPr lang="en-US" altLang="ko-KR" sz="2200">
                <a:ea typeface="굴림" panose="020B0600000101010101" pitchFamily="50" charset="-127"/>
              </a:rPr>
              <a:t>To create customer awareness towards our new product</a:t>
            </a:r>
            <a:endParaRPr lang="id-ID" altLang="ko-KR" sz="2200"/>
          </a:p>
          <a:p>
            <a:pPr lvl="1" indent="-273050">
              <a:lnSpc>
                <a:spcPct val="80000"/>
              </a:lnSpc>
            </a:pPr>
            <a:r>
              <a:rPr lang="en-US" altLang="ko-KR" sz="2200">
                <a:ea typeface="굴림" panose="020B0600000101010101" pitchFamily="50" charset="-127"/>
              </a:rPr>
              <a:t>Executing</a:t>
            </a:r>
            <a:r>
              <a:rPr lang="id-ID" altLang="ko-KR" sz="2200"/>
              <a:t> below the line &amp; above the line edvertising</a:t>
            </a:r>
          </a:p>
          <a:p>
            <a:pPr lvl="2" indent="-228600">
              <a:lnSpc>
                <a:spcPct val="80000"/>
              </a:lnSpc>
            </a:pPr>
            <a:r>
              <a:rPr lang="id-ID" altLang="ko-KR" sz="2200"/>
              <a:t>Above the line: </a:t>
            </a:r>
            <a:r>
              <a:rPr lang="en-US" altLang="ko-KR" sz="2200">
                <a:ea typeface="굴림" panose="020B0600000101010101" pitchFamily="50" charset="-127"/>
              </a:rPr>
              <a:t>advertisement in print</a:t>
            </a:r>
            <a:r>
              <a:rPr lang="id-ID" altLang="ko-KR" sz="2200"/>
              <a:t> media</a:t>
            </a:r>
            <a:r>
              <a:rPr lang="en-US" altLang="ko-KR" sz="2200">
                <a:ea typeface="굴림" panose="020B0600000101010101" pitchFamily="50" charset="-127"/>
              </a:rPr>
              <a:t>, </a:t>
            </a:r>
            <a:r>
              <a:rPr lang="id-ID" altLang="ko-KR" sz="2200"/>
              <a:t>ele</a:t>
            </a:r>
            <a:r>
              <a:rPr lang="en-US" altLang="ko-KR" sz="2200">
                <a:ea typeface="굴림" panose="020B0600000101010101" pitchFamily="50" charset="-127"/>
              </a:rPr>
              <a:t>c</a:t>
            </a:r>
            <a:r>
              <a:rPr lang="id-ID" altLang="ko-KR" sz="2200"/>
              <a:t>troni</a:t>
            </a:r>
            <a:r>
              <a:rPr lang="en-US" altLang="ko-KR" sz="2200">
                <a:ea typeface="굴림" panose="020B0600000101010101" pitchFamily="50" charset="-127"/>
              </a:rPr>
              <a:t>c media</a:t>
            </a:r>
            <a:endParaRPr lang="id-ID" altLang="ko-KR" sz="2200"/>
          </a:p>
          <a:p>
            <a:pPr lvl="2" indent="-228600">
              <a:lnSpc>
                <a:spcPct val="80000"/>
              </a:lnSpc>
            </a:pPr>
            <a:r>
              <a:rPr lang="id-ID" altLang="ko-KR" sz="2200"/>
              <a:t>Below the line: in store promotion materi</a:t>
            </a:r>
            <a:r>
              <a:rPr lang="en-US" altLang="ko-KR" sz="2200">
                <a:ea typeface="굴림" panose="020B0600000101010101" pitchFamily="50" charset="-127"/>
              </a:rPr>
              <a:t>a</a:t>
            </a:r>
            <a:r>
              <a:rPr lang="id-ID" altLang="ko-KR" sz="2200"/>
              <a:t>ls, direct mail, flyers, </a:t>
            </a:r>
            <a:r>
              <a:rPr lang="en-US" altLang="ko-KR" sz="2200">
                <a:ea typeface="굴림" panose="020B0600000101010101" pitchFamily="50" charset="-127"/>
              </a:rPr>
              <a:t>etc</a:t>
            </a:r>
            <a:endParaRPr lang="id-ID" altLang="ko-KR" sz="2200"/>
          </a:p>
          <a:p>
            <a:pPr lvl="2" indent="-228600">
              <a:lnSpc>
                <a:spcPct val="80000"/>
              </a:lnSpc>
            </a:pPr>
            <a:endParaRPr lang="id-ID" altLang="ko-KR" sz="2200" b="1"/>
          </a:p>
          <a:p>
            <a:pPr marL="319088" indent="-319088">
              <a:lnSpc>
                <a:spcPct val="80000"/>
              </a:lnSpc>
            </a:pPr>
            <a:r>
              <a:rPr lang="id-ID" altLang="ko-KR" sz="2200" b="1"/>
              <a:t>Sales Promotion</a:t>
            </a:r>
          </a:p>
          <a:p>
            <a:pPr marL="319088" indent="-319088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id-ID" altLang="ko-KR" sz="2200"/>
              <a:t>	</a:t>
            </a:r>
            <a:r>
              <a:rPr lang="en-US" altLang="ko-KR" sz="2200">
                <a:ea typeface="굴림" panose="020B0600000101010101" pitchFamily="50" charset="-127"/>
              </a:rPr>
              <a:t>Add</a:t>
            </a:r>
            <a:r>
              <a:rPr lang="id-ID" altLang="ko-KR" sz="2200"/>
              <a:t> </a:t>
            </a:r>
            <a:r>
              <a:rPr lang="en-US" altLang="ko-KR" sz="2200">
                <a:ea typeface="굴림" panose="020B0600000101010101" pitchFamily="50" charset="-127"/>
              </a:rPr>
              <a:t>‘</a:t>
            </a:r>
            <a:r>
              <a:rPr lang="id-ID" altLang="ko-KR" sz="2200"/>
              <a:t>value</a:t>
            </a:r>
            <a:r>
              <a:rPr lang="en-US" altLang="ko-KR" sz="2200">
                <a:ea typeface="굴림" panose="020B0600000101010101" pitchFamily="50" charset="-127"/>
              </a:rPr>
              <a:t>’</a:t>
            </a:r>
            <a:r>
              <a:rPr lang="id-ID" altLang="ko-KR" sz="2200"/>
              <a:t> </a:t>
            </a:r>
            <a:r>
              <a:rPr lang="en-US" altLang="ko-KR" sz="2200">
                <a:ea typeface="굴림" panose="020B0600000101010101" pitchFamily="50" charset="-127"/>
              </a:rPr>
              <a:t>to Elex Media new products</a:t>
            </a:r>
            <a:r>
              <a:rPr lang="id-ID" altLang="ko-KR" sz="2200"/>
              <a:t> </a:t>
            </a:r>
          </a:p>
          <a:p>
            <a:pPr lvl="1" indent="-273050">
              <a:lnSpc>
                <a:spcPct val="80000"/>
              </a:lnSpc>
            </a:pPr>
            <a:r>
              <a:rPr lang="id-ID" altLang="ko-KR" sz="2200"/>
              <a:t>Instore promo</a:t>
            </a:r>
          </a:p>
          <a:p>
            <a:pPr lvl="1" indent="-273050">
              <a:lnSpc>
                <a:spcPct val="80000"/>
              </a:lnSpc>
            </a:pPr>
            <a:r>
              <a:rPr lang="id-ID" altLang="ko-KR" sz="2200"/>
              <a:t>Event </a:t>
            </a:r>
            <a:r>
              <a:rPr lang="id-ID" altLang="ko-KR" sz="2200">
                <a:sym typeface="Wingdings" panose="05000000000000000000" pitchFamily="2" charset="2"/>
              </a:rPr>
              <a:t> </a:t>
            </a:r>
            <a:r>
              <a:rPr lang="en-US" altLang="ko-KR" sz="2200">
                <a:ea typeface="굴림" panose="020B0600000101010101" pitchFamily="50" charset="-127"/>
                <a:sym typeface="Wingdings" panose="05000000000000000000" pitchFamily="2" charset="2"/>
              </a:rPr>
              <a:t>to give ‘</a:t>
            </a:r>
            <a:r>
              <a:rPr lang="id-ID" altLang="ko-KR" sz="2200">
                <a:sym typeface="Wingdings" panose="05000000000000000000" pitchFamily="2" charset="2"/>
              </a:rPr>
              <a:t>experience</a:t>
            </a:r>
            <a:r>
              <a:rPr lang="en-US" altLang="ko-KR" sz="2200">
                <a:ea typeface="굴림" panose="020B0600000101010101" pitchFamily="50" charset="-127"/>
                <a:sym typeface="Wingdings" panose="05000000000000000000" pitchFamily="2" charset="2"/>
              </a:rPr>
              <a:t>’</a:t>
            </a:r>
            <a:r>
              <a:rPr lang="id-ID" altLang="ko-KR" sz="2200">
                <a:sym typeface="Wingdings" panose="05000000000000000000" pitchFamily="2" charset="2"/>
              </a:rPr>
              <a:t> </a:t>
            </a:r>
            <a:r>
              <a:rPr lang="en-US" altLang="ko-KR" sz="2200">
                <a:ea typeface="굴림" panose="020B0600000101010101" pitchFamily="50" charset="-127"/>
                <a:sym typeface="Wingdings" panose="05000000000000000000" pitchFamily="2" charset="2"/>
              </a:rPr>
              <a:t>towards</a:t>
            </a:r>
            <a:r>
              <a:rPr lang="id-ID" altLang="ko-KR" sz="2200">
                <a:sym typeface="Wingdings" panose="05000000000000000000" pitchFamily="2" charset="2"/>
              </a:rPr>
              <a:t> </a:t>
            </a:r>
            <a:r>
              <a:rPr lang="en-US" altLang="ko-KR" sz="2200">
                <a:ea typeface="굴림" panose="020B0600000101010101" pitchFamily="50" charset="-127"/>
                <a:sym typeface="Wingdings" panose="05000000000000000000" pitchFamily="2" charset="2"/>
              </a:rPr>
              <a:t>future</a:t>
            </a:r>
            <a:r>
              <a:rPr lang="id-ID" altLang="ko-KR" sz="2200">
                <a:sym typeface="Wingdings" panose="05000000000000000000" pitchFamily="2" charset="2"/>
              </a:rPr>
              <a:t> customer</a:t>
            </a:r>
            <a:endParaRPr lang="id-ID" altLang="ko-KR" sz="2200"/>
          </a:p>
          <a:p>
            <a:pPr lvl="1" indent="-273050">
              <a:lnSpc>
                <a:spcPct val="80000"/>
              </a:lnSpc>
            </a:pPr>
            <a:r>
              <a:rPr lang="id-ID" altLang="ko-KR" sz="2200"/>
              <a:t>Dis</a:t>
            </a:r>
            <a:r>
              <a:rPr lang="en-US" altLang="ko-KR" sz="2200">
                <a:ea typeface="굴림" panose="020B0600000101010101" pitchFamily="50" charset="-127"/>
              </a:rPr>
              <a:t>count</a:t>
            </a:r>
            <a:endParaRPr lang="id-ID" altLang="ko-KR" sz="2200"/>
          </a:p>
          <a:p>
            <a:pPr lvl="1" indent="-273050">
              <a:lnSpc>
                <a:spcPct val="80000"/>
              </a:lnSpc>
            </a:pPr>
            <a:r>
              <a:rPr lang="en-US" altLang="ko-KR" sz="2200">
                <a:ea typeface="굴림" panose="020B0600000101010101" pitchFamily="50" charset="-127"/>
              </a:rPr>
              <a:t>Special p</a:t>
            </a:r>
            <a:r>
              <a:rPr lang="id-ID" altLang="ko-KR" sz="2200"/>
              <a:t>r</a:t>
            </a:r>
            <a:r>
              <a:rPr lang="en-US" altLang="ko-KR" sz="2200">
                <a:ea typeface="굴림" panose="020B0600000101010101" pitchFamily="50" charset="-127"/>
              </a:rPr>
              <a:t>ize program </a:t>
            </a:r>
            <a:endParaRPr lang="id-ID" altLang="ko-KR" sz="2200"/>
          </a:p>
          <a:p>
            <a:pPr lvl="1" indent="-273050">
              <a:lnSpc>
                <a:spcPct val="80000"/>
              </a:lnSpc>
            </a:pPr>
            <a:r>
              <a:rPr lang="en-US" altLang="ko-KR" sz="2200">
                <a:ea typeface="굴림" panose="020B0600000101010101" pitchFamily="50" charset="-127"/>
              </a:rPr>
              <a:t>Special d</a:t>
            </a:r>
            <a:r>
              <a:rPr lang="id-ID" altLang="ko-KR" sz="2200"/>
              <a:t>isplay (POP)</a:t>
            </a:r>
            <a:endParaRPr lang="en-US" altLang="ko-KR" sz="2200">
              <a:ea typeface="굴림" panose="020B0600000101010101" pitchFamily="50" charset="-127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161CF43-0A19-4D3B-B6F2-34164B4A3F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28600"/>
            <a:ext cx="8569325" cy="1066800"/>
          </a:xfrm>
        </p:spPr>
        <p:txBody>
          <a:bodyPr anchor="ctr"/>
          <a:lstStyle/>
          <a:p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Product Development</a:t>
            </a:r>
            <a:br>
              <a:rPr lang="en-US" altLang="ko-K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</a:b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(New Products &amp; Current Market)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995.JPG">
            <a:extLst>
              <a:ext uri="{FF2B5EF4-FFF2-40B4-BE49-F238E27FC236}">
                <a16:creationId xmlns:a16="http://schemas.microsoft.com/office/drawing/2014/main" id="{643C225A-ABFC-4ADF-BBCA-C1F847A6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4876800" cy="3657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MG_4997.JPG">
            <a:extLst>
              <a:ext uri="{FF2B5EF4-FFF2-40B4-BE49-F238E27FC236}">
                <a16:creationId xmlns:a16="http://schemas.microsoft.com/office/drawing/2014/main" id="{66BDB41C-80F8-49C2-A7F3-6431660B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895600"/>
            <a:ext cx="4673600" cy="3505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16EE3-DA3E-424A-B3E0-834F4F98E2F1}"/>
              </a:ext>
            </a:extLst>
          </p:cNvPr>
          <p:cNvSpPr txBox="1"/>
          <p:nvPr/>
        </p:nvSpPr>
        <p:spPr>
          <a:xfrm>
            <a:off x="2209800" y="304800"/>
            <a:ext cx="5791200" cy="7016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Advertisement Car</a:t>
            </a:r>
            <a:endParaRPr lang="en-US" altLang="ko-K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003.JPG">
            <a:extLst>
              <a:ext uri="{FF2B5EF4-FFF2-40B4-BE49-F238E27FC236}">
                <a16:creationId xmlns:a16="http://schemas.microsoft.com/office/drawing/2014/main" id="{142A0C27-12AA-4957-A15B-DEF5A864E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4953000" cy="3714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MG_5007.JPG">
            <a:extLst>
              <a:ext uri="{FF2B5EF4-FFF2-40B4-BE49-F238E27FC236}">
                <a16:creationId xmlns:a16="http://schemas.microsoft.com/office/drawing/2014/main" id="{26607AD6-F0EE-44B7-BAB7-3510A2CE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81000"/>
            <a:ext cx="4368800" cy="327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Org2 berdesakan minta tanda tangan.jpg">
            <a:extLst>
              <a:ext uri="{FF2B5EF4-FFF2-40B4-BE49-F238E27FC236}">
                <a16:creationId xmlns:a16="http://schemas.microsoft.com/office/drawing/2014/main" id="{DEB2CA4A-9064-42AA-9C79-B92D53CE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1257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4" descr="Book Signing Notes from qatar at gramedia amplaz jogja. 3-6 pm today.jpg">
            <a:extLst>
              <a:ext uri="{FF2B5EF4-FFF2-40B4-BE49-F238E27FC236}">
                <a16:creationId xmlns:a16="http://schemas.microsoft.com/office/drawing/2014/main" id="{03906354-9C56-4797-B086-9CD60575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447800"/>
            <a:ext cx="31321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5" descr="Iwan Setyawan di Matraman seruuu.. Rameee.jpg">
            <a:extLst>
              <a:ext uri="{FF2B5EF4-FFF2-40B4-BE49-F238E27FC236}">
                <a16:creationId xmlns:a16="http://schemas.microsoft.com/office/drawing/2014/main" id="{27CEF334-837B-47F5-AD8F-223458E4E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31067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Peluncuran buku scandinavian explorer banyak buleleng boo a.k.a bule hehe.jpg">
            <a:extLst>
              <a:ext uri="{FF2B5EF4-FFF2-40B4-BE49-F238E27FC236}">
                <a16:creationId xmlns:a16="http://schemas.microsoft.com/office/drawing/2014/main" id="{FB0DC63E-19B0-4EFE-B63B-9776CD9CC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962400"/>
            <a:ext cx="311308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7">
            <a:extLst>
              <a:ext uri="{FF2B5EF4-FFF2-40B4-BE49-F238E27FC236}">
                <a16:creationId xmlns:a16="http://schemas.microsoft.com/office/drawing/2014/main" id="{FA778437-C48E-46B2-AA80-D04B58C4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458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ko-KR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EVENT LAUNCHING &amp; TALKSHOW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To create</a:t>
            </a:r>
            <a:r>
              <a:rPr lang="id-ID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customers </a:t>
            </a:r>
            <a:r>
              <a:rPr lang="id-ID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awareness &amp; </a:t>
            </a:r>
            <a:r>
              <a:rPr lang="en-US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‘</a:t>
            </a:r>
            <a:r>
              <a:rPr lang="id-ID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experience</a:t>
            </a:r>
            <a:r>
              <a:rPr lang="en-US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’</a:t>
            </a:r>
            <a:endParaRPr lang="id-ID" altLang="ko-KR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9109E6E-6005-405C-B6D9-93A2551FA2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2400"/>
            <a:ext cx="8569325" cy="1066800"/>
          </a:xfrm>
        </p:spPr>
        <p:txBody>
          <a:bodyPr anchor="ctr"/>
          <a:lstStyle/>
          <a:p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Market Development</a:t>
            </a:r>
            <a:br>
              <a:rPr lang="en-US" altLang="ko-K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</a:b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(Current Products &amp; New Market)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0FE70FE-DA57-4850-87BA-8247B240E14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752600"/>
            <a:ext cx="8382000" cy="1554163"/>
          </a:xfrm>
        </p:spPr>
        <p:txBody>
          <a:bodyPr/>
          <a:lstStyle/>
          <a:p>
            <a:pPr marL="319088" indent="-319088"/>
            <a:r>
              <a:rPr lang="en-US" altLang="ko-KR" sz="2400" b="1">
                <a:ea typeface="굴림" panose="020B0600000101010101" pitchFamily="50" charset="-127"/>
              </a:rPr>
              <a:t>Market expansion </a:t>
            </a:r>
            <a:endParaRPr lang="id-ID" altLang="ko-KR" sz="2400" b="1"/>
          </a:p>
          <a:p>
            <a:pPr lvl="1" indent="-273050"/>
            <a:r>
              <a:rPr lang="en-US" altLang="ko-KR">
                <a:ea typeface="굴림" panose="020B0600000101010101" pitchFamily="50" charset="-127"/>
              </a:rPr>
              <a:t>Create new distribution outlets</a:t>
            </a:r>
            <a:endParaRPr lang="id-ID" altLang="ko-KR"/>
          </a:p>
          <a:p>
            <a:pPr lvl="1" indent="-273050"/>
            <a:r>
              <a:rPr lang="en-US" altLang="ko-KR">
                <a:ea typeface="굴림" panose="020B0600000101010101" pitchFamily="50" charset="-127"/>
              </a:rPr>
              <a:t>Executing </a:t>
            </a:r>
            <a:r>
              <a:rPr lang="id-ID" altLang="ko-KR"/>
              <a:t>Business to Business </a:t>
            </a:r>
            <a:r>
              <a:rPr lang="en-US" altLang="ko-KR">
                <a:ea typeface="굴림" panose="020B0600000101010101" pitchFamily="50" charset="-127"/>
              </a:rPr>
              <a:t>and</a:t>
            </a:r>
            <a:r>
              <a:rPr lang="id-ID" altLang="ko-KR"/>
              <a:t> Business to School</a:t>
            </a:r>
            <a:r>
              <a:rPr lang="en-US" altLang="ko-KR">
                <a:ea typeface="굴림" panose="020B0600000101010101" pitchFamily="50" charset="-127"/>
              </a:rPr>
              <a:t> projects</a:t>
            </a:r>
            <a:endParaRPr lang="id-ID" altLang="ko-K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EA7004C-D2D0-4B0B-B8D2-C44E185F7F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2400"/>
            <a:ext cx="8569325" cy="1143000"/>
          </a:xfrm>
        </p:spPr>
        <p:txBody>
          <a:bodyPr anchor="ctr"/>
          <a:lstStyle/>
          <a:p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Market</a:t>
            </a:r>
            <a:r>
              <a:rPr lang="id-ID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Product </a:t>
            </a:r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Development</a:t>
            </a:r>
            <a:br>
              <a:rPr lang="en-US" altLang="ko-K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</a:b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(</a:t>
            </a:r>
            <a:r>
              <a:rPr lang="id-ID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altLang="ko-KR" sz="29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 Products &amp; New Market)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8FCCA5F-CD98-4096-AA8C-4AFAE7D6641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676400"/>
            <a:ext cx="8382000" cy="990600"/>
          </a:xfrm>
        </p:spPr>
        <p:txBody>
          <a:bodyPr/>
          <a:lstStyle/>
          <a:p>
            <a:pPr marL="319088" indent="-319088"/>
            <a:r>
              <a:rPr lang="en-US" altLang="ko-KR" sz="2400" b="1">
                <a:ea typeface="굴림" panose="020B0600000101010101" pitchFamily="50" charset="-127"/>
              </a:rPr>
              <a:t>Product and Market Expansion</a:t>
            </a:r>
            <a:endParaRPr lang="id-ID" altLang="ko-KR" sz="2400" b="1"/>
          </a:p>
          <a:p>
            <a:pPr lvl="1" indent="-273050"/>
            <a:r>
              <a:rPr lang="en-US" altLang="ko-KR">
                <a:ea typeface="굴림" panose="020B0600000101010101" pitchFamily="50" charset="-127"/>
              </a:rPr>
              <a:t>Open partnership with other industry to make</a:t>
            </a:r>
            <a:r>
              <a:rPr lang="id-ID" altLang="ko-KR"/>
              <a:t> customize books</a:t>
            </a:r>
            <a:r>
              <a:rPr lang="en-US" altLang="ko-KR">
                <a:ea typeface="굴림" panose="020B0600000101010101" pitchFamily="50" charset="-127"/>
              </a:rPr>
              <a:t>.</a:t>
            </a:r>
            <a:endParaRPr lang="id-ID" altLang="ko-K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Line 32">
            <a:extLst>
              <a:ext uri="{FF2B5EF4-FFF2-40B4-BE49-F238E27FC236}">
                <a16:creationId xmlns:a16="http://schemas.microsoft.com/office/drawing/2014/main" id="{2083E705-A567-4D96-94ED-E35510A9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581400"/>
            <a:ext cx="2438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801802F3-3D71-43E8-AC5C-F85B1F92E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7543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ko-KR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Publishers</a:t>
            </a:r>
            <a:endParaRPr lang="en-US" altLang="ko-KR" sz="3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B335AD55-562D-4735-AA3E-211063DC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1447800" cy="2595563"/>
          </a:xfrm>
          <a:prstGeom prst="rect">
            <a:avLst/>
          </a:prstGeom>
          <a:solidFill>
            <a:srgbClr val="FFFF99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pPr algn="ctr"/>
            <a:r>
              <a:rPr lang="en-US" altLang="ko-KR" sz="2300" b="1">
                <a:latin typeface="Arial" panose="020B0604020202020204" pitchFamily="34" charset="0"/>
                <a:ea typeface="굴림" panose="020B0600000101010101" pitchFamily="50" charset="-127"/>
              </a:rPr>
              <a:t>IKAPI</a:t>
            </a:r>
            <a:endParaRPr lang="en-US" altLang="ko-KR" sz="23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7664EF93-6DA1-4673-A547-CCA0B883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3200400"/>
            <a:ext cx="2073275" cy="841375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1.009 Publishers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CD83054-49D8-4D6F-9AAF-FE769B27E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49325"/>
            <a:ext cx="7521575" cy="650875"/>
          </a:xfrm>
        </p:spPr>
        <p:txBody>
          <a:bodyPr>
            <a:normAutofit/>
          </a:bodyPr>
          <a:lstStyle/>
          <a:p>
            <a:r>
              <a:rPr lang="en-US" altLang="ko-KR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Elex Media Komputindo</a:t>
            </a:r>
            <a:endParaRPr lang="en-US" altLang="ko-KR" sz="45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0482" name="Text Box 5">
            <a:extLst>
              <a:ext uri="{FF2B5EF4-FFF2-40B4-BE49-F238E27FC236}">
                <a16:creationId xmlns:a16="http://schemas.microsoft.com/office/drawing/2014/main" id="{643E4BE9-2E65-4E82-81F3-EDF36AAB3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31975"/>
            <a:ext cx="6096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altLang="ko-KR" sz="2400" b="1">
                <a:ea typeface="굴림" panose="020B0600000101010101" pitchFamily="50" charset="-127"/>
              </a:rPr>
              <a:t>We have published around 2,900 books in 2010 and estimated 3,000 in 2011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altLang="ko-KR" sz="2400" b="1">
              <a:ea typeface="굴림" panose="020B0600000101010101" pitchFamily="50" charset="-127"/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altLang="ko-KR" sz="2400" b="1">
              <a:ea typeface="굴림" panose="020B0600000101010101" pitchFamily="50" charset="-127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4BE6A3-4988-453E-9A61-D6438B33A390}"/>
              </a:ext>
            </a:extLst>
          </p:cNvPr>
          <p:cNvGraphicFramePr/>
          <p:nvPr/>
        </p:nvGraphicFramePr>
        <p:xfrm>
          <a:off x="914400" y="2743200"/>
          <a:ext cx="6858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1032">
            <a:extLst>
              <a:ext uri="{FF2B5EF4-FFF2-40B4-BE49-F238E27FC236}">
                <a16:creationId xmlns:a16="http://schemas.microsoft.com/office/drawing/2014/main" id="{67D659B1-394D-4651-A218-1155D137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Sales-in data Jan-Jun 2011 in Gramedia Bookstore</a:t>
            </a:r>
          </a:p>
        </p:txBody>
      </p:sp>
      <p:sp>
        <p:nvSpPr>
          <p:cNvPr id="84995" name="Rectangle 1033">
            <a:extLst>
              <a:ext uri="{FF2B5EF4-FFF2-40B4-BE49-F238E27FC236}">
                <a16:creationId xmlns:a16="http://schemas.microsoft.com/office/drawing/2014/main" id="{7623CA16-9A75-4EC3-8805-BAB240FB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807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ko-KR" sz="2400">
                <a:ea typeface="굴림" panose="020B0600000101010101" pitchFamily="50" charset="-127"/>
              </a:rPr>
              <a:t>Elex Media market share = 14,86% from total 35,52%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Kompas Gramedia market share = 40% from total published books in Indonesia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The strongest share from Elex Media Komputindo is in comic = 48,75%, self development books = 30,67%, computer books = 29,43%, fiction books (novels) = 2,26%,  religion books = 3,7%.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In the first Semester of 2011 vs 2010 the growth is 4,01%. This means we have a stagnant growth.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1032">
            <a:extLst>
              <a:ext uri="{FF2B5EF4-FFF2-40B4-BE49-F238E27FC236}">
                <a16:creationId xmlns:a16="http://schemas.microsoft.com/office/drawing/2014/main" id="{78C0C0B3-4E8C-48F2-89C8-1AC3C6CE7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Brief History</a:t>
            </a:r>
          </a:p>
        </p:txBody>
      </p:sp>
      <p:sp>
        <p:nvSpPr>
          <p:cNvPr id="83971" name="Rectangle 1033">
            <a:extLst>
              <a:ext uri="{FF2B5EF4-FFF2-40B4-BE49-F238E27FC236}">
                <a16:creationId xmlns:a16="http://schemas.microsoft.com/office/drawing/2014/main" id="{3D9143FB-1F24-4968-9D2E-FFA7A0C1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Clr>
                <a:schemeClr val="tx1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PT Elex Media Komputindo was founded on January 15</a:t>
            </a:r>
            <a:r>
              <a:rPr lang="en-US" altLang="ko-KR" sz="2000" b="1" baseline="30000">
                <a:ea typeface="굴림" panose="020B0600000101010101" pitchFamily="50" charset="-127"/>
              </a:rPr>
              <a:t>th</a:t>
            </a:r>
            <a:r>
              <a:rPr lang="en-US" altLang="ko-KR" sz="2000" b="1">
                <a:ea typeface="굴림" panose="020B0600000101010101" pitchFamily="50" charset="-127"/>
              </a:rPr>
              <a:t>, 1985. The company is a part of Kompas Gramedia Group corporations.</a:t>
            </a:r>
          </a:p>
          <a:p>
            <a:pPr>
              <a:buClr>
                <a:schemeClr val="tx1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Type of business: general publisher (books, software) with majority in comic books (fiction and education)</a:t>
            </a:r>
          </a:p>
          <a:p>
            <a:pPr>
              <a:buClr>
                <a:schemeClr val="tx1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In 1991, we established Software and Multimedia Division. This division produces software for professional and educational uses.</a:t>
            </a:r>
          </a:p>
          <a:p>
            <a:pPr>
              <a:buClr>
                <a:schemeClr val="tx1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In 1994, the Merchandise Division was introduced. This division handles the merchandising of various products, mainly in edutainment and collectible items.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33">
            <a:extLst>
              <a:ext uri="{FF2B5EF4-FFF2-40B4-BE49-F238E27FC236}">
                <a16:creationId xmlns:a16="http://schemas.microsoft.com/office/drawing/2014/main" id="{4395B4F2-EB72-4600-B54A-4697267F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00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ko-KR" sz="2400" b="1" u="sng">
                <a:solidFill>
                  <a:srgbClr val="FF0000"/>
                </a:solidFill>
                <a:ea typeface="굴림" panose="020B0600000101010101" pitchFamily="50" charset="-127"/>
              </a:rPr>
              <a:t>Total population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400">
                <a:ea typeface="굴림" panose="020B0600000101010101" pitchFamily="50" charset="-127"/>
              </a:rPr>
              <a:t>Survey in 2010: 237 million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400">
                <a:ea typeface="굴림" panose="020B0600000101010101" pitchFamily="50" charset="-127"/>
              </a:rPr>
              <a:t>Total male: 119 million, and female 118 million</a:t>
            </a:r>
          </a:p>
        </p:txBody>
      </p:sp>
      <p:sp>
        <p:nvSpPr>
          <p:cNvPr id="86020" name="Rectangle 1033">
            <a:extLst>
              <a:ext uri="{FF2B5EF4-FFF2-40B4-BE49-F238E27FC236}">
                <a16:creationId xmlns:a16="http://schemas.microsoft.com/office/drawing/2014/main" id="{D170F3CE-32F3-4A89-AC60-55515DA7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807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ko-KR" sz="2400" b="1" u="sng">
                <a:solidFill>
                  <a:srgbClr val="FF0000"/>
                </a:solidFill>
                <a:ea typeface="굴림" panose="020B0600000101010101" pitchFamily="50" charset="-127"/>
              </a:rPr>
              <a:t>Problem: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Population in the village : city = 60% : 40%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Archipelago (17.000 islands) = transportation and distribution problems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GNP per capita around USD </a:t>
            </a:r>
            <a:r>
              <a:rPr lang="en-US" altLang="ko-KR">
                <a:ea typeface="굴림" panose="020B0600000101010101" pitchFamily="50" charset="-127"/>
              </a:rPr>
              <a:t>3.004,9, a 13% increase compare to 2009 USD 2.349,6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3">
            <a:extLst>
              <a:ext uri="{FF2B5EF4-FFF2-40B4-BE49-F238E27FC236}">
                <a16:creationId xmlns:a16="http://schemas.microsoft.com/office/drawing/2014/main" id="{83C0CDA8-2C2C-45BB-B52B-ADCD1C00A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ko-KR" sz="2400" b="1" u="sng">
                <a:solidFill>
                  <a:srgbClr val="FF0000"/>
                </a:solidFill>
                <a:ea typeface="굴림" panose="020B0600000101010101" pitchFamily="50" charset="-127"/>
              </a:rPr>
              <a:t>Publishing industry in development country: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Less fund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Limited distribution network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Low buying power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Low reading habit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Piracy</a:t>
            </a:r>
          </a:p>
          <a:p>
            <a:endParaRPr lang="en-US" altLang="ko-KR" sz="2400"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D3EF-82CF-495B-9917-8398A5C5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2057400" cy="857250"/>
          </a:xfrm>
        </p:spPr>
        <p:txBody>
          <a:bodyPr>
            <a:normAutofit/>
          </a:bodyPr>
          <a:lstStyle/>
          <a:p>
            <a:r>
              <a:rPr lang="en-US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Piracy</a:t>
            </a:r>
            <a:endParaRPr lang="en-US" altLang="ko-KR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4578" name="Content Placeholder 3">
            <a:extLst>
              <a:ext uri="{FF2B5EF4-FFF2-40B4-BE49-F238E27FC236}">
                <a16:creationId xmlns:a16="http://schemas.microsoft.com/office/drawing/2014/main" id="{52BFFCF3-8CE6-4DF6-BB9E-17D740946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788" y="1643063"/>
            <a:ext cx="8050212" cy="46053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ko-KR" sz="1800" b="1" u="sng">
                <a:solidFill>
                  <a:srgbClr val="FF0000"/>
                </a:solidFill>
                <a:ea typeface="굴림" panose="020B0600000101010101" pitchFamily="50" charset="-127"/>
              </a:rPr>
              <a:t>Where to look for pirated books: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1800">
                <a:ea typeface="굴림" panose="020B0600000101010101" pitchFamily="50" charset="-127"/>
              </a:rPr>
              <a:t>Newstands, Supermarket/Convenience Store, Comic rental shops, Bookstores outside Gramedia Group, internet.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ko-KR" sz="1800" b="1" u="sng">
                <a:solidFill>
                  <a:srgbClr val="FF0000"/>
                </a:solidFill>
                <a:ea typeface="굴림" panose="020B0600000101010101" pitchFamily="50" charset="-127"/>
              </a:rPr>
              <a:t>Impact: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ko-KR" sz="1800">
                <a:ea typeface="굴림" panose="020B0600000101010101" pitchFamily="50" charset="-127"/>
              </a:rPr>
              <a:t>	- Lower sales on the licensed titles that was pirated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ko-KR" sz="1800">
                <a:ea typeface="굴림" panose="020B0600000101010101" pitchFamily="50" charset="-127"/>
              </a:rPr>
              <a:t>	- Lawsuit/protest by parents group/government </a:t>
            </a:r>
            <a:br>
              <a:rPr lang="en-US" altLang="ko-KR" sz="1800">
                <a:ea typeface="굴림" panose="020B0600000101010101" pitchFamily="50" charset="-127"/>
              </a:rPr>
            </a:br>
            <a:r>
              <a:rPr lang="en-US" altLang="ko-KR" sz="1800">
                <a:ea typeface="굴림" panose="020B0600000101010101" pitchFamily="50" charset="-127"/>
              </a:rPr>
              <a:t>   board for products not published by us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ko-KR" sz="1800">
                <a:ea typeface="굴림" panose="020B0600000101010101" pitchFamily="50" charset="-127"/>
              </a:rPr>
              <a:t>	- Pornographic stigmata for comic books industry as </a:t>
            </a:r>
            <a:br>
              <a:rPr lang="en-US" altLang="ko-KR" sz="1800">
                <a:ea typeface="굴림" panose="020B0600000101010101" pitchFamily="50" charset="-127"/>
              </a:rPr>
            </a:br>
            <a:r>
              <a:rPr lang="en-US" altLang="ko-KR" sz="1800">
                <a:ea typeface="굴림" panose="020B0600000101010101" pitchFamily="50" charset="-127"/>
              </a:rPr>
              <a:t>   a whole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1800" b="1" u="sng">
                <a:solidFill>
                  <a:srgbClr val="FF0000"/>
                </a:solidFill>
                <a:ea typeface="굴림" panose="020B0600000101010101" pitchFamily="50" charset="-127"/>
              </a:rPr>
              <a:t>Hurdle: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ko-KR" sz="2000">
                <a:ea typeface="굴림" panose="020B0600000101010101" pitchFamily="50" charset="-127"/>
              </a:rPr>
              <a:t>Weak law enforcement, lack of knowledge of pirated/licensed version of comics in agents/newspaper stalls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ko-KR" sz="1800"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CB8DC18-AED5-4B81-8C66-871DF2BF7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5257800" cy="685800"/>
          </a:xfrm>
        </p:spPr>
        <p:txBody>
          <a:bodyPr>
            <a:normAutofit/>
          </a:bodyPr>
          <a:lstStyle/>
          <a:p>
            <a:r>
              <a:rPr lang="en-US" altLang="ko-KR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Digital Version</a:t>
            </a:r>
            <a:endParaRPr lang="en-US" altLang="ko-KR" sz="45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366AD1-BFCF-4BF2-836E-4CFEBFA181C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2286000"/>
            <a:ext cx="8382000" cy="4297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ko-KR" sz="1800" b="1" u="sng">
                <a:solidFill>
                  <a:srgbClr val="FF0000"/>
                </a:solidFill>
                <a:ea typeface="굴림" panose="020B0600000101010101" pitchFamily="50" charset="-127"/>
              </a:rPr>
              <a:t>Prospect:</a:t>
            </a:r>
          </a:p>
          <a:p>
            <a:pPr>
              <a:lnSpc>
                <a:spcPct val="80000"/>
              </a:lnSpc>
            </a:pPr>
            <a:r>
              <a:rPr lang="en-US" altLang="ko-KR" sz="1800">
                <a:ea typeface="굴림" panose="020B0600000101010101" pitchFamily="50" charset="-127"/>
              </a:rPr>
              <a:t>Indonesia’s Facebook user is the 2</a:t>
            </a:r>
            <a:r>
              <a:rPr lang="en-US" altLang="ko-KR" sz="1800" baseline="30000">
                <a:ea typeface="굴림" panose="020B0600000101010101" pitchFamily="50" charset="-127"/>
              </a:rPr>
              <a:t>nd</a:t>
            </a:r>
            <a:r>
              <a:rPr lang="en-US" altLang="ko-KR" sz="1800">
                <a:ea typeface="굴림" panose="020B0600000101010101" pitchFamily="50" charset="-127"/>
              </a:rPr>
              <a:t> largest totalling 38.5 million users (www.checkfacebook.com)</a:t>
            </a:r>
          </a:p>
          <a:p>
            <a:pPr>
              <a:lnSpc>
                <a:spcPct val="80000"/>
              </a:lnSpc>
            </a:pPr>
            <a:r>
              <a:rPr lang="en-US" altLang="ko-KR" sz="1800">
                <a:ea typeface="굴림" panose="020B0600000101010101" pitchFamily="50" charset="-127"/>
              </a:rPr>
              <a:t>Newspapers/magazines have online version  for Ipad (Kompas, Tempo, Bazaar, Popular, Sekar, FHM)</a:t>
            </a:r>
          </a:p>
          <a:p>
            <a:pPr>
              <a:lnSpc>
                <a:spcPct val="80000"/>
              </a:lnSpc>
            </a:pPr>
            <a:r>
              <a:rPr lang="en-US" altLang="ko-KR" sz="1800">
                <a:ea typeface="굴림" panose="020B0600000101010101" pitchFamily="50" charset="-127"/>
              </a:rPr>
              <a:t>Digital bookstores available (wayangforce, digibookgallery.com, XL Baca)</a:t>
            </a:r>
          </a:p>
          <a:p>
            <a:pPr>
              <a:lnSpc>
                <a:spcPct val="80000"/>
              </a:lnSpc>
            </a:pPr>
            <a:endParaRPr lang="en-US" altLang="ko-KR" sz="1800">
              <a:ea typeface="굴림" panose="020B0600000101010101" pitchFamily="50" charset="-127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ko-KR" sz="1800" b="1" u="sng">
                <a:solidFill>
                  <a:srgbClr val="FF0000"/>
                </a:solidFill>
                <a:ea typeface="굴림" panose="020B0600000101010101" pitchFamily="50" charset="-127"/>
              </a:rPr>
              <a:t>Hurdle: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800">
                <a:ea typeface="굴림" panose="020B0600000101010101" pitchFamily="50" charset="-127"/>
              </a:rPr>
              <a:t>Internet connection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800">
                <a:ea typeface="굴림" panose="020B0600000101010101" pitchFamily="50" charset="-127"/>
              </a:rPr>
              <a:t>File size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sz="1800">
                <a:ea typeface="굴림" panose="020B0600000101010101" pitchFamily="50" charset="-127"/>
              </a:rPr>
              <a:t>Scheme of payments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CAD73EA-0C8C-4076-8BAA-00FE9674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00400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THANK YOU </a:t>
            </a:r>
            <a:endParaRPr lang="en-US" altLang="ko-KR" sz="45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C99C9DD-D6FC-4B6F-909E-AACBB96C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8013"/>
            <a:ext cx="7010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Publishing Division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1379BF0A-E338-4DA9-BE3F-15AD85689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ko-KR" sz="2400" b="1">
                <a:solidFill>
                  <a:srgbClr val="FF0000"/>
                </a:solidFill>
                <a:ea typeface="굴림" panose="020B0600000101010101" pitchFamily="50" charset="-127"/>
              </a:rPr>
              <a:t>Books:</a:t>
            </a:r>
            <a:endParaRPr lang="en-US" altLang="ko-KR" sz="2400" b="1">
              <a:ea typeface="굴림" panose="020B0600000101010101" pitchFamily="50" charset="-127"/>
            </a:endParaRPr>
          </a:p>
          <a:p>
            <a:pPr>
              <a:buClr>
                <a:schemeClr val="tx2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Comics (fiction and education)</a:t>
            </a:r>
          </a:p>
          <a:p>
            <a:pPr>
              <a:buClr>
                <a:schemeClr val="tx2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Children Books (education, story book, picture book, activity book, etc)</a:t>
            </a:r>
          </a:p>
          <a:p>
            <a:pPr>
              <a:buClr>
                <a:schemeClr val="tx2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Novels (romance, adventure, mystery, etc.)</a:t>
            </a:r>
          </a:p>
          <a:p>
            <a:pPr>
              <a:buClr>
                <a:schemeClr val="tx2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Computer &amp; Information Technology (IT) Books</a:t>
            </a:r>
          </a:p>
          <a:p>
            <a:pPr>
              <a:buClr>
                <a:schemeClr val="tx2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Management &amp; Business</a:t>
            </a:r>
          </a:p>
          <a:p>
            <a:pPr>
              <a:buClr>
                <a:schemeClr val="tx2"/>
              </a:buClr>
              <a:buSzTx/>
            </a:pPr>
            <a:r>
              <a:rPr lang="en-US" altLang="ko-KR" sz="2000" b="1">
                <a:ea typeface="굴림" panose="020B0600000101010101" pitchFamily="50" charset="-127"/>
              </a:rPr>
              <a:t>Others (health, parenting, cooking, dictionary, hobby, etc.)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31C644BF-5CCA-4D20-A9BB-9285075E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39875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ko-KR" sz="2400">
                <a:ea typeface="굴림" panose="020B0600000101010101" pitchFamily="50" charset="-127"/>
              </a:rPr>
              <a:t>Create and publish books and comics from local or international sources.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97A1C6C-0E8D-4AFD-8A51-9F51FDD7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Merchandise Division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85B72B67-8BE0-40D7-8A60-4CDA7AEC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7848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ko-KR" sz="2400">
                <a:ea typeface="굴림" panose="020B0600000101010101" pitchFamily="50" charset="-127"/>
              </a:rPr>
              <a:t>The division produces and distributes local or licensed edutainment materials and variety of collectible items.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</a:pPr>
            <a:r>
              <a:rPr lang="en-US" altLang="ko-KR" sz="2400" b="1">
                <a:ea typeface="굴림" panose="020B0600000101010101" pitchFamily="50" charset="-127"/>
              </a:rPr>
              <a:t>The products consist of:</a:t>
            </a:r>
            <a:endParaRPr lang="en-US" altLang="ko-KR" sz="2400">
              <a:ea typeface="굴림" panose="020B0600000101010101" pitchFamily="50" charset="-127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Monotype Sorts" pitchFamily="2" charset="2"/>
              <a:buChar char="l"/>
            </a:pPr>
            <a:r>
              <a:rPr lang="en-US" altLang="ko-KR" sz="2400">
                <a:ea typeface="굴림" panose="020B0600000101010101" pitchFamily="50" charset="-127"/>
              </a:rPr>
              <a:t> puzzles, edutainment cards, and posters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Monotype Sorts" pitchFamily="2" charset="2"/>
              <a:buChar char="l"/>
            </a:pPr>
            <a:r>
              <a:rPr lang="en-US" altLang="ko-KR" sz="2400">
                <a:ea typeface="굴림" panose="020B0600000101010101" pitchFamily="50" charset="-127"/>
              </a:rPr>
              <a:t> variety of collectible items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Monotype Sorts" pitchFamily="2" charset="2"/>
              <a:buChar char="l"/>
            </a:pPr>
            <a:r>
              <a:rPr lang="en-US" altLang="ko-KR" sz="2400">
                <a:ea typeface="굴림" panose="020B0600000101010101" pitchFamily="50" charset="-127"/>
              </a:rPr>
              <a:t> and other creative products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BB41AE-6386-40BF-8B26-0E032BBA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7772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sz="4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Software &amp; Multimedia Division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38919" name="Text Box 4">
            <a:extLst>
              <a:ext uri="{FF2B5EF4-FFF2-40B4-BE49-F238E27FC236}">
                <a16:creationId xmlns:a16="http://schemas.microsoft.com/office/drawing/2014/main" id="{1D5D38F4-2F3C-4BD3-B818-E7DA8892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14638"/>
            <a:ext cx="7620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The division produces software for educational and professional uses. Up to this time, we have released more than 800 software packages.</a:t>
            </a:r>
            <a:endParaRPr lang="en-US" altLang="ko-KR" sz="2400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pPr eaLnBrk="0" hangingPunct="0">
              <a:spcBef>
                <a:spcPct val="50000"/>
              </a:spcBef>
            </a:pPr>
            <a:endParaRPr lang="en-US" altLang="ko-KR" sz="2400">
              <a:latin typeface="Times New Roman" panose="02020603050405020304" pitchFamily="18" charset="0"/>
              <a:ea typeface="굴림" panose="020B0600000101010101" pitchFamily="50" charset="-127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Recently, we have established the </a:t>
            </a:r>
            <a:r>
              <a:rPr lang="en-US" altLang="ko-KR" sz="2400" b="1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Elex Digital</a:t>
            </a: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. The purpose is to create and develop web pages for private or enterprise uses.</a:t>
            </a:r>
            <a:endParaRPr lang="en-US" altLang="ko-KR" sz="24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7">
            <a:extLst>
              <a:ext uri="{FF2B5EF4-FFF2-40B4-BE49-F238E27FC236}">
                <a16:creationId xmlns:a16="http://schemas.microsoft.com/office/drawing/2014/main" id="{549906DB-3517-4CF8-B0F8-7B0CBD3E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95450"/>
            <a:ext cx="7696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Our distribution networks cover all major cities in Indonesia. Currently, we have 8 representatives in Surabaya, Bandung, Medan, Semarang, Yogyakarta, Pekanbaru, Makasar, and Palembang (capital cities in Java &amp; Sumatera island).</a:t>
            </a:r>
          </a:p>
          <a:p>
            <a:pPr>
              <a:spcBef>
                <a:spcPct val="50000"/>
              </a:spcBef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We use the following distribution channels in order to maximize our coverage</a:t>
            </a:r>
            <a:r>
              <a:rPr lang="en-US" altLang="ko-KR" sz="2300" b="1">
                <a:latin typeface="Times New Roman" panose="02020603050405020304" pitchFamily="18" charset="0"/>
                <a:ea typeface="굴림" panose="020B0600000101010101" pitchFamily="50" charset="-127"/>
              </a:rPr>
              <a:t>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3201A0B-0DA9-4B97-85B2-F79FB1E3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57250"/>
            <a:ext cx="815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ko-KR" sz="4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Our Distribution Networks</a:t>
            </a:r>
          </a:p>
        </p:txBody>
      </p:sp>
      <p:sp>
        <p:nvSpPr>
          <p:cNvPr id="41991" name="Rectangle 9">
            <a:extLst>
              <a:ext uri="{FF2B5EF4-FFF2-40B4-BE49-F238E27FC236}">
                <a16:creationId xmlns:a16="http://schemas.microsoft.com/office/drawing/2014/main" id="{103E5F7F-892A-48F9-8179-E4C2E9862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0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</a:pPr>
            <a:r>
              <a:rPr lang="en-US" altLang="ko-KR" sz="2200" b="1">
                <a:solidFill>
                  <a:srgbClr val="FF0000"/>
                </a:solidFill>
                <a:ea typeface="굴림" panose="020B0600000101010101" pitchFamily="50" charset="-127"/>
              </a:rPr>
              <a:t>Bookstores (more than 200 major bookstores)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</a:pPr>
            <a:r>
              <a:rPr lang="en-US" altLang="ko-KR" sz="2200" b="1">
                <a:ea typeface="굴림" panose="020B0600000101010101" pitchFamily="50" charset="-127"/>
              </a:rPr>
              <a:t>Distributors/Agencies (around 130 newsstands/kiosk)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</a:pPr>
            <a:r>
              <a:rPr lang="en-US" altLang="ko-KR" sz="2200" b="1">
                <a:ea typeface="굴림" panose="020B0600000101010101" pitchFamily="50" charset="-127"/>
              </a:rPr>
              <a:t>Retail stores (minimarkets, supermarkets, hypermarkets)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</a:pPr>
            <a:r>
              <a:rPr lang="en-US" altLang="ko-KR" sz="2200" b="1">
                <a:ea typeface="굴림" panose="020B0600000101010101" pitchFamily="50" charset="-127"/>
              </a:rPr>
              <a:t>Direct selling (subscriptions, telemarketing, educational institutions)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>
            <a:extLst>
              <a:ext uri="{FF2B5EF4-FFF2-40B4-BE49-F238E27FC236}">
                <a16:creationId xmlns:a16="http://schemas.microsoft.com/office/drawing/2014/main" id="{04D863A4-1BF1-4756-81CC-3D70FD896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ko-KR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굴림" panose="020B0600000101010101" pitchFamily="50" charset="-127"/>
              </a:rPr>
              <a:t>Distribution Network</a:t>
            </a:r>
            <a:endParaRPr lang="en-US" altLang="ko-KR" sz="35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0D9E73D7-46FE-48EE-88DB-3A1C1E38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1384300"/>
            <a:ext cx="2073275" cy="666750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Bookstores/</a:t>
            </a:r>
          </a:p>
          <a:p>
            <a:pPr eaLnBrk="0" hangingPunct="0">
              <a:lnSpc>
                <a:spcPct val="7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Kiosk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4EF67DF8-DF22-43F4-A5A6-D78D25B8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53000"/>
            <a:ext cx="1828800" cy="666750"/>
          </a:xfrm>
          <a:prstGeom prst="rect">
            <a:avLst/>
          </a:prstGeom>
          <a:solidFill>
            <a:srgbClr val="C8FEC8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Direct</a:t>
            </a:r>
          </a:p>
          <a:p>
            <a:pPr eaLnBrk="0" hangingPunct="0">
              <a:lnSpc>
                <a:spcPct val="7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Selling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0DC08706-A121-4BBA-9CF2-A63ADCDDE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84300"/>
            <a:ext cx="1787525" cy="736600"/>
          </a:xfrm>
          <a:prstGeom prst="rect">
            <a:avLst/>
          </a:prstGeom>
          <a:solidFill>
            <a:srgbClr val="C8FEC8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Distributors/</a:t>
            </a:r>
          </a:p>
          <a:p>
            <a:pPr eaLnBrk="0" hangingPunct="0">
              <a:lnSpc>
                <a:spcPct val="8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Agencies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DC0FD150-4F65-484C-A1EC-D7528444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5629275"/>
            <a:ext cx="2073275" cy="666750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Educational</a:t>
            </a:r>
          </a:p>
          <a:p>
            <a:pPr eaLnBrk="0" hangingPunct="0">
              <a:lnSpc>
                <a:spcPct val="75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Institutions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F16423C6-7905-409C-A991-C5196267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4857750"/>
            <a:ext cx="2078038" cy="490538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Telemarketing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075FC66C-A257-493A-9B07-58E294D6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4095750"/>
            <a:ext cx="2073275" cy="490538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Subscriptions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9D476646-7A88-44D7-BACD-528A4125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3289300"/>
            <a:ext cx="2073275" cy="490538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Bookstores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A4705CED-682F-4F93-9091-2CDDEE95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1384300"/>
            <a:ext cx="1608137" cy="4959350"/>
          </a:xfrm>
          <a:prstGeom prst="rect">
            <a:avLst/>
          </a:prstGeom>
          <a:solidFill>
            <a:srgbClr val="F4F9C1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algn="ctr" eaLnBrk="0" hangingPunct="0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Readers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17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0971" name="Line 21">
            <a:extLst>
              <a:ext uri="{FF2B5EF4-FFF2-40B4-BE49-F238E27FC236}">
                <a16:creationId xmlns:a16="http://schemas.microsoft.com/office/drawing/2014/main" id="{F214272C-691F-48F4-8469-523A2A0CB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118100"/>
            <a:ext cx="53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2" name="Line 22">
            <a:extLst>
              <a:ext uri="{FF2B5EF4-FFF2-40B4-BE49-F238E27FC236}">
                <a16:creationId xmlns:a16="http://schemas.microsoft.com/office/drawing/2014/main" id="{B98B2710-8358-4F0F-8D43-0C8350BE0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1752600"/>
            <a:ext cx="53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3" name="Line 23">
            <a:extLst>
              <a:ext uri="{FF2B5EF4-FFF2-40B4-BE49-F238E27FC236}">
                <a16:creationId xmlns:a16="http://schemas.microsoft.com/office/drawing/2014/main" id="{348B8CDC-7A7C-4EA7-A0C5-08C3E0D03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338" y="5194300"/>
            <a:ext cx="4572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4" name="Line 24">
            <a:extLst>
              <a:ext uri="{FF2B5EF4-FFF2-40B4-BE49-F238E27FC236}">
                <a16:creationId xmlns:a16="http://schemas.microsoft.com/office/drawing/2014/main" id="{66C8F18D-0979-404D-9145-2C8C1060D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51500"/>
            <a:ext cx="0" cy="4445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5" name="Line 25">
            <a:extLst>
              <a:ext uri="{FF2B5EF4-FFF2-40B4-BE49-F238E27FC236}">
                <a16:creationId xmlns:a16="http://schemas.microsoft.com/office/drawing/2014/main" id="{DA6B2581-3151-4680-897B-AFA78B7F3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0" y="6108700"/>
            <a:ext cx="1168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6" name="Line 26">
            <a:extLst>
              <a:ext uri="{FF2B5EF4-FFF2-40B4-BE49-F238E27FC236}">
                <a16:creationId xmlns:a16="http://schemas.microsoft.com/office/drawing/2014/main" id="{077AE1DE-9087-4F00-87F3-D32FEA2BB1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343400"/>
            <a:ext cx="1143000" cy="12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7" name="Line 27">
            <a:extLst>
              <a:ext uri="{FF2B5EF4-FFF2-40B4-BE49-F238E27FC236}">
                <a16:creationId xmlns:a16="http://schemas.microsoft.com/office/drawing/2014/main" id="{4948C585-1D7A-4C0A-8DB8-DCE03114D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343400"/>
            <a:ext cx="0" cy="6223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8" name="Line 28">
            <a:extLst>
              <a:ext uri="{FF2B5EF4-FFF2-40B4-BE49-F238E27FC236}">
                <a16:creationId xmlns:a16="http://schemas.microsoft.com/office/drawing/2014/main" id="{26741AB7-F44E-4600-AD7E-0C3CA3C8A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800600"/>
            <a:ext cx="0" cy="5461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79" name="Line 29">
            <a:extLst>
              <a:ext uri="{FF2B5EF4-FFF2-40B4-BE49-F238E27FC236}">
                <a16:creationId xmlns:a16="http://schemas.microsoft.com/office/drawing/2014/main" id="{98676C83-961D-47E9-AE7A-B9C3473F6B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5334000"/>
            <a:ext cx="838200" cy="12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0" name="Line 32">
            <a:extLst>
              <a:ext uri="{FF2B5EF4-FFF2-40B4-BE49-F238E27FC236}">
                <a16:creationId xmlns:a16="http://schemas.microsoft.com/office/drawing/2014/main" id="{C4030B0E-1611-414F-9DAF-D4AA9A00E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581400"/>
            <a:ext cx="2438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54" name="Rectangle 38">
            <a:extLst>
              <a:ext uri="{FF2B5EF4-FFF2-40B4-BE49-F238E27FC236}">
                <a16:creationId xmlns:a16="http://schemas.microsoft.com/office/drawing/2014/main" id="{F713688F-70FC-471C-B8EC-259AA893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51100"/>
            <a:ext cx="2073275" cy="490538"/>
          </a:xfrm>
          <a:prstGeom prst="rect">
            <a:avLst/>
          </a:prstGeom>
          <a:solidFill>
            <a:srgbClr val="FFCCFF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Supermarkets</a:t>
            </a:r>
            <a:endParaRPr lang="en-US" altLang="ko-KR" sz="23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0982" name="Line 39">
            <a:extLst>
              <a:ext uri="{FF2B5EF4-FFF2-40B4-BE49-F238E27FC236}">
                <a16:creationId xmlns:a16="http://schemas.microsoft.com/office/drawing/2014/main" id="{B6BB11E0-255A-44A5-A636-2D43EA379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76400"/>
            <a:ext cx="0" cy="5461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3" name="Line 40">
            <a:extLst>
              <a:ext uri="{FF2B5EF4-FFF2-40B4-BE49-F238E27FC236}">
                <a16:creationId xmlns:a16="http://schemas.microsoft.com/office/drawing/2014/main" id="{3F77E47B-C0F2-45CE-A1F6-07BF08BA7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1676400"/>
            <a:ext cx="838200" cy="12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4" name="Line 41">
            <a:extLst>
              <a:ext uri="{FF2B5EF4-FFF2-40B4-BE49-F238E27FC236}">
                <a16:creationId xmlns:a16="http://schemas.microsoft.com/office/drawing/2014/main" id="{830757FF-3377-4630-A781-F87B27407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667000"/>
            <a:ext cx="2438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5" name="Line 42">
            <a:extLst>
              <a:ext uri="{FF2B5EF4-FFF2-40B4-BE49-F238E27FC236}">
                <a16:creationId xmlns:a16="http://schemas.microsoft.com/office/drawing/2014/main" id="{D74AC59B-A8E9-4043-8959-EF01096F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943600"/>
            <a:ext cx="53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6" name="Line 43">
            <a:extLst>
              <a:ext uri="{FF2B5EF4-FFF2-40B4-BE49-F238E27FC236}">
                <a16:creationId xmlns:a16="http://schemas.microsoft.com/office/drawing/2014/main" id="{DF3EF25A-E8EC-4040-9EC9-61FD4F7CD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343400"/>
            <a:ext cx="53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7" name="Line 44">
            <a:extLst>
              <a:ext uri="{FF2B5EF4-FFF2-40B4-BE49-F238E27FC236}">
                <a16:creationId xmlns:a16="http://schemas.microsoft.com/office/drawing/2014/main" id="{30E707D7-6AF9-45C9-8C87-3A87F740C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505200"/>
            <a:ext cx="53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8" name="Line 45">
            <a:extLst>
              <a:ext uri="{FF2B5EF4-FFF2-40B4-BE49-F238E27FC236}">
                <a16:creationId xmlns:a16="http://schemas.microsoft.com/office/drawing/2014/main" id="{3B0E4F9B-1222-4793-8EE0-B523F35C7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667000"/>
            <a:ext cx="6096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89" name="Line 47">
            <a:extLst>
              <a:ext uri="{FF2B5EF4-FFF2-40B4-BE49-F238E27FC236}">
                <a16:creationId xmlns:a16="http://schemas.microsoft.com/office/drawing/2014/main" id="{34C5F1FF-10FD-41D1-B20F-CE4ACB291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676400"/>
            <a:ext cx="53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01E072AE-0DBA-4943-8552-8F4491CC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1447800" cy="2595563"/>
          </a:xfrm>
          <a:prstGeom prst="rect">
            <a:avLst/>
          </a:prstGeom>
          <a:solidFill>
            <a:srgbClr val="FFFF99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pPr eaLnBrk="0" hangingPunct="0"/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pPr algn="ctr" eaLnBrk="0" hangingPunct="0"/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Publisher</a:t>
            </a:r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  <a:p>
            <a:endParaRPr lang="en-US" altLang="ko-KR" sz="23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>
            <a:extLst>
              <a:ext uri="{FF2B5EF4-FFF2-40B4-BE49-F238E27FC236}">
                <a16:creationId xmlns:a16="http://schemas.microsoft.com/office/drawing/2014/main" id="{F6C0D2D7-73C0-4258-A358-3968F5AF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50" charset="-127"/>
              </a:rPr>
              <a:t>Our Partners</a:t>
            </a:r>
            <a:endParaRPr lang="en-US" altLang="ko-KR"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39939" name="Rectangle 12">
            <a:extLst>
              <a:ext uri="{FF2B5EF4-FFF2-40B4-BE49-F238E27FC236}">
                <a16:creationId xmlns:a16="http://schemas.microsoft.com/office/drawing/2014/main" id="{73CF1BB8-3F56-48E8-AA37-9E664E2D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ko-KR" sz="2300">
                <a:latin typeface="Arial" panose="020B0604020202020204" pitchFamily="34" charset="0"/>
                <a:ea typeface="굴림" panose="020B0600000101010101" pitchFamily="50" charset="-127"/>
              </a:rPr>
              <a:t>Besides cooperate with hundreds of local authors, we have set up mutual relationship with more than 100 international publishing companies. Some of those partners are:</a:t>
            </a:r>
            <a:endParaRPr lang="en-US" altLang="ko-KR" sz="23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39940" name="Rectangle 13">
            <a:extLst>
              <a:ext uri="{FF2B5EF4-FFF2-40B4-BE49-F238E27FC236}">
                <a16:creationId xmlns:a16="http://schemas.microsoft.com/office/drawing/2014/main" id="{4EB8C706-2829-4F00-8B3A-FFE2D6B6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8194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200" b="1">
                <a:solidFill>
                  <a:srgbClr val="FF0000"/>
                </a:solidFill>
                <a:ea typeface="굴림" panose="020B0600000101010101" pitchFamily="50" charset="-127"/>
              </a:rPr>
              <a:t>Japan:</a:t>
            </a:r>
          </a:p>
          <a:p>
            <a:pPr eaLnBrk="0" hangingPunct="0"/>
            <a:endParaRPr lang="en-US" altLang="ko-KR" sz="2200">
              <a:ea typeface="굴림" panose="020B0600000101010101" pitchFamily="50" charset="-127"/>
            </a:endParaRP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Kodansha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Shogakukan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Shueisha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Akita Shoten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Hakusensha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Soyosha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Futabasha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Kadokawa Shoten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Poplarsha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Gakken, etc.</a:t>
            </a:r>
          </a:p>
        </p:txBody>
      </p:sp>
      <p:sp>
        <p:nvSpPr>
          <p:cNvPr id="39941" name="Rectangle 13">
            <a:extLst>
              <a:ext uri="{FF2B5EF4-FFF2-40B4-BE49-F238E27FC236}">
                <a16:creationId xmlns:a16="http://schemas.microsoft.com/office/drawing/2014/main" id="{4575549F-4AE3-4DAD-9390-9296296E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2514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200" b="1">
                <a:solidFill>
                  <a:srgbClr val="FF0000"/>
                </a:solidFill>
                <a:ea typeface="굴림" panose="020B0600000101010101" pitchFamily="50" charset="-127"/>
              </a:rPr>
              <a:t>Korea:</a:t>
            </a:r>
          </a:p>
          <a:p>
            <a:pPr eaLnBrk="0" hangingPunct="0"/>
            <a:endParaRPr lang="en-US" altLang="ko-KR" sz="2200">
              <a:ea typeface="굴림" panose="020B0600000101010101" pitchFamily="50" charset="-127"/>
            </a:endParaRP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Yearimdang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Iseum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Ludens Media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Daewon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Woongjin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Daekyo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Glsongi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Gobooky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Jigyungsa</a:t>
            </a:r>
          </a:p>
        </p:txBody>
      </p:sp>
      <p:sp>
        <p:nvSpPr>
          <p:cNvPr id="39942" name="Rectangle 13">
            <a:extLst>
              <a:ext uri="{FF2B5EF4-FFF2-40B4-BE49-F238E27FC236}">
                <a16:creationId xmlns:a16="http://schemas.microsoft.com/office/drawing/2014/main" id="{DBF8E798-4CA0-4B1E-817C-C032B918C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7432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ko-KR" sz="2200" b="1">
                <a:solidFill>
                  <a:srgbClr val="FF0000"/>
                </a:solidFill>
                <a:ea typeface="굴림" panose="020B0600000101010101" pitchFamily="50" charset="-127"/>
              </a:rPr>
              <a:t>Korea:</a:t>
            </a:r>
          </a:p>
          <a:p>
            <a:pPr eaLnBrk="0" hangingPunct="0"/>
            <a:endParaRPr lang="en-US" altLang="ko-KR" sz="2200">
              <a:ea typeface="굴림" panose="020B0600000101010101" pitchFamily="50" charset="-127"/>
            </a:endParaRP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Topaz Agency 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Carrot Agency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Agency Liang 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Shinwon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Haksan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Seoul Cultural   </a:t>
            </a:r>
            <a:br>
              <a:rPr lang="en-US" altLang="ko-KR" sz="2200">
                <a:ea typeface="굴림" panose="020B0600000101010101" pitchFamily="50" charset="-127"/>
              </a:rPr>
            </a:br>
            <a:r>
              <a:rPr lang="en-US" altLang="ko-KR" sz="2200">
                <a:ea typeface="굴림" panose="020B0600000101010101" pitchFamily="50" charset="-127"/>
              </a:rPr>
              <a:t>   Publisher</a:t>
            </a:r>
          </a:p>
          <a:p>
            <a:pPr eaLnBrk="0" hangingPunct="0">
              <a:lnSpc>
                <a:spcPct val="85000"/>
              </a:lnSpc>
              <a:buSzPct val="85000"/>
              <a:buFont typeface="Wingdings" panose="05000000000000000000" pitchFamily="2" charset="2"/>
              <a:buChar char="l"/>
            </a:pPr>
            <a:r>
              <a:rPr lang="en-US" altLang="ko-KR" sz="2200">
                <a:ea typeface="굴림" panose="020B0600000101010101" pitchFamily="50" charset="-127"/>
              </a:rPr>
              <a:t> Samyang</a:t>
            </a:r>
          </a:p>
          <a:p>
            <a:pPr eaLnBrk="0" hangingPunct="0">
              <a:lnSpc>
                <a:spcPct val="85000"/>
              </a:lnSpc>
              <a:buSzPct val="85000"/>
            </a:pPr>
            <a:endParaRPr lang="en-US" altLang="ko-KR" sz="2200"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1049</TotalTime>
  <Words>1399</Words>
  <Application>Microsoft Office PowerPoint</Application>
  <PresentationFormat>화면 슬라이드 쇼(4:3)</PresentationFormat>
  <Paragraphs>270</Paragraphs>
  <Slides>34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34</vt:i4>
      </vt:variant>
    </vt:vector>
  </HeadingPairs>
  <TitlesOfParts>
    <vt:vector size="46" baseType="lpstr">
      <vt:lpstr>Constantia</vt:lpstr>
      <vt:lpstr>Arial</vt:lpstr>
      <vt:lpstr>Calibri</vt:lpstr>
      <vt:lpstr>Wingdings 2</vt:lpstr>
      <vt:lpstr>Times New Roman</vt:lpstr>
      <vt:lpstr>AvantGarde Md BT</vt:lpstr>
      <vt:lpstr>Monotype Sorts</vt:lpstr>
      <vt:lpstr>Arial Rounded MT Bold</vt:lpstr>
      <vt:lpstr>Book Antiqua</vt:lpstr>
      <vt:lpstr>Wingdings</vt:lpstr>
      <vt:lpstr>Tw Cen MT</vt:lpstr>
      <vt:lpstr>Flow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MARKETING &amp; PROMOTION STRATEGY EXECUTION OF ANSOF MATRIX BASIC STRATEGY</vt:lpstr>
      <vt:lpstr>Eksekusi Strategi Dasar</vt:lpstr>
      <vt:lpstr>Market Penetration (Current Products &amp; Current Market)</vt:lpstr>
      <vt:lpstr>Market Penetration (Current Products &amp; Current Market)</vt:lpstr>
      <vt:lpstr>PowerPoint 프레젠테이션</vt:lpstr>
      <vt:lpstr>Product Development (New Products &amp; Current Market)</vt:lpstr>
      <vt:lpstr>PowerPoint 프레젠테이션</vt:lpstr>
      <vt:lpstr>PowerPoint 프레젠테이션</vt:lpstr>
      <vt:lpstr>PowerPoint 프레젠테이션</vt:lpstr>
      <vt:lpstr>Product Development (New Products &amp; Current Market)</vt:lpstr>
      <vt:lpstr>PowerPoint 프레젠테이션</vt:lpstr>
      <vt:lpstr>PowerPoint 프레젠테이션</vt:lpstr>
      <vt:lpstr>PowerPoint 프레젠테이션</vt:lpstr>
      <vt:lpstr>Market Development (Current Products &amp; New Market)</vt:lpstr>
      <vt:lpstr>Market &amp; Product Development (New Products &amp; New Market)</vt:lpstr>
      <vt:lpstr>PowerPoint 프레젠테이션</vt:lpstr>
      <vt:lpstr>Elex Media Komputindo</vt:lpstr>
      <vt:lpstr>PowerPoint 프레젠테이션</vt:lpstr>
      <vt:lpstr>PowerPoint 프레젠테이션</vt:lpstr>
      <vt:lpstr>PowerPoint 프레젠테이션</vt:lpstr>
      <vt:lpstr>Piracy</vt:lpstr>
      <vt:lpstr>Digital Version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</dc:creator>
  <cp:lastModifiedBy>kim su cheun</cp:lastModifiedBy>
  <cp:revision>135</cp:revision>
  <dcterms:created xsi:type="dcterms:W3CDTF">2011-06-23T09:24:28Z</dcterms:created>
  <dcterms:modified xsi:type="dcterms:W3CDTF">2020-10-28T04:00:02Z</dcterms:modified>
</cp:coreProperties>
</file>